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5"/>
  </p:notesMasterIdLst>
  <p:sldIdLst>
    <p:sldId id="256" r:id="rId2"/>
    <p:sldId id="1751" r:id="rId3"/>
    <p:sldId id="1752" r:id="rId4"/>
    <p:sldId id="1753" r:id="rId5"/>
    <p:sldId id="1703" r:id="rId6"/>
    <p:sldId id="1750" r:id="rId7"/>
    <p:sldId id="1705" r:id="rId8"/>
    <p:sldId id="1754" r:id="rId9"/>
    <p:sldId id="1704" r:id="rId10"/>
    <p:sldId id="1755" r:id="rId11"/>
    <p:sldId id="1758" r:id="rId12"/>
    <p:sldId id="1757" r:id="rId13"/>
    <p:sldId id="1707" r:id="rId14"/>
    <p:sldId id="1756" r:id="rId15"/>
    <p:sldId id="1715" r:id="rId16"/>
    <p:sldId id="1708" r:id="rId17"/>
    <p:sldId id="1709" r:id="rId18"/>
    <p:sldId id="1710" r:id="rId19"/>
    <p:sldId id="1728" r:id="rId20"/>
    <p:sldId id="387" r:id="rId21"/>
    <p:sldId id="1711" r:id="rId22"/>
    <p:sldId id="1760" r:id="rId23"/>
    <p:sldId id="1730" r:id="rId24"/>
    <p:sldId id="364" r:id="rId25"/>
    <p:sldId id="355" r:id="rId26"/>
    <p:sldId id="1761" r:id="rId27"/>
    <p:sldId id="1759" r:id="rId28"/>
    <p:sldId id="363" r:id="rId29"/>
    <p:sldId id="1763" r:id="rId30"/>
    <p:sldId id="1764" r:id="rId31"/>
    <p:sldId id="1765" r:id="rId32"/>
    <p:sldId id="1714" r:id="rId33"/>
    <p:sldId id="1712" r:id="rId34"/>
    <p:sldId id="385" r:id="rId35"/>
    <p:sldId id="1731" r:id="rId36"/>
    <p:sldId id="390" r:id="rId37"/>
    <p:sldId id="1713" r:id="rId38"/>
    <p:sldId id="1721" r:id="rId39"/>
    <p:sldId id="1722" r:id="rId40"/>
    <p:sldId id="261" r:id="rId41"/>
    <p:sldId id="1774" r:id="rId42"/>
    <p:sldId id="264" r:id="rId43"/>
    <p:sldId id="265" r:id="rId44"/>
    <p:sldId id="270" r:id="rId45"/>
    <p:sldId id="267" r:id="rId46"/>
    <p:sldId id="266" r:id="rId47"/>
    <p:sldId id="269" r:id="rId48"/>
    <p:sldId id="271" r:id="rId49"/>
    <p:sldId id="272" r:id="rId50"/>
    <p:sldId id="1719" r:id="rId51"/>
    <p:sldId id="1732" r:id="rId52"/>
    <p:sldId id="1733" r:id="rId53"/>
    <p:sldId id="1768" r:id="rId54"/>
    <p:sldId id="1734" r:id="rId55"/>
    <p:sldId id="1717" r:id="rId56"/>
    <p:sldId id="1769" r:id="rId57"/>
    <p:sldId id="1736" r:id="rId58"/>
    <p:sldId id="1770" r:id="rId59"/>
    <p:sldId id="1720" r:id="rId60"/>
    <p:sldId id="1737" r:id="rId61"/>
    <p:sldId id="1741" r:id="rId62"/>
    <p:sldId id="1738" r:id="rId63"/>
    <p:sldId id="1740" r:id="rId64"/>
    <p:sldId id="1742" r:id="rId65"/>
    <p:sldId id="1743" r:id="rId66"/>
    <p:sldId id="1766" r:id="rId67"/>
    <p:sldId id="1773" r:id="rId68"/>
    <p:sldId id="1771" r:id="rId69"/>
    <p:sldId id="1744" r:id="rId70"/>
    <p:sldId id="1745" r:id="rId71"/>
    <p:sldId id="1747" r:id="rId72"/>
    <p:sldId id="1746" r:id="rId73"/>
    <p:sldId id="1748"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Chen" initials="JC" lastIdx="1" clrIdx="0">
    <p:extLst>
      <p:ext uri="{19B8F6BF-5375-455C-9EA6-DF929625EA0E}">
        <p15:presenceInfo xmlns:p15="http://schemas.microsoft.com/office/powerpoint/2012/main" userId="J Ch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020"/>
    <a:srgbClr val="FFFFFF"/>
    <a:srgbClr val="F2F2F2"/>
    <a:srgbClr val="D9D9D9"/>
    <a:srgbClr val="A5D4DA"/>
    <a:srgbClr val="8BBEAB"/>
    <a:srgbClr val="84BEB8"/>
    <a:srgbClr val="98D1B9"/>
    <a:srgbClr val="88AFB6"/>
    <a:srgbClr val="A3BA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06"/>
    <p:restoredTop sz="86463"/>
  </p:normalViewPr>
  <p:slideViewPr>
    <p:cSldViewPr snapToGrid="0" snapToObjects="1">
      <p:cViewPr varScale="1">
        <p:scale>
          <a:sx n="94" d="100"/>
          <a:sy n="94" d="100"/>
        </p:scale>
        <p:origin x="105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208B3-B06C-5B43-BF50-71F0D789648F}" type="datetimeFigureOut">
              <a:rPr lang="en-US" smtClean="0"/>
              <a:t>10/16/24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4EC7CF-E16F-534F-B5FD-CD2EC28A3BA6}" type="slidenum">
              <a:rPr lang="en-US" smtClean="0"/>
              <a:t>‹#›</a:t>
            </a:fld>
            <a:endParaRPr lang="en-US"/>
          </a:p>
        </p:txBody>
      </p:sp>
    </p:spTree>
    <p:extLst>
      <p:ext uri="{BB962C8B-B14F-4D97-AF65-F5344CB8AC3E}">
        <p14:creationId xmlns:p14="http://schemas.microsoft.com/office/powerpoint/2010/main" val="326020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aq.sourceforge.net/"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1A1C1A"/>
                </a:solidFill>
                <a:effectLst/>
                <a:latin typeface="IBM Plex Sans" panose="020B0503050203000203" pitchFamily="34" charset="0"/>
              </a:rPr>
              <a:t>Mutations</a:t>
            </a:r>
            <a:r>
              <a:rPr lang="en-US" b="0" i="0" u="none" strike="noStrike" dirty="0">
                <a:solidFill>
                  <a:srgbClr val="1A1C1A"/>
                </a:solidFill>
                <a:effectLst/>
                <a:latin typeface="IBM Plex Sans" panose="020B0503050203000203" pitchFamily="34" charset="0"/>
              </a:rPr>
              <a:t> are the original source of genetic variation. A mutation is a permanent alteration to a DNA sequence. </a:t>
            </a:r>
            <a:r>
              <a:rPr lang="en-US" b="0" i="1" u="none" strike="noStrike" dirty="0">
                <a:solidFill>
                  <a:srgbClr val="1A1C1A"/>
                </a:solidFill>
                <a:effectLst/>
                <a:latin typeface="IBM Plex Sans" panose="020B0503050203000203" pitchFamily="34" charset="0"/>
              </a:rPr>
              <a:t>De novo</a:t>
            </a:r>
            <a:r>
              <a:rPr lang="en-US" b="0" i="0" u="none" strike="noStrike" dirty="0">
                <a:solidFill>
                  <a:srgbClr val="1A1C1A"/>
                </a:solidFill>
                <a:effectLst/>
                <a:latin typeface="IBM Plex Sans" panose="020B0503050203000203" pitchFamily="34" charset="0"/>
              </a:rPr>
              <a:t> (new) mutations occur when there is an error during DNA replication that is not corrected by DNA repair enzymes. It is only once the error is copied by DNA replication, and fixed in the DNA that it is considered to be a mutation. Mutations may be beneficial to the organism; deleterious (harmful) to the organism; or neutral (have no effect on the fitness of the organism).  (https://</a:t>
            </a:r>
            <a:r>
              <a:rPr lang="en-US" b="0" i="0" u="none" strike="noStrike" dirty="0" err="1">
                <a:solidFill>
                  <a:srgbClr val="1A1C1A"/>
                </a:solidFill>
                <a:effectLst/>
                <a:latin typeface="IBM Plex Sans" panose="020B0503050203000203" pitchFamily="34" charset="0"/>
              </a:rPr>
              <a:t>www.ebi.ac.uk</a:t>
            </a:r>
            <a:r>
              <a:rPr lang="en-US" b="0" i="0" u="none" strike="noStrike" dirty="0">
                <a:solidFill>
                  <a:srgbClr val="1A1C1A"/>
                </a:solidFill>
                <a:effectLst/>
                <a:latin typeface="IBM Plex Sans" panose="020B0503050203000203" pitchFamily="34" charset="0"/>
              </a:rPr>
              <a:t>/training/online/courses/human-genetic-variation-introduction/what-is-genetic-variation/)</a:t>
            </a:r>
            <a:endParaRPr lang="en-CN" dirty="0"/>
          </a:p>
        </p:txBody>
      </p:sp>
      <p:sp>
        <p:nvSpPr>
          <p:cNvPr id="4" name="Slide Number Placeholder 3"/>
          <p:cNvSpPr>
            <a:spLocks noGrp="1"/>
          </p:cNvSpPr>
          <p:nvPr>
            <p:ph type="sldNum" sz="quarter" idx="5"/>
          </p:nvPr>
        </p:nvSpPr>
        <p:spPr/>
        <p:txBody>
          <a:bodyPr/>
          <a:lstStyle/>
          <a:p>
            <a:fld id="{E04EC7CF-E16F-534F-B5FD-CD2EC28A3BA6}" type="slidenum">
              <a:rPr lang="en-US" smtClean="0"/>
              <a:t>9</a:t>
            </a:fld>
            <a:endParaRPr lang="en-US"/>
          </a:p>
        </p:txBody>
      </p:sp>
    </p:spTree>
    <p:extLst>
      <p:ext uri="{BB962C8B-B14F-4D97-AF65-F5344CB8AC3E}">
        <p14:creationId xmlns:p14="http://schemas.microsoft.com/office/powerpoint/2010/main" val="1549410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FFFFFF"/>
                </a:solidFill>
                <a:effectLst/>
                <a:latin typeface="Helvetica Neue" panose="02000503000000020004" pitchFamily="2" charset="0"/>
              </a:rPr>
              <a:t>Step 1</a:t>
            </a:r>
            <a:r>
              <a:rPr lang="en-US" b="0" i="0" u="none" strike="noStrike" dirty="0">
                <a:solidFill>
                  <a:srgbClr val="FFFFFF"/>
                </a:solidFill>
                <a:effectLst/>
                <a:latin typeface="Helvetica Neue" panose="02000503000000020004" pitchFamily="2" charset="0"/>
              </a:rPr>
              <a:t>. The signature extraction module is applied to comprehensively collect the signatures of various types of SVs. </a:t>
            </a:r>
            <a:r>
              <a:rPr lang="en-US" b="1" i="0" u="none" strike="noStrike" dirty="0">
                <a:solidFill>
                  <a:srgbClr val="FFFFFF"/>
                </a:solidFill>
                <a:effectLst/>
                <a:latin typeface="Helvetica Neue" panose="02000503000000020004" pitchFamily="2" charset="0"/>
              </a:rPr>
              <a:t>Step 2</a:t>
            </a:r>
            <a:r>
              <a:rPr lang="en-US" b="0" i="0" u="none" strike="noStrike" dirty="0">
                <a:solidFill>
                  <a:srgbClr val="FFFFFF"/>
                </a:solidFill>
                <a:effectLst/>
                <a:latin typeface="Helvetica Neue" panose="02000503000000020004" pitchFamily="2" charset="0"/>
              </a:rPr>
              <a:t>. All candidate signatures for each given SV are marked through specifically designed spatial similarity measurements and allele similarity estimation. </a:t>
            </a:r>
            <a:r>
              <a:rPr lang="en-US" b="1" i="0" u="none" strike="noStrike" dirty="0">
                <a:solidFill>
                  <a:srgbClr val="FFFFFF"/>
                </a:solidFill>
                <a:effectLst/>
                <a:latin typeface="Helvetica Neue" panose="02000503000000020004" pitchFamily="2" charset="0"/>
              </a:rPr>
              <a:t>Step 3</a:t>
            </a:r>
            <a:r>
              <a:rPr lang="en-US" b="0" i="0" u="none" strike="noStrike" dirty="0">
                <a:solidFill>
                  <a:srgbClr val="FFFFFF"/>
                </a:solidFill>
                <a:effectLst/>
                <a:latin typeface="Helvetica Neue" panose="02000503000000020004" pitchFamily="2" charset="0"/>
              </a:rPr>
              <a:t>. The overlapping alignment reads with given SVs are marked using the </a:t>
            </a:r>
            <a:r>
              <a:rPr lang="en-US" b="0" i="1" u="none" strike="noStrike" dirty="0">
                <a:solidFill>
                  <a:srgbClr val="FFFFFF"/>
                </a:solidFill>
                <a:effectLst/>
                <a:latin typeface="Helvetica Neue" panose="02000503000000020004" pitchFamily="2" charset="0"/>
              </a:rPr>
              <a:t>scanning line</a:t>
            </a:r>
            <a:r>
              <a:rPr lang="en-US" b="0" i="0" u="none" strike="noStrike" dirty="0">
                <a:solidFill>
                  <a:srgbClr val="FFFFFF"/>
                </a:solidFill>
                <a:effectLst/>
                <a:latin typeface="Helvetica Neue" panose="02000503000000020004" pitchFamily="2" charset="0"/>
              </a:rPr>
              <a:t> algorithm to acquire the detailed distribution of reads around SVs. </a:t>
            </a:r>
            <a:r>
              <a:rPr lang="en-US" b="1" i="0" u="none" strike="noStrike" dirty="0">
                <a:solidFill>
                  <a:srgbClr val="FFFFFF"/>
                </a:solidFill>
                <a:effectLst/>
                <a:latin typeface="Helvetica Neue" panose="02000503000000020004" pitchFamily="2" charset="0"/>
              </a:rPr>
              <a:t>Step 4</a:t>
            </a:r>
            <a:r>
              <a:rPr lang="en-US" b="0" i="0" u="none" strike="noStrike" dirty="0">
                <a:solidFill>
                  <a:srgbClr val="FFFFFF"/>
                </a:solidFill>
                <a:effectLst/>
                <a:latin typeface="Helvetica Neue" panose="02000503000000020004" pitchFamily="2" charset="0"/>
              </a:rPr>
              <a:t>. The genotype for each given SV on the corresponding sample is reassigned through maximum likelihood estimation.</a:t>
            </a:r>
            <a:endParaRPr lang="en-CN" dirty="0"/>
          </a:p>
        </p:txBody>
      </p:sp>
      <p:sp>
        <p:nvSpPr>
          <p:cNvPr id="4" name="Slide Number Placeholder 3"/>
          <p:cNvSpPr>
            <a:spLocks noGrp="1"/>
          </p:cNvSpPr>
          <p:nvPr>
            <p:ph type="sldNum" sz="quarter" idx="5"/>
          </p:nvPr>
        </p:nvSpPr>
        <p:spPr/>
        <p:txBody>
          <a:bodyPr/>
          <a:lstStyle/>
          <a:p>
            <a:fld id="{E04EC7CF-E16F-534F-B5FD-CD2EC28A3BA6}" type="slidenum">
              <a:rPr lang="en-US" smtClean="0"/>
              <a:t>59</a:t>
            </a:fld>
            <a:endParaRPr lang="en-US"/>
          </a:p>
        </p:txBody>
      </p:sp>
    </p:spTree>
    <p:extLst>
      <p:ext uri="{BB962C8B-B14F-4D97-AF65-F5344CB8AC3E}">
        <p14:creationId xmlns:p14="http://schemas.microsoft.com/office/powerpoint/2010/main" val="1253049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222222"/>
                </a:solidFill>
                <a:effectLst/>
                <a:latin typeface="Harding"/>
              </a:rPr>
              <a:t>a</a:t>
            </a:r>
            <a:r>
              <a:rPr lang="en-US" b="0" i="0" u="none" strike="noStrike" dirty="0">
                <a:solidFill>
                  <a:srgbClr val="222222"/>
                </a:solidFill>
                <a:effectLst/>
                <a:latin typeface="Harding"/>
              </a:rPr>
              <a:t>, Overview of three modules in </a:t>
            </a:r>
            <a:r>
              <a:rPr lang="en-US" b="0" i="0" u="none" strike="noStrike" dirty="0" err="1">
                <a:solidFill>
                  <a:srgbClr val="222222"/>
                </a:solidFill>
                <a:effectLst/>
                <a:latin typeface="Harding"/>
              </a:rPr>
              <a:t>SVision</a:t>
            </a:r>
            <a:r>
              <a:rPr lang="en-US" b="0" i="0" u="none" strike="noStrike" dirty="0">
                <a:solidFill>
                  <a:srgbClr val="222222"/>
                </a:solidFill>
                <a:effectLst/>
                <a:latin typeface="Harding"/>
              </a:rPr>
              <a:t>. </a:t>
            </a:r>
            <a:r>
              <a:rPr lang="en-US" b="1" i="0" u="none" strike="noStrike" dirty="0">
                <a:solidFill>
                  <a:srgbClr val="222222"/>
                </a:solidFill>
                <a:effectLst/>
                <a:latin typeface="Harding"/>
              </a:rPr>
              <a:t>b</a:t>
            </a:r>
            <a:r>
              <a:rPr lang="en-US" b="0" i="0" u="none" strike="noStrike" dirty="0">
                <a:solidFill>
                  <a:srgbClr val="222222"/>
                </a:solidFill>
                <a:effectLst/>
                <a:latin typeface="Harding"/>
              </a:rPr>
              <a:t>, Workflow for each module. </a:t>
            </a:r>
            <a:endParaRPr lang="en-CN" dirty="0"/>
          </a:p>
        </p:txBody>
      </p:sp>
      <p:sp>
        <p:nvSpPr>
          <p:cNvPr id="4" name="Slide Number Placeholder 3"/>
          <p:cNvSpPr>
            <a:spLocks noGrp="1"/>
          </p:cNvSpPr>
          <p:nvPr>
            <p:ph type="sldNum" sz="quarter" idx="5"/>
          </p:nvPr>
        </p:nvSpPr>
        <p:spPr/>
        <p:txBody>
          <a:bodyPr/>
          <a:lstStyle/>
          <a:p>
            <a:fld id="{E04EC7CF-E16F-534F-B5FD-CD2EC28A3BA6}" type="slidenum">
              <a:rPr lang="en-US" smtClean="0"/>
              <a:t>61</a:t>
            </a:fld>
            <a:endParaRPr lang="en-US"/>
          </a:p>
        </p:txBody>
      </p:sp>
    </p:spTree>
    <p:extLst>
      <p:ext uri="{BB962C8B-B14F-4D97-AF65-F5344CB8AC3E}">
        <p14:creationId xmlns:p14="http://schemas.microsoft.com/office/powerpoint/2010/main" val="4094785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Harding"/>
              </a:rPr>
              <a:t>Coverage plot and alignments from paired-end reads for a matched tumor/normal pair. Sequencing was performed on an Illumina (San Diego, CA) GA2 platform and aligned with </a:t>
            </a:r>
            <a:r>
              <a:rPr lang="en-US" b="0" i="0" u="none" strike="noStrike" dirty="0" err="1">
                <a:solidFill>
                  <a:srgbClr val="222222"/>
                </a:solidFill>
                <a:effectLst/>
                <a:latin typeface="Harding"/>
              </a:rPr>
              <a:t>Maq</a:t>
            </a:r>
            <a:r>
              <a:rPr lang="en-US" b="0" i="0" u="none" strike="noStrike" dirty="0">
                <a:solidFill>
                  <a:srgbClr val="222222"/>
                </a:solidFill>
                <a:effectLst/>
                <a:latin typeface="Harding"/>
              </a:rPr>
              <a:t> (</a:t>
            </a:r>
            <a:r>
              <a:rPr lang="en-US" b="0" i="0" u="sng" dirty="0">
                <a:solidFill>
                  <a:srgbClr val="006699"/>
                </a:solidFill>
                <a:effectLst/>
                <a:latin typeface="Harding"/>
                <a:hlinkClick r:id="rId3"/>
              </a:rPr>
              <a:t>http://maq.sourceforge.net/</a:t>
            </a:r>
            <a:r>
              <a:rPr lang="en-US" b="0" i="0" u="none" strike="noStrike" dirty="0">
                <a:solidFill>
                  <a:srgbClr val="222222"/>
                </a:solidFill>
                <a:effectLst/>
                <a:latin typeface="Harding"/>
              </a:rPr>
              <a:t>). Alignments are represented as gray polygons with reads mismatching the reference indicated by color. Loci with a large percentage of mismatches relative to the reference are flagged in the coverage plot as color-coded bars. Alignments with unexpected inferred insert sizes are indicated by color. There is evidence for a ∼10-kb deletion (removing two exons of AIDA) in the tumor sample not present in the normal.</a:t>
            </a:r>
            <a:endParaRPr lang="en-CN" dirty="0"/>
          </a:p>
        </p:txBody>
      </p:sp>
      <p:sp>
        <p:nvSpPr>
          <p:cNvPr id="4" name="Slide Number Placeholder 3"/>
          <p:cNvSpPr>
            <a:spLocks noGrp="1"/>
          </p:cNvSpPr>
          <p:nvPr>
            <p:ph type="sldNum" sz="quarter" idx="5"/>
          </p:nvPr>
        </p:nvSpPr>
        <p:spPr/>
        <p:txBody>
          <a:bodyPr/>
          <a:lstStyle/>
          <a:p>
            <a:fld id="{E04EC7CF-E16F-534F-B5FD-CD2EC28A3BA6}" type="slidenum">
              <a:rPr lang="en-US" smtClean="0"/>
              <a:t>70</a:t>
            </a:fld>
            <a:endParaRPr lang="en-US"/>
          </a:p>
        </p:txBody>
      </p:sp>
    </p:spTree>
    <p:extLst>
      <p:ext uri="{BB962C8B-B14F-4D97-AF65-F5344CB8AC3E}">
        <p14:creationId xmlns:p14="http://schemas.microsoft.com/office/powerpoint/2010/main" val="185709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1A1C1A"/>
                </a:solidFill>
                <a:effectLst/>
                <a:latin typeface="IBM Plex Sans" panose="020F0502020204030204" pitchFamily="34" charset="0"/>
              </a:rPr>
              <a:t>Recombination </a:t>
            </a:r>
            <a:r>
              <a:rPr lang="en-US" b="0" i="0" u="none" strike="noStrike" dirty="0">
                <a:solidFill>
                  <a:srgbClr val="1A1C1A"/>
                </a:solidFill>
                <a:effectLst/>
                <a:latin typeface="IBM Plex Sans" panose="020F0502020204030204" pitchFamily="34" charset="0"/>
              </a:rPr>
              <a:t>is another major source of genetic variation Each of us has a mixture of genetic material from our parents. The mixing of this genetic material occurs during recombination when homologous DNA strands align and cross over. Recombination effectively ‘shuffles’ maternal and paternal DNA, creating new combinations of variants in the daughter germ-cells. (https://</a:t>
            </a:r>
            <a:r>
              <a:rPr lang="en-US" b="0" i="0" u="none" strike="noStrike" dirty="0" err="1">
                <a:solidFill>
                  <a:srgbClr val="1A1C1A"/>
                </a:solidFill>
                <a:effectLst/>
                <a:latin typeface="IBM Plex Sans" panose="020F0502020204030204" pitchFamily="34" charset="0"/>
              </a:rPr>
              <a:t>www.ebi.ac.uk</a:t>
            </a:r>
            <a:r>
              <a:rPr lang="en-US" b="0" i="0" u="none" strike="noStrike" dirty="0">
                <a:solidFill>
                  <a:srgbClr val="1A1C1A"/>
                </a:solidFill>
                <a:effectLst/>
                <a:latin typeface="IBM Plex Sans" panose="020F0502020204030204" pitchFamily="34" charset="0"/>
              </a:rPr>
              <a:t>/training/online/courses/human-genetic-variation-introduction/what-is-genetic-variation/)</a:t>
            </a:r>
            <a:endParaRPr lang="en-CN" dirty="0"/>
          </a:p>
        </p:txBody>
      </p:sp>
      <p:sp>
        <p:nvSpPr>
          <p:cNvPr id="4" name="Slide Number Placeholder 3"/>
          <p:cNvSpPr>
            <a:spLocks noGrp="1"/>
          </p:cNvSpPr>
          <p:nvPr>
            <p:ph type="sldNum" sz="quarter" idx="5"/>
          </p:nvPr>
        </p:nvSpPr>
        <p:spPr/>
        <p:txBody>
          <a:bodyPr/>
          <a:lstStyle/>
          <a:p>
            <a:fld id="{E04EC7CF-E16F-534F-B5FD-CD2EC28A3BA6}" type="slidenum">
              <a:rPr lang="en-US" smtClean="0"/>
              <a:t>13</a:t>
            </a:fld>
            <a:endParaRPr lang="en-US"/>
          </a:p>
        </p:txBody>
      </p:sp>
    </p:spTree>
    <p:extLst>
      <p:ext uri="{BB962C8B-B14F-4D97-AF65-F5344CB8AC3E}">
        <p14:creationId xmlns:p14="http://schemas.microsoft.com/office/powerpoint/2010/main" val="13714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CN" dirty="0">
                <a:latin typeface="Arial" panose="020B0604020202020204" pitchFamily="34" charset="0"/>
                <a:ea typeface="msgothic" charset="0"/>
                <a:cs typeface="msgothic" charset="0"/>
              </a:rPr>
              <a:t>Four types of common MASVs in the </a:t>
            </a:r>
            <a:r>
              <a:rPr lang="en-GB" altLang="en-CN" dirty="0" err="1">
                <a:latin typeface="Arial" panose="020B0604020202020204" pitchFamily="34" charset="0"/>
                <a:ea typeface="msgothic" charset="0"/>
                <a:cs typeface="msgothic" charset="0"/>
              </a:rPr>
              <a:t>HuRef</a:t>
            </a:r>
            <a:r>
              <a:rPr lang="en-GB" altLang="en-CN" dirty="0">
                <a:latin typeface="Arial" panose="020B0604020202020204" pitchFamily="34" charset="0"/>
                <a:ea typeface="msgothic" charset="0"/>
                <a:cs typeface="msgothic" charset="0"/>
              </a:rPr>
              <a:t> genome. (A) Classical retrotransposon insertion; (B) nonclassical insertions; (C) nonallelic homologous recombination-mediated insertion/deletion; (D) nonhomologous end-joining-mediated deletion. (TTAAAA) Standard L1 cleavage site for classical </a:t>
            </a:r>
            <a:r>
              <a:rPr lang="en-GB" altLang="en-CN" dirty="0" err="1">
                <a:latin typeface="Arial" panose="020B0604020202020204" pitchFamily="34" charset="0"/>
                <a:ea typeface="msgothic" charset="0"/>
                <a:cs typeface="msgothic" charset="0"/>
              </a:rPr>
              <a:t>retrotransposition</a:t>
            </a:r>
            <a:r>
              <a:rPr lang="en-GB" altLang="en-CN" dirty="0">
                <a:latin typeface="Arial" panose="020B0604020202020204" pitchFamily="34" charset="0"/>
                <a:ea typeface="msgothic" charset="0"/>
                <a:cs typeface="msgothic" charset="0"/>
              </a:rPr>
              <a:t>; (black lines) flanking regions, (</a:t>
            </a:r>
            <a:r>
              <a:rPr lang="en-GB" altLang="en-CN" dirty="0" err="1">
                <a:latin typeface="Arial" panose="020B0604020202020204" pitchFamily="34" charset="0"/>
                <a:ea typeface="msgothic" charset="0"/>
                <a:cs typeface="msgothic" charset="0"/>
              </a:rPr>
              <a:t>gray</a:t>
            </a:r>
            <a:r>
              <a:rPr lang="en-GB" altLang="en-CN" dirty="0">
                <a:latin typeface="Arial" panose="020B0604020202020204" pitchFamily="34" charset="0"/>
                <a:ea typeface="msgothic" charset="0"/>
                <a:cs typeface="msgothic" charset="0"/>
              </a:rPr>
              <a:t> lines) intervening regions, (dotted circles) homologous recombining regions, (red boxes) microhomology regions, (red arrow boxes) TSDs of each element.</a:t>
            </a:r>
          </a:p>
          <a:p>
            <a:endParaRPr lang="en-CN" dirty="0"/>
          </a:p>
        </p:txBody>
      </p:sp>
      <p:sp>
        <p:nvSpPr>
          <p:cNvPr id="4" name="Slide Number Placeholder 3"/>
          <p:cNvSpPr>
            <a:spLocks noGrp="1"/>
          </p:cNvSpPr>
          <p:nvPr>
            <p:ph type="sldNum" sz="quarter" idx="5"/>
          </p:nvPr>
        </p:nvSpPr>
        <p:spPr/>
        <p:txBody>
          <a:bodyPr/>
          <a:lstStyle/>
          <a:p>
            <a:fld id="{E04EC7CF-E16F-534F-B5FD-CD2EC28A3BA6}" type="slidenum">
              <a:rPr lang="en-US" smtClean="0"/>
              <a:t>15</a:t>
            </a:fld>
            <a:endParaRPr lang="en-US"/>
          </a:p>
        </p:txBody>
      </p:sp>
    </p:spTree>
    <p:extLst>
      <p:ext uri="{BB962C8B-B14F-4D97-AF65-F5344CB8AC3E}">
        <p14:creationId xmlns:p14="http://schemas.microsoft.com/office/powerpoint/2010/main" val="341980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A1C1A"/>
                </a:solidFill>
                <a:effectLst/>
                <a:latin typeface="IBM Plex Sans" panose="020B0503050203000203" pitchFamily="34" charset="0"/>
              </a:rPr>
              <a:t>Somatic mutations can accumulate in our cells and are mostly harmless. They can lead to local changes in tissues such as moles appearing on the skin, and can also have more serious effects – for example leading to cancer. (https://</a:t>
            </a:r>
            <a:r>
              <a:rPr lang="en-US" b="0" i="0" u="none" strike="noStrike" dirty="0" err="1">
                <a:solidFill>
                  <a:srgbClr val="1A1C1A"/>
                </a:solidFill>
                <a:effectLst/>
                <a:latin typeface="IBM Plex Sans" panose="020B0503050203000203" pitchFamily="34" charset="0"/>
              </a:rPr>
              <a:t>www.ebi.ac.uk</a:t>
            </a:r>
            <a:r>
              <a:rPr lang="en-US" b="0" i="0" u="none" strike="noStrike" dirty="0">
                <a:solidFill>
                  <a:srgbClr val="1A1C1A"/>
                </a:solidFill>
                <a:effectLst/>
                <a:latin typeface="IBM Plex Sans" panose="020B0503050203000203" pitchFamily="34" charset="0"/>
              </a:rPr>
              <a:t>/training/online/courses/human-genetic-variation-introduction/what-is-genetic-variation/)</a:t>
            </a:r>
            <a:endParaRPr lang="en-CN" dirty="0"/>
          </a:p>
        </p:txBody>
      </p:sp>
      <p:sp>
        <p:nvSpPr>
          <p:cNvPr id="4" name="Slide Number Placeholder 3"/>
          <p:cNvSpPr>
            <a:spLocks noGrp="1"/>
          </p:cNvSpPr>
          <p:nvPr>
            <p:ph type="sldNum" sz="quarter" idx="5"/>
          </p:nvPr>
        </p:nvSpPr>
        <p:spPr/>
        <p:txBody>
          <a:bodyPr/>
          <a:lstStyle/>
          <a:p>
            <a:fld id="{E04EC7CF-E16F-534F-B5FD-CD2EC28A3BA6}" type="slidenum">
              <a:rPr lang="en-US" smtClean="0"/>
              <a:t>16</a:t>
            </a:fld>
            <a:endParaRPr lang="en-US"/>
          </a:p>
        </p:txBody>
      </p:sp>
    </p:spTree>
    <p:extLst>
      <p:ext uri="{BB962C8B-B14F-4D97-AF65-F5344CB8AC3E}">
        <p14:creationId xmlns:p14="http://schemas.microsoft.com/office/powerpoint/2010/main" val="5196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33333"/>
                </a:solidFill>
                <a:effectLst/>
                <a:latin typeface="Cambria" panose="02040503050406030204" pitchFamily="18" charset="0"/>
              </a:rPr>
              <a:t>First-generation DNA sequencing technologies. Example DNA to be sequenced </a:t>
            </a:r>
            <a:r>
              <a:rPr lang="en-US" b="1" i="0" u="none" strike="noStrike" dirty="0">
                <a:solidFill>
                  <a:srgbClr val="333333"/>
                </a:solidFill>
                <a:effectLst/>
                <a:latin typeface="Cambria" panose="02040503050406030204" pitchFamily="18" charset="0"/>
              </a:rPr>
              <a:t>(</a:t>
            </a:r>
            <a:r>
              <a:rPr lang="en-US" b="0" i="0" u="none" strike="noStrike" dirty="0">
                <a:solidFill>
                  <a:srgbClr val="333333"/>
                </a:solidFill>
                <a:effectLst/>
                <a:latin typeface="Cambria" panose="02040503050406030204" pitchFamily="18" charset="0"/>
              </a:rPr>
              <a:t>a) is illustrated undergoing either Sanger (b) or Maxam–Gilbert (c) sequencing. (b): Sanger's ‘chain-termination’ sequencing. Radio- or fluorescently-labelled </a:t>
            </a:r>
            <a:r>
              <a:rPr lang="en-US" b="0" i="0" u="none" strike="noStrike" dirty="0" err="1">
                <a:solidFill>
                  <a:srgbClr val="333333"/>
                </a:solidFill>
                <a:effectLst/>
                <a:latin typeface="Cambria" panose="02040503050406030204" pitchFamily="18" charset="0"/>
              </a:rPr>
              <a:t>ddNTP</a:t>
            </a:r>
            <a:r>
              <a:rPr lang="en-US" b="0" i="0" u="none" strike="noStrike" dirty="0">
                <a:solidFill>
                  <a:srgbClr val="333333"/>
                </a:solidFill>
                <a:effectLst/>
                <a:latin typeface="Cambria" panose="02040503050406030204" pitchFamily="18" charset="0"/>
              </a:rPr>
              <a:t> nucleotides of a given type - which once incorporated, prevent further extension - are included in DNA </a:t>
            </a:r>
            <a:r>
              <a:rPr lang="en-US" b="0" i="0" u="none" strike="noStrike" dirty="0" err="1">
                <a:solidFill>
                  <a:srgbClr val="333333"/>
                </a:solidFill>
                <a:effectLst/>
                <a:latin typeface="Cambria" panose="02040503050406030204" pitchFamily="18" charset="0"/>
              </a:rPr>
              <a:t>polymerisation</a:t>
            </a:r>
            <a:r>
              <a:rPr lang="en-US" b="0" i="0" u="none" strike="noStrike" dirty="0">
                <a:solidFill>
                  <a:srgbClr val="333333"/>
                </a:solidFill>
                <a:effectLst/>
                <a:latin typeface="Cambria" panose="02040503050406030204" pitchFamily="18" charset="0"/>
              </a:rPr>
              <a:t> reactions at low concentrations (primed off a 5′ sequence, not shown). Therefore in each of the four reactions, sequence fragments are generated with 3′ truncations as a </a:t>
            </a:r>
            <a:r>
              <a:rPr lang="en-US" b="0" i="0" u="none" strike="noStrike" dirty="0" err="1">
                <a:solidFill>
                  <a:srgbClr val="333333"/>
                </a:solidFill>
                <a:effectLst/>
                <a:latin typeface="Cambria" panose="02040503050406030204" pitchFamily="18" charset="0"/>
              </a:rPr>
              <a:t>ddNTP</a:t>
            </a:r>
            <a:r>
              <a:rPr lang="en-US" b="0" i="0" u="none" strike="noStrike" dirty="0">
                <a:solidFill>
                  <a:srgbClr val="333333"/>
                </a:solidFill>
                <a:effectLst/>
                <a:latin typeface="Cambria" panose="02040503050406030204" pitchFamily="18" charset="0"/>
              </a:rPr>
              <a:t> is randomly incorporated at a particular instance of that base (underlined 3′ terminal characters). (c): Maxam and Gilbert's ‘chemical sequencing’ method. DNA must first be labelled, typically by inclusion of radioactive P </a:t>
            </a:r>
            <a:r>
              <a:rPr lang="en-US" b="0" i="0" u="none" strike="noStrike" baseline="30000" dirty="0">
                <a:solidFill>
                  <a:srgbClr val="333333"/>
                </a:solidFill>
                <a:effectLst/>
                <a:latin typeface="Cambria" panose="02040503050406030204" pitchFamily="18" charset="0"/>
              </a:rPr>
              <a:t>32</a:t>
            </a:r>
            <a:r>
              <a:rPr lang="en-US" b="0" i="0" u="none" strike="noStrike" dirty="0">
                <a:solidFill>
                  <a:srgbClr val="333333"/>
                </a:solidFill>
                <a:effectLst/>
                <a:latin typeface="Cambria" panose="02040503050406030204" pitchFamily="18" charset="0"/>
              </a:rPr>
              <a:t> in its 5′ phosphate moiety (shown here by Ⓟ). Different chemical treatments are then used to selectively remove the base from a small proportion of DNA sites. Hydrazine removes bases from pyrimidines (cytosine and thymine), while hydrazine in the presence of high salt concentrations can only remove those from cytosine. Acid can then be used to remove the bases from purines (adenine and guanine), with dimethyl sulfate being used to attack guanines (although adenine will also be affected to a much lesser extent). Piperidine is then used to cleave the </a:t>
            </a:r>
            <a:r>
              <a:rPr lang="en-US" b="0" i="0" u="none" strike="noStrike" dirty="0" err="1">
                <a:solidFill>
                  <a:srgbClr val="333333"/>
                </a:solidFill>
                <a:effectLst/>
                <a:latin typeface="Cambria" panose="02040503050406030204" pitchFamily="18" charset="0"/>
              </a:rPr>
              <a:t>phophodiester</a:t>
            </a:r>
            <a:r>
              <a:rPr lang="en-US" b="0" i="0" u="none" strike="noStrike" dirty="0">
                <a:solidFill>
                  <a:srgbClr val="333333"/>
                </a:solidFill>
                <a:effectLst/>
                <a:latin typeface="Cambria" panose="02040503050406030204" pitchFamily="18" charset="0"/>
              </a:rPr>
              <a:t> backbone at the </a:t>
            </a:r>
            <a:r>
              <a:rPr lang="en-US" b="0" i="0" u="none" strike="noStrike" dirty="0" err="1">
                <a:solidFill>
                  <a:srgbClr val="333333"/>
                </a:solidFill>
                <a:effectLst/>
                <a:latin typeface="Cambria" panose="02040503050406030204" pitchFamily="18" charset="0"/>
              </a:rPr>
              <a:t>abasic</a:t>
            </a:r>
            <a:r>
              <a:rPr lang="en-US" b="0" i="0" u="none" strike="noStrike" dirty="0">
                <a:solidFill>
                  <a:srgbClr val="333333"/>
                </a:solidFill>
                <a:effectLst/>
                <a:latin typeface="Cambria" panose="02040503050406030204" pitchFamily="18" charset="0"/>
              </a:rPr>
              <a:t> site, yielding fragments of variable length. (d): Fragments generated from either methodology can then be visualized via electrophoresis on a high-resolution polyacrylamide gel: sequences are then inferred by reading ‘up’ the gel, as the shorter DNA fragments migrate fastest. In Sanger sequencing (left) the sequence is inferred by finding the lane in which the band is present for a given site, as the 3′ terminating labelled </a:t>
            </a:r>
            <a:r>
              <a:rPr lang="en-US" b="0" i="0" u="none" strike="noStrike" dirty="0" err="1">
                <a:solidFill>
                  <a:srgbClr val="333333"/>
                </a:solidFill>
                <a:effectLst/>
                <a:latin typeface="Cambria" panose="02040503050406030204" pitchFamily="18" charset="0"/>
              </a:rPr>
              <a:t>ddNTP</a:t>
            </a:r>
            <a:r>
              <a:rPr lang="en-US" b="0" i="0" u="none" strike="noStrike" dirty="0">
                <a:solidFill>
                  <a:srgbClr val="333333"/>
                </a:solidFill>
                <a:effectLst/>
                <a:latin typeface="Cambria" panose="02040503050406030204" pitchFamily="18" charset="0"/>
              </a:rPr>
              <a:t> corresponds to the base at that position. Maxam–Gilbert sequencing requires a small additional logical step: Ts and As can be directly inferred from a band in the pyrimidine or purine lanes respectively, while G and C are indicated by the presence of dual bands in the G and A + G lanes, or C and C + T lanes respectively.</a:t>
            </a:r>
            <a:endParaRPr lang="en-CN" dirty="0"/>
          </a:p>
        </p:txBody>
      </p:sp>
      <p:sp>
        <p:nvSpPr>
          <p:cNvPr id="4" name="Slide Number Placeholder 3"/>
          <p:cNvSpPr>
            <a:spLocks noGrp="1"/>
          </p:cNvSpPr>
          <p:nvPr>
            <p:ph type="sldNum" sz="quarter" idx="5"/>
          </p:nvPr>
        </p:nvSpPr>
        <p:spPr/>
        <p:txBody>
          <a:bodyPr/>
          <a:lstStyle/>
          <a:p>
            <a:fld id="{E04EC7CF-E16F-534F-B5FD-CD2EC28A3BA6}" type="slidenum">
              <a:rPr lang="en-US" smtClean="0"/>
              <a:t>21</a:t>
            </a:fld>
            <a:endParaRPr lang="en-US"/>
          </a:p>
        </p:txBody>
      </p:sp>
    </p:spTree>
    <p:extLst>
      <p:ext uri="{BB962C8B-B14F-4D97-AF65-F5344CB8AC3E}">
        <p14:creationId xmlns:p14="http://schemas.microsoft.com/office/powerpoint/2010/main" val="10186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33333"/>
                </a:solidFill>
                <a:effectLst/>
                <a:latin typeface="Cambria" panose="02040503050406030204" pitchFamily="18" charset="0"/>
              </a:rPr>
              <a:t>Second-generation DNA sequencing parallelized amplification. (a): DNA molecules being clonally amplified in an emulsion PCR (</a:t>
            </a:r>
            <a:r>
              <a:rPr lang="en-US" b="0" i="0" u="none" strike="noStrike" dirty="0" err="1">
                <a:solidFill>
                  <a:srgbClr val="333333"/>
                </a:solidFill>
                <a:effectLst/>
                <a:latin typeface="Cambria" panose="02040503050406030204" pitchFamily="18" charset="0"/>
              </a:rPr>
              <a:t>emPCR</a:t>
            </a:r>
            <a:r>
              <a:rPr lang="en-US" b="0" i="0" u="none" strike="noStrike" dirty="0">
                <a:solidFill>
                  <a:srgbClr val="333333"/>
                </a:solidFill>
                <a:effectLst/>
                <a:latin typeface="Cambria" panose="02040503050406030204" pitchFamily="18" charset="0"/>
              </a:rPr>
              <a:t>). Adapter ligation and PCR produces DNA libraries with appropriate 5′ and 3′ ends, which can then be made single stranded and immobilized onto individual suitably oligonucleotide-tagged microbeads. Bead-DNA conjugates can then be emulsified using aqueous amplification reagents in oil, ideally producing emulsion droplets containing only one bead (illustrated in the two leftmost droplets, with different molecules indicated in different </a:t>
            </a:r>
            <a:r>
              <a:rPr lang="en-US" b="0" i="0" u="none" strike="noStrike" dirty="0" err="1">
                <a:solidFill>
                  <a:srgbClr val="333333"/>
                </a:solidFill>
                <a:effectLst/>
                <a:latin typeface="Cambria" panose="02040503050406030204" pitchFamily="18" charset="0"/>
              </a:rPr>
              <a:t>colours</a:t>
            </a:r>
            <a:r>
              <a:rPr lang="en-US" b="0" i="0" u="none" strike="noStrike" dirty="0">
                <a:solidFill>
                  <a:srgbClr val="333333"/>
                </a:solidFill>
                <a:effectLst/>
                <a:latin typeface="Cambria" panose="02040503050406030204" pitchFamily="18" charset="0"/>
              </a:rPr>
              <a:t>). Clonal amplification then occurs during the </a:t>
            </a:r>
            <a:r>
              <a:rPr lang="en-US" b="0" i="0" u="none" strike="noStrike" dirty="0" err="1">
                <a:solidFill>
                  <a:srgbClr val="333333"/>
                </a:solidFill>
                <a:effectLst/>
                <a:latin typeface="Cambria" panose="02040503050406030204" pitchFamily="18" charset="0"/>
              </a:rPr>
              <a:t>emPCR</a:t>
            </a:r>
            <a:r>
              <a:rPr lang="en-US" b="0" i="0" u="none" strike="noStrike" dirty="0">
                <a:solidFill>
                  <a:srgbClr val="333333"/>
                </a:solidFill>
                <a:effectLst/>
                <a:latin typeface="Cambria" panose="02040503050406030204" pitchFamily="18" charset="0"/>
              </a:rPr>
              <a:t> as each template DNA is physically separate from all others, with daughter molecules remaining bound to the microbeads. This is the conceptual basis underlying sequencing in 454, Ion Torrent and </a:t>
            </a:r>
            <a:r>
              <a:rPr lang="en-US" b="0" i="0" u="none" strike="noStrike" dirty="0" err="1">
                <a:solidFill>
                  <a:srgbClr val="333333"/>
                </a:solidFill>
                <a:effectLst/>
                <a:latin typeface="Cambria" panose="02040503050406030204" pitchFamily="18" charset="0"/>
              </a:rPr>
              <a:t>polony</a:t>
            </a:r>
            <a:r>
              <a:rPr lang="en-US" b="0" i="0" u="none" strike="noStrike" dirty="0">
                <a:solidFill>
                  <a:srgbClr val="333333"/>
                </a:solidFill>
                <a:effectLst/>
                <a:latin typeface="Cambria" panose="02040503050406030204" pitchFamily="18" charset="0"/>
              </a:rPr>
              <a:t> sequencing protocols. (b): Bridge amplification to produce clusters of clonal DNA populations in a planar solid-phase PCR reaction, as occurs in </a:t>
            </a:r>
            <a:r>
              <a:rPr lang="en-US" b="0" i="0" u="none" strike="noStrike" dirty="0" err="1">
                <a:solidFill>
                  <a:srgbClr val="333333"/>
                </a:solidFill>
                <a:effectLst/>
                <a:latin typeface="Cambria" panose="02040503050406030204" pitchFamily="18" charset="0"/>
              </a:rPr>
              <a:t>Solexa</a:t>
            </a:r>
            <a:r>
              <a:rPr lang="en-US" b="0" i="0" u="none" strike="noStrike" dirty="0">
                <a:solidFill>
                  <a:srgbClr val="333333"/>
                </a:solidFill>
                <a:effectLst/>
                <a:latin typeface="Cambria" panose="02040503050406030204" pitchFamily="18" charset="0"/>
              </a:rPr>
              <a:t>/Illumina sequencing. Single-stranded DNA with terminating sequences complementary to the two lawn-oligos will anneal when washed over the flow-cell, and during isothermal PCR will replicate in a confined area, bending over to prime at </a:t>
            </a:r>
            <a:r>
              <a:rPr lang="en-US" b="0" i="0" u="none" strike="noStrike" dirty="0" err="1">
                <a:solidFill>
                  <a:srgbClr val="333333"/>
                </a:solidFill>
                <a:effectLst/>
                <a:latin typeface="Cambria" panose="02040503050406030204" pitchFamily="18" charset="0"/>
              </a:rPr>
              <a:t>neighbouring</a:t>
            </a:r>
            <a:r>
              <a:rPr lang="en-US" b="0" i="0" u="none" strike="noStrike" dirty="0">
                <a:solidFill>
                  <a:srgbClr val="333333"/>
                </a:solidFill>
                <a:effectLst/>
                <a:latin typeface="Cambria" panose="02040503050406030204" pitchFamily="18" charset="0"/>
              </a:rPr>
              <a:t> sites, producing a local cluster of identical molecules. (c) and (d) demonstrate how these two different forms of clonally-amplified sequences can then be read in a highly parallelized manner: </a:t>
            </a:r>
            <a:r>
              <a:rPr lang="en-US" b="0" i="0" u="none" strike="noStrike" dirty="0" err="1">
                <a:solidFill>
                  <a:srgbClr val="333333"/>
                </a:solidFill>
                <a:effectLst/>
                <a:latin typeface="Cambria" panose="02040503050406030204" pitchFamily="18" charset="0"/>
              </a:rPr>
              <a:t>emPCR</a:t>
            </a:r>
            <a:r>
              <a:rPr lang="en-US" b="0" i="0" u="none" strike="noStrike" dirty="0">
                <a:solidFill>
                  <a:srgbClr val="333333"/>
                </a:solidFill>
                <a:effectLst/>
                <a:latin typeface="Cambria" panose="02040503050406030204" pitchFamily="18" charset="0"/>
              </a:rPr>
              <a:t>-produced microbeads can be washed over a picotiter plate, containing wells large enough to fit only one bead (c). DNA polymerase can then be added to the wells, and each nucleotide can be washed over in turn, and dNTP incorporation monitored (e.g. via pyrophosphate or hydrogen ion release). Flow-cell bound clusters produced via bridge amplification (d) can be visualized by detecting fluorescent reversible-terminator nucleotides at the ends of a proceeding extension reaction, requiring cycle-by-cycle measurements and removal of terminators.</a:t>
            </a:r>
            <a:endParaRPr lang="en-CN" dirty="0"/>
          </a:p>
        </p:txBody>
      </p:sp>
      <p:sp>
        <p:nvSpPr>
          <p:cNvPr id="4" name="Slide Number Placeholder 3"/>
          <p:cNvSpPr>
            <a:spLocks noGrp="1"/>
          </p:cNvSpPr>
          <p:nvPr>
            <p:ph type="sldNum" sz="quarter" idx="5"/>
          </p:nvPr>
        </p:nvSpPr>
        <p:spPr/>
        <p:txBody>
          <a:bodyPr/>
          <a:lstStyle/>
          <a:p>
            <a:fld id="{E04EC7CF-E16F-534F-B5FD-CD2EC28A3BA6}" type="slidenum">
              <a:rPr lang="en-US" smtClean="0"/>
              <a:t>27</a:t>
            </a:fld>
            <a:endParaRPr lang="en-US"/>
          </a:p>
        </p:txBody>
      </p:sp>
    </p:spTree>
    <p:extLst>
      <p:ext uri="{BB962C8B-B14F-4D97-AF65-F5344CB8AC3E}">
        <p14:creationId xmlns:p14="http://schemas.microsoft.com/office/powerpoint/2010/main" val="461252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8197B93B-B034-734C-9E83-6E43103543EE}"/>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90600" eaLnBrk="0" hangingPunct="0">
              <a:defRPr sz="2000">
                <a:solidFill>
                  <a:schemeClr val="tx1"/>
                </a:solidFill>
                <a:latin typeface="Arial" charset="0"/>
                <a:ea typeface="黑体" charset="0"/>
              </a:defRPr>
            </a:lvl1pPr>
            <a:lvl2pPr marL="742950" indent="-285750" defTabSz="990600" eaLnBrk="0" hangingPunct="0">
              <a:defRPr sz="2000">
                <a:solidFill>
                  <a:schemeClr val="tx1"/>
                </a:solidFill>
                <a:latin typeface="Arial" charset="0"/>
                <a:ea typeface="黑体" charset="0"/>
              </a:defRPr>
            </a:lvl2pPr>
            <a:lvl3pPr marL="1143000" indent="-228600" defTabSz="990600" eaLnBrk="0" hangingPunct="0">
              <a:defRPr sz="2000">
                <a:solidFill>
                  <a:schemeClr val="tx1"/>
                </a:solidFill>
                <a:latin typeface="Arial" charset="0"/>
                <a:ea typeface="黑体" charset="0"/>
              </a:defRPr>
            </a:lvl3pPr>
            <a:lvl4pPr marL="1600200" indent="-228600" defTabSz="990600" eaLnBrk="0" hangingPunct="0">
              <a:defRPr sz="2000">
                <a:solidFill>
                  <a:schemeClr val="tx1"/>
                </a:solidFill>
                <a:latin typeface="Arial" charset="0"/>
                <a:ea typeface="黑体" charset="0"/>
              </a:defRPr>
            </a:lvl4pPr>
            <a:lvl5pPr marL="2057400" indent="-228600" defTabSz="990600" eaLnBrk="0" hangingPunct="0">
              <a:defRPr sz="2000">
                <a:solidFill>
                  <a:schemeClr val="tx1"/>
                </a:solidFill>
                <a:latin typeface="Arial" charset="0"/>
                <a:ea typeface="黑体" charset="0"/>
              </a:defRPr>
            </a:lvl5pPr>
            <a:lvl6pPr marL="2514600" indent="-228600" defTabSz="990600" eaLnBrk="0" fontAlgn="base" hangingPunct="0">
              <a:spcBef>
                <a:spcPct val="0"/>
              </a:spcBef>
              <a:spcAft>
                <a:spcPct val="0"/>
              </a:spcAft>
              <a:defRPr sz="2000">
                <a:solidFill>
                  <a:schemeClr val="tx1"/>
                </a:solidFill>
                <a:latin typeface="Arial" charset="0"/>
                <a:ea typeface="黑体" charset="0"/>
              </a:defRPr>
            </a:lvl6pPr>
            <a:lvl7pPr marL="2971800" indent="-228600" defTabSz="990600" eaLnBrk="0" fontAlgn="base" hangingPunct="0">
              <a:spcBef>
                <a:spcPct val="0"/>
              </a:spcBef>
              <a:spcAft>
                <a:spcPct val="0"/>
              </a:spcAft>
              <a:defRPr sz="2000">
                <a:solidFill>
                  <a:schemeClr val="tx1"/>
                </a:solidFill>
                <a:latin typeface="Arial" charset="0"/>
                <a:ea typeface="黑体" charset="0"/>
              </a:defRPr>
            </a:lvl7pPr>
            <a:lvl8pPr marL="3429000" indent="-228600" defTabSz="990600" eaLnBrk="0" fontAlgn="base" hangingPunct="0">
              <a:spcBef>
                <a:spcPct val="0"/>
              </a:spcBef>
              <a:spcAft>
                <a:spcPct val="0"/>
              </a:spcAft>
              <a:defRPr sz="2000">
                <a:solidFill>
                  <a:schemeClr val="tx1"/>
                </a:solidFill>
                <a:latin typeface="Arial" charset="0"/>
                <a:ea typeface="黑体" charset="0"/>
              </a:defRPr>
            </a:lvl8pPr>
            <a:lvl9pPr marL="3886200" indent="-228600" defTabSz="990600" eaLnBrk="0" fontAlgn="base" hangingPunct="0">
              <a:spcBef>
                <a:spcPct val="0"/>
              </a:spcBef>
              <a:spcAft>
                <a:spcPct val="0"/>
              </a:spcAft>
              <a:defRPr sz="2000">
                <a:solidFill>
                  <a:schemeClr val="tx1"/>
                </a:solidFill>
                <a:latin typeface="Arial" charset="0"/>
                <a:ea typeface="黑体" charset="0"/>
              </a:defRPr>
            </a:lvl9pPr>
          </a:lstStyle>
          <a:p>
            <a:pPr eaLnBrk="1" hangingPunct="1">
              <a:defRPr/>
            </a:pPr>
            <a:fld id="{9B98042D-2EDD-4F49-800E-7DEB4428D529}" type="slidenum">
              <a:rPr lang="zh-CN" altLang="en-US" sz="1300" smtClean="0">
                <a:latin typeface="Times New Roman" charset="0"/>
                <a:ea typeface="宋体" charset="0"/>
              </a:rPr>
              <a:pPr eaLnBrk="1" hangingPunct="1">
                <a:defRPr/>
              </a:pPr>
              <a:t>28</a:t>
            </a:fld>
            <a:endParaRPr lang="en-US" altLang="zh-CN" sz="1300">
              <a:latin typeface="Times New Roman" charset="0"/>
              <a:ea typeface="宋体" charset="0"/>
            </a:endParaRPr>
          </a:p>
        </p:txBody>
      </p:sp>
      <p:sp>
        <p:nvSpPr>
          <p:cNvPr id="65539" name="Rectangle 2">
            <a:extLst>
              <a:ext uri="{FF2B5EF4-FFF2-40B4-BE49-F238E27FC236}">
                <a16:creationId xmlns:a16="http://schemas.microsoft.com/office/drawing/2014/main" id="{900A497C-7ED1-DB44-BF42-6A06EB26E5D9}"/>
              </a:ext>
            </a:extLst>
          </p:cNvPr>
          <p:cNvSpPr>
            <a:spLocks noGrp="1" noRot="1" noChangeAspect="1" noTextEdit="1"/>
          </p:cNvSpPr>
          <p:nvPr>
            <p:ph type="sldImg"/>
          </p:nvPr>
        </p:nvSpPr>
        <p:spPr>
          <a:xfrm>
            <a:off x="992188" y="768350"/>
            <a:ext cx="5114925" cy="3836988"/>
          </a:xfrm>
          <a:ln/>
        </p:spPr>
      </p:sp>
      <p:sp>
        <p:nvSpPr>
          <p:cNvPr id="65540" name="Rectangle 3">
            <a:extLst>
              <a:ext uri="{FF2B5EF4-FFF2-40B4-BE49-F238E27FC236}">
                <a16:creationId xmlns:a16="http://schemas.microsoft.com/office/drawing/2014/main" id="{A277613C-C694-CA46-8F41-D21B8BEC8095}"/>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defTabSz="457200" eaLnBrk="1" hangingPunct="1">
              <a:spcBef>
                <a:spcPct val="0"/>
              </a:spcBef>
              <a:defRPr/>
            </a:pPr>
            <a:endParaRPr lang="zh-CN" altLang="en-US">
              <a:latin typeface="Times New Roman" charset="0"/>
              <a:ea typeface="宋体"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局部区域的重新组装</a:t>
            </a:r>
          </a:p>
        </p:txBody>
      </p:sp>
      <p:sp>
        <p:nvSpPr>
          <p:cNvPr id="4" name="灯片编号占位符 3"/>
          <p:cNvSpPr>
            <a:spLocks noGrp="1"/>
          </p:cNvSpPr>
          <p:nvPr>
            <p:ph type="sldNum" sz="quarter" idx="5"/>
          </p:nvPr>
        </p:nvSpPr>
        <p:spPr/>
        <p:txBody>
          <a:bodyPr/>
          <a:lstStyle/>
          <a:p>
            <a:fld id="{9D32B3C9-B83E-4985-AA22-37E1EF0869AD}" type="slidenum">
              <a:rPr lang="zh-CN" altLang="en-US" smtClean="0"/>
              <a:t>42</a:t>
            </a:fld>
            <a:endParaRPr lang="zh-CN" altLang="en-US"/>
          </a:p>
        </p:txBody>
      </p:sp>
    </p:spTree>
    <p:extLst>
      <p:ext uri="{BB962C8B-B14F-4D97-AF65-F5344CB8AC3E}">
        <p14:creationId xmlns:p14="http://schemas.microsoft.com/office/powerpoint/2010/main" val="3124588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04EC7CF-E16F-534F-B5FD-CD2EC28A3BA6}" type="slidenum">
              <a:rPr lang="en-US" smtClean="0"/>
              <a:t>56</a:t>
            </a:fld>
            <a:endParaRPr lang="en-US"/>
          </a:p>
        </p:txBody>
      </p:sp>
    </p:spTree>
    <p:extLst>
      <p:ext uri="{BB962C8B-B14F-4D97-AF65-F5344CB8AC3E}">
        <p14:creationId xmlns:p14="http://schemas.microsoft.com/office/powerpoint/2010/main" val="298691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b="0" i="0">
                <a:latin typeface="Helvetica Light" panose="020B04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3634959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CF7640-9864-0B40-B388-8EC87A3FDEB9}" type="datetimeFigureOut">
              <a:rPr lang="en-US" smtClean="0"/>
              <a:t>10/16/24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70602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CF7640-9864-0B40-B388-8EC87A3FDEB9}" type="datetimeFigureOut">
              <a:rPr lang="en-US" smtClean="0"/>
              <a:t>10/16/24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7CB89C-A70D-114C-8C1A-6737C667FF1D}" type="slidenum">
              <a:rPr lang="en-US" smtClean="0"/>
              <a:t>‹#›</a:t>
            </a:fld>
            <a:endParaRPr lang="en-US"/>
          </a:p>
        </p:txBody>
      </p:sp>
      <p:grpSp>
        <p:nvGrpSpPr>
          <p:cNvPr id="6" name="Group 5">
            <a:extLst>
              <a:ext uri="{FF2B5EF4-FFF2-40B4-BE49-F238E27FC236}">
                <a16:creationId xmlns:a16="http://schemas.microsoft.com/office/drawing/2014/main" id="{75FDFE8A-B409-E54C-816B-C9A92B00A0A1}"/>
              </a:ext>
            </a:extLst>
          </p:cNvPr>
          <p:cNvGrpSpPr/>
          <p:nvPr userDrawn="1"/>
        </p:nvGrpSpPr>
        <p:grpSpPr>
          <a:xfrm>
            <a:off x="8161027" y="-4640"/>
            <a:ext cx="886725" cy="903332"/>
            <a:chOff x="340471" y="3624206"/>
            <a:chExt cx="886725" cy="903332"/>
          </a:xfrm>
        </p:grpSpPr>
        <p:sp>
          <p:nvSpPr>
            <p:cNvPr id="7" name="Off-page Connector 6">
              <a:extLst>
                <a:ext uri="{FF2B5EF4-FFF2-40B4-BE49-F238E27FC236}">
                  <a16:creationId xmlns:a16="http://schemas.microsoft.com/office/drawing/2014/main" id="{B7C3726C-5DE8-B94C-AE25-8B1FAA67CC18}"/>
                </a:ext>
              </a:extLst>
            </p:cNvPr>
            <p:cNvSpPr/>
            <p:nvPr/>
          </p:nvSpPr>
          <p:spPr>
            <a:xfrm>
              <a:off x="340471" y="3624206"/>
              <a:ext cx="886725" cy="903332"/>
            </a:xfrm>
            <a:prstGeom prst="flowChartOffpageConnector">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73F5F1-9176-A546-9B3A-4D2A350E22C0}"/>
                </a:ext>
              </a:extLst>
            </p:cNvPr>
            <p:cNvPicPr>
              <a:picLocks noChangeAspect="1"/>
            </p:cNvPicPr>
            <p:nvPr userDrawn="1"/>
          </p:nvPicPr>
          <p:blipFill>
            <a:blip r:embed="rId2"/>
            <a:stretch>
              <a:fillRect/>
            </a:stretch>
          </p:blipFill>
          <p:spPr>
            <a:xfrm>
              <a:off x="429372" y="3681131"/>
              <a:ext cx="720000" cy="720000"/>
            </a:xfrm>
            <a:prstGeom prst="rect">
              <a:avLst/>
            </a:prstGeom>
          </p:spPr>
        </p:pic>
      </p:grpSp>
    </p:spTree>
    <p:extLst>
      <p:ext uri="{BB962C8B-B14F-4D97-AF65-F5344CB8AC3E}">
        <p14:creationId xmlns:p14="http://schemas.microsoft.com/office/powerpoint/2010/main" val="799472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CF7640-9864-0B40-B388-8EC87A3FDEB9}" type="datetimeFigureOut">
              <a:rPr lang="en-US" smtClean="0"/>
              <a:t>10/16/24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881396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CF7640-9864-0B40-B388-8EC87A3FDEB9}" type="datetimeFigureOut">
              <a:rPr lang="en-US" smtClean="0"/>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3464609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CF7640-9864-0B40-B388-8EC87A3FDEB9}" type="datetimeFigureOut">
              <a:rPr lang="en-US" smtClean="0"/>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4191493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3893406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350312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19314" y="955617"/>
            <a:ext cx="8418286"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7" name="Straight Connector 6">
            <a:extLst>
              <a:ext uri="{FF2B5EF4-FFF2-40B4-BE49-F238E27FC236}">
                <a16:creationId xmlns:a16="http://schemas.microsoft.com/office/drawing/2014/main" id="{7D06F09D-EA96-A241-A243-1E5E9509E67E}"/>
              </a:ext>
            </a:extLst>
          </p:cNvPr>
          <p:cNvCxnSpPr>
            <a:cxnSpLocks/>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444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19314" y="955617"/>
            <a:ext cx="4122057"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7" name="Straight Connector 6">
            <a:extLst>
              <a:ext uri="{FF2B5EF4-FFF2-40B4-BE49-F238E27FC236}">
                <a16:creationId xmlns:a16="http://schemas.microsoft.com/office/drawing/2014/main" id="{7D06F09D-EA96-A241-A243-1E5E9509E67E}"/>
              </a:ext>
            </a:extLst>
          </p:cNvPr>
          <p:cNvCxnSpPr>
            <a:cxnSpLocks/>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1F243E8-0EC9-D82E-C506-44A338D1A164}"/>
              </a:ext>
            </a:extLst>
          </p:cNvPr>
          <p:cNvSpPr>
            <a:spLocks noGrp="1"/>
          </p:cNvSpPr>
          <p:nvPr>
            <p:ph idx="13"/>
          </p:nvPr>
        </p:nvSpPr>
        <p:spPr>
          <a:xfrm>
            <a:off x="4669068" y="948922"/>
            <a:ext cx="4122057"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410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19314" y="955617"/>
            <a:ext cx="3570515"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7" name="Straight Connector 6">
            <a:extLst>
              <a:ext uri="{FF2B5EF4-FFF2-40B4-BE49-F238E27FC236}">
                <a16:creationId xmlns:a16="http://schemas.microsoft.com/office/drawing/2014/main" id="{7D06F09D-EA96-A241-A243-1E5E9509E67E}"/>
              </a:ext>
            </a:extLst>
          </p:cNvPr>
          <p:cNvCxnSpPr>
            <a:cxnSpLocks/>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615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7" name="Straight Connector 6">
            <a:extLst>
              <a:ext uri="{FF2B5EF4-FFF2-40B4-BE49-F238E27FC236}">
                <a16:creationId xmlns:a16="http://schemas.microsoft.com/office/drawing/2014/main" id="{7D06F09D-EA96-A241-A243-1E5E9509E67E}"/>
              </a:ext>
            </a:extLst>
          </p:cNvPr>
          <p:cNvCxnSpPr>
            <a:cxnSpLocks/>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1F243E8-0EC9-D82E-C506-44A338D1A164}"/>
              </a:ext>
            </a:extLst>
          </p:cNvPr>
          <p:cNvSpPr>
            <a:spLocks noGrp="1"/>
          </p:cNvSpPr>
          <p:nvPr>
            <p:ph idx="13"/>
          </p:nvPr>
        </p:nvSpPr>
        <p:spPr>
          <a:xfrm>
            <a:off x="5457371" y="948922"/>
            <a:ext cx="3333754"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88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745" y="147337"/>
            <a:ext cx="8297693" cy="1078470"/>
          </a:xfrm>
        </p:spPr>
        <p:txBody>
          <a:bodyPr>
            <a:noAutofit/>
          </a:bodyPr>
          <a:lstStyle>
            <a:lvl1pPr>
              <a:lnSpc>
                <a:spcPct val="100000"/>
              </a:lnSpc>
              <a:defRPr sz="2800"/>
            </a:lvl1pPr>
          </a:lstStyle>
          <a:p>
            <a:r>
              <a:rPr lang="en-US" dirty="0"/>
              <a:t>Click to edit Master title style</a:t>
            </a:r>
            <a:br>
              <a:rPr lang="en-US" dirty="0"/>
            </a:br>
            <a:r>
              <a:rPr lang="en-US" dirty="0"/>
              <a:t>Click to edit Master title style</a:t>
            </a:r>
          </a:p>
        </p:txBody>
      </p:sp>
      <p:sp>
        <p:nvSpPr>
          <p:cNvPr id="3" name="Content Placeholder 2"/>
          <p:cNvSpPr>
            <a:spLocks noGrp="1"/>
          </p:cNvSpPr>
          <p:nvPr>
            <p:ph idx="1"/>
          </p:nvPr>
        </p:nvSpPr>
        <p:spPr>
          <a:xfrm>
            <a:off x="628650" y="1411941"/>
            <a:ext cx="7886700" cy="4765021"/>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7" name="Straight Connector 6">
            <a:extLst>
              <a:ext uri="{FF2B5EF4-FFF2-40B4-BE49-F238E27FC236}">
                <a16:creationId xmlns:a16="http://schemas.microsoft.com/office/drawing/2014/main" id="{7D06F09D-EA96-A241-A243-1E5E9509E67E}"/>
              </a:ext>
            </a:extLst>
          </p:cNvPr>
          <p:cNvCxnSpPr>
            <a:cxnSpLocks/>
          </p:cNvCxnSpPr>
          <p:nvPr userDrawn="1"/>
        </p:nvCxnSpPr>
        <p:spPr>
          <a:xfrm>
            <a:off x="437745" y="1225808"/>
            <a:ext cx="7647476"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567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7745" y="147338"/>
            <a:ext cx="8297693" cy="767062"/>
          </a:xfrm>
        </p:spPr>
        <p:txBody>
          <a:bodyPr/>
          <a:lstStyle/>
          <a:p>
            <a:r>
              <a:rPr lang="en-US"/>
              <a:t>Click to edit Master title style</a:t>
            </a:r>
            <a:endParaRPr lang="en-US" dirty="0"/>
          </a:p>
        </p:txBody>
      </p:sp>
      <p:sp>
        <p:nvSpPr>
          <p:cNvPr id="3" name="Content Placeholder 2"/>
          <p:cNvSpPr>
            <a:spLocks noGrp="1"/>
          </p:cNvSpPr>
          <p:nvPr>
            <p:ph idx="1"/>
          </p:nvPr>
        </p:nvSpPr>
        <p:spPr>
          <a:xfrm>
            <a:off x="628650" y="1138335"/>
            <a:ext cx="7886700" cy="5038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cxnSp>
        <p:nvCxnSpPr>
          <p:cNvPr id="8" name="Straight Connector 7">
            <a:extLst>
              <a:ext uri="{FF2B5EF4-FFF2-40B4-BE49-F238E27FC236}">
                <a16:creationId xmlns:a16="http://schemas.microsoft.com/office/drawing/2014/main" id="{05DFD6CA-DD8B-C94A-9A24-D6FA5575CB55}"/>
              </a:ext>
            </a:extLst>
          </p:cNvPr>
          <p:cNvCxnSpPr/>
          <p:nvPr userDrawn="1"/>
        </p:nvCxnSpPr>
        <p:spPr>
          <a:xfrm>
            <a:off x="457200" y="997527"/>
            <a:ext cx="8243455" cy="0"/>
          </a:xfrm>
          <a:prstGeom prst="line">
            <a:avLst/>
          </a:prstGeom>
          <a:ln>
            <a:solidFill>
              <a:srgbClr val="C00000"/>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195062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CF7640-9864-0B40-B388-8EC87A3FDEB9}"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634649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CF7640-9864-0B40-B388-8EC87A3FDEB9}" type="datetimeFigureOut">
              <a:rPr lang="en-US" smtClean="0"/>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CB89C-A70D-114C-8C1A-6737C667FF1D}" type="slidenum">
              <a:rPr lang="en-US" smtClean="0"/>
              <a:t>‹#›</a:t>
            </a:fld>
            <a:endParaRPr lang="en-US"/>
          </a:p>
        </p:txBody>
      </p:sp>
    </p:spTree>
    <p:extLst>
      <p:ext uri="{BB962C8B-B14F-4D97-AF65-F5344CB8AC3E}">
        <p14:creationId xmlns:p14="http://schemas.microsoft.com/office/powerpoint/2010/main" val="38613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7745" y="147338"/>
            <a:ext cx="8297693" cy="8921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52939"/>
            <a:ext cx="7886700" cy="48240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F7640-9864-0B40-B388-8EC87A3FDEB9}" type="datetimeFigureOut">
              <a:rPr lang="en-US" smtClean="0"/>
              <a:t>10/16/24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7CB89C-A70D-114C-8C1A-6737C667FF1D}" type="slidenum">
              <a:rPr lang="en-US" smtClean="0"/>
              <a:t>‹#›</a:t>
            </a:fld>
            <a:endParaRPr lang="en-US"/>
          </a:p>
        </p:txBody>
      </p:sp>
    </p:spTree>
    <p:extLst>
      <p:ext uri="{BB962C8B-B14F-4D97-AF65-F5344CB8AC3E}">
        <p14:creationId xmlns:p14="http://schemas.microsoft.com/office/powerpoint/2010/main" val="13347231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6" r:id="rId4"/>
    <p:sldLayoutId id="2147483677" r:id="rId5"/>
    <p:sldLayoutId id="2147483674" r:id="rId6"/>
    <p:sldLayoutId id="2147483673"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Lst>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9.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www.sliderbase.com/spitem-681-1.html"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5C58EE-701C-E04A-A86F-87B2973B078C}"/>
              </a:ext>
            </a:extLst>
          </p:cNvPr>
          <p:cNvSpPr/>
          <p:nvPr/>
        </p:nvSpPr>
        <p:spPr>
          <a:xfrm>
            <a:off x="0" y="5972783"/>
            <a:ext cx="9144000" cy="885218"/>
          </a:xfrm>
          <a:prstGeom prst="rect">
            <a:avLst/>
          </a:prstGeom>
          <a:solidFill>
            <a:srgbClr val="A5D4DA">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87497-2F47-134E-B98C-B2230FEA8D9A}"/>
              </a:ext>
            </a:extLst>
          </p:cNvPr>
          <p:cNvSpPr>
            <a:spLocks noGrp="1"/>
          </p:cNvSpPr>
          <p:nvPr>
            <p:ph type="ctrTitle"/>
          </p:nvPr>
        </p:nvSpPr>
        <p:spPr>
          <a:xfrm>
            <a:off x="265467" y="1122363"/>
            <a:ext cx="8512493" cy="2387600"/>
          </a:xfrm>
        </p:spPr>
        <p:txBody>
          <a:bodyPr anchor="ctr">
            <a:noAutofit/>
          </a:bodyPr>
          <a:lstStyle/>
          <a:p>
            <a:pPr>
              <a:lnSpc>
                <a:spcPct val="120000"/>
              </a:lnSpc>
            </a:pPr>
            <a:r>
              <a:rPr lang="en-US" sz="2800" i="1" dirty="0">
                <a:latin typeface="Microsoft YaHei" panose="020B0503020204020204" pitchFamily="34" charset="-122"/>
              </a:rPr>
              <a:t>The Human Genome and Variation II</a:t>
            </a:r>
            <a:br>
              <a:rPr lang="en-US" sz="3200" i="1" dirty="0">
                <a:latin typeface="Microsoft YaHei" panose="020B0503020204020204" pitchFamily="34" charset="-122"/>
              </a:rPr>
            </a:br>
            <a:r>
              <a:rPr lang="en-US" sz="4000" i="1" dirty="0">
                <a:latin typeface="Microsoft YaHei" panose="020B0503020204020204" pitchFamily="34" charset="-122"/>
              </a:rPr>
              <a:t>Identification of genomic variants</a:t>
            </a:r>
            <a:endParaRPr lang="en-US" sz="3200" i="1" dirty="0">
              <a:latin typeface="Microsoft YaHei" panose="020B0503020204020204" pitchFamily="34" charset="-122"/>
            </a:endParaRPr>
          </a:p>
        </p:txBody>
      </p:sp>
      <p:sp>
        <p:nvSpPr>
          <p:cNvPr id="3" name="Subtitle 2">
            <a:extLst>
              <a:ext uri="{FF2B5EF4-FFF2-40B4-BE49-F238E27FC236}">
                <a16:creationId xmlns:a16="http://schemas.microsoft.com/office/drawing/2014/main" id="{38E48A94-343B-8D41-8B77-2C286343E49A}"/>
              </a:ext>
            </a:extLst>
          </p:cNvPr>
          <p:cNvSpPr>
            <a:spLocks noGrp="1"/>
          </p:cNvSpPr>
          <p:nvPr>
            <p:ph type="subTitle" idx="1"/>
          </p:nvPr>
        </p:nvSpPr>
        <p:spPr>
          <a:xfrm>
            <a:off x="1405647" y="3674451"/>
            <a:ext cx="6858000" cy="2061186"/>
          </a:xfrm>
        </p:spPr>
        <p:txBody>
          <a:bodyPr anchor="ctr">
            <a:normAutofit/>
          </a:bodyPr>
          <a:lstStyle/>
          <a:p>
            <a:r>
              <a:rPr lang="ja-JP" altLang="en-US" sz="2000">
                <a:latin typeface="Arial" panose="020B0604020202020204" pitchFamily="34" charset="0"/>
              </a:rPr>
              <a:t>授课老师</a:t>
            </a:r>
            <a:r>
              <a:rPr lang="zh-CN" altLang="en-US" sz="2000" dirty="0">
                <a:latin typeface="Arial" panose="020B0604020202020204" pitchFamily="34" charset="0"/>
              </a:rPr>
              <a:t>：陈靖祺 副研究员</a:t>
            </a:r>
            <a:endParaRPr lang="en-US" altLang="zh-CN" sz="2000" dirty="0">
              <a:latin typeface="Arial" panose="020B0604020202020204" pitchFamily="34" charset="0"/>
            </a:endParaRPr>
          </a:p>
          <a:p>
            <a:r>
              <a:rPr lang="zh-CN" altLang="en-US" sz="2000" dirty="0">
                <a:latin typeface="Arial" panose="020B0604020202020204" pitchFamily="34" charset="0"/>
              </a:rPr>
              <a:t>复旦大学类脑智能科学与研究院</a:t>
            </a:r>
            <a:endParaRPr lang="en-US" altLang="zh-CN" sz="2000" dirty="0">
              <a:latin typeface="Arial" panose="020B0604020202020204" pitchFamily="34" charset="0"/>
            </a:endParaRPr>
          </a:p>
          <a:p>
            <a:r>
              <a:rPr lang="en-US" altLang="zh-CN" sz="2000" dirty="0">
                <a:latin typeface="Arial" panose="020B0604020202020204" pitchFamily="34" charset="0"/>
              </a:rPr>
              <a:t>2024</a:t>
            </a:r>
            <a:r>
              <a:rPr lang="zh-CN" altLang="en-US" sz="2000" dirty="0">
                <a:latin typeface="Arial" panose="020B0604020202020204" pitchFamily="34" charset="0"/>
              </a:rPr>
              <a:t>年秋季学期</a:t>
            </a:r>
            <a:endParaRPr lang="en-US" altLang="ja-JP" sz="2000" dirty="0">
              <a:latin typeface="Arial" panose="020B0604020202020204" pitchFamily="34" charset="0"/>
            </a:endParaRPr>
          </a:p>
        </p:txBody>
      </p:sp>
      <p:cxnSp>
        <p:nvCxnSpPr>
          <p:cNvPr id="6" name="Straight Connector 5">
            <a:extLst>
              <a:ext uri="{FF2B5EF4-FFF2-40B4-BE49-F238E27FC236}">
                <a16:creationId xmlns:a16="http://schemas.microsoft.com/office/drawing/2014/main" id="{2503E554-4858-5543-B15F-CB40AD223D61}"/>
              </a:ext>
            </a:extLst>
          </p:cNvPr>
          <p:cNvCxnSpPr>
            <a:cxnSpLocks/>
          </p:cNvCxnSpPr>
          <p:nvPr/>
        </p:nvCxnSpPr>
        <p:spPr>
          <a:xfrm>
            <a:off x="982494" y="1303506"/>
            <a:ext cx="6099242" cy="0"/>
          </a:xfrm>
          <a:prstGeom prst="line">
            <a:avLst/>
          </a:prstGeom>
          <a:ln w="15875">
            <a:solidFill>
              <a:srgbClr val="C00000"/>
            </a:solidFill>
            <a:headEnd type="diamond"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B119023-AA6F-0F43-9366-E1A673E7BE97}"/>
              </a:ext>
            </a:extLst>
          </p:cNvPr>
          <p:cNvCxnSpPr>
            <a:cxnSpLocks/>
          </p:cNvCxnSpPr>
          <p:nvPr/>
        </p:nvCxnSpPr>
        <p:spPr>
          <a:xfrm>
            <a:off x="1721796" y="3304162"/>
            <a:ext cx="6225702" cy="0"/>
          </a:xfrm>
          <a:prstGeom prst="line">
            <a:avLst/>
          </a:prstGeom>
          <a:ln w="15875">
            <a:solidFill>
              <a:srgbClr val="C00000"/>
            </a:solidFill>
            <a:headEnd type="none"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F5789EF-1AF4-A74F-AEA6-F20440C50D6F}"/>
              </a:ext>
            </a:extLst>
          </p:cNvPr>
          <p:cNvPicPr>
            <a:picLocks noChangeAspect="1"/>
          </p:cNvPicPr>
          <p:nvPr/>
        </p:nvPicPr>
        <p:blipFill>
          <a:blip r:embed="rId2"/>
          <a:stretch>
            <a:fillRect/>
          </a:stretch>
        </p:blipFill>
        <p:spPr>
          <a:xfrm>
            <a:off x="256617" y="5972783"/>
            <a:ext cx="860976" cy="860976"/>
          </a:xfrm>
          <a:prstGeom prst="rect">
            <a:avLst/>
          </a:prstGeom>
        </p:spPr>
      </p:pic>
    </p:spTree>
    <p:extLst>
      <p:ext uri="{BB962C8B-B14F-4D97-AF65-F5344CB8AC3E}">
        <p14:creationId xmlns:p14="http://schemas.microsoft.com/office/powerpoint/2010/main" val="2255933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0FEA-A224-8193-4911-098A8553659A}"/>
              </a:ext>
            </a:extLst>
          </p:cNvPr>
          <p:cNvSpPr>
            <a:spLocks noGrp="1"/>
          </p:cNvSpPr>
          <p:nvPr>
            <p:ph type="title"/>
          </p:nvPr>
        </p:nvSpPr>
        <p:spPr/>
        <p:txBody>
          <a:bodyPr/>
          <a:lstStyle/>
          <a:p>
            <a:r>
              <a:rPr lang="en-US" dirty="0"/>
              <a:t>T</a:t>
            </a:r>
            <a:r>
              <a:rPr lang="en-CN" dirty="0"/>
              <a:t>he sources of human genomic variants</a:t>
            </a:r>
          </a:p>
        </p:txBody>
      </p:sp>
      <p:pic>
        <p:nvPicPr>
          <p:cNvPr id="5" name="Picture 4">
            <a:extLst>
              <a:ext uri="{FF2B5EF4-FFF2-40B4-BE49-F238E27FC236}">
                <a16:creationId xmlns:a16="http://schemas.microsoft.com/office/drawing/2014/main" id="{0AC935C7-8F92-6805-12D9-B7EAB513DA5C}"/>
              </a:ext>
            </a:extLst>
          </p:cNvPr>
          <p:cNvPicPr>
            <a:picLocks noChangeAspect="1"/>
          </p:cNvPicPr>
          <p:nvPr/>
        </p:nvPicPr>
        <p:blipFill rotWithShape="1">
          <a:blip r:embed="rId2"/>
          <a:srcRect l="6398" t="1719" r="2201" b="2387"/>
          <a:stretch/>
        </p:blipFill>
        <p:spPr>
          <a:xfrm>
            <a:off x="659533" y="1683371"/>
            <a:ext cx="3615792" cy="3191833"/>
          </a:xfrm>
          <a:prstGeom prst="rect">
            <a:avLst/>
          </a:prstGeom>
        </p:spPr>
      </p:pic>
      <p:pic>
        <p:nvPicPr>
          <p:cNvPr id="7" name="Picture 6">
            <a:extLst>
              <a:ext uri="{FF2B5EF4-FFF2-40B4-BE49-F238E27FC236}">
                <a16:creationId xmlns:a16="http://schemas.microsoft.com/office/drawing/2014/main" id="{3B3D435F-176E-818A-9FC9-3531B83076FE}"/>
              </a:ext>
            </a:extLst>
          </p:cNvPr>
          <p:cNvPicPr>
            <a:picLocks noChangeAspect="1"/>
          </p:cNvPicPr>
          <p:nvPr/>
        </p:nvPicPr>
        <p:blipFill rotWithShape="1">
          <a:blip r:embed="rId3"/>
          <a:srcRect t="1689" b="-1"/>
          <a:stretch/>
        </p:blipFill>
        <p:spPr>
          <a:xfrm>
            <a:off x="4825409" y="1933221"/>
            <a:ext cx="3659057" cy="3078655"/>
          </a:xfrm>
          <a:prstGeom prst="rect">
            <a:avLst/>
          </a:prstGeom>
        </p:spPr>
      </p:pic>
      <p:sp>
        <p:nvSpPr>
          <p:cNvPr id="8" name="TextBox 7">
            <a:extLst>
              <a:ext uri="{FF2B5EF4-FFF2-40B4-BE49-F238E27FC236}">
                <a16:creationId xmlns:a16="http://schemas.microsoft.com/office/drawing/2014/main" id="{BA1E548B-6CB0-B56A-BEF0-703761575754}"/>
              </a:ext>
            </a:extLst>
          </p:cNvPr>
          <p:cNvSpPr txBox="1"/>
          <p:nvPr/>
        </p:nvSpPr>
        <p:spPr>
          <a:xfrm>
            <a:off x="5597968" y="1665200"/>
            <a:ext cx="1800942" cy="276999"/>
          </a:xfrm>
          <a:prstGeom prst="rect">
            <a:avLst/>
          </a:prstGeom>
          <a:noFill/>
        </p:spPr>
        <p:txBody>
          <a:bodyPr wrap="none" rtlCol="0">
            <a:spAutoFit/>
          </a:bodyPr>
          <a:lstStyle/>
          <a:p>
            <a:r>
              <a:rPr lang="en-CN" sz="1200" b="1" dirty="0">
                <a:latin typeface="Arial" panose="020B0604020202020204" pitchFamily="34" charset="0"/>
                <a:cs typeface="Arial" panose="020B0604020202020204" pitchFamily="34" charset="0"/>
              </a:rPr>
              <a:t>“Wobble” mispairings</a:t>
            </a:r>
          </a:p>
        </p:txBody>
      </p:sp>
      <p:sp>
        <p:nvSpPr>
          <p:cNvPr id="15" name="TextBox 14">
            <a:extLst>
              <a:ext uri="{FF2B5EF4-FFF2-40B4-BE49-F238E27FC236}">
                <a16:creationId xmlns:a16="http://schemas.microsoft.com/office/drawing/2014/main" id="{9455B8B3-C056-E514-B55F-78ED597DE765}"/>
              </a:ext>
            </a:extLst>
          </p:cNvPr>
          <p:cNvSpPr txBox="1"/>
          <p:nvPr/>
        </p:nvSpPr>
        <p:spPr>
          <a:xfrm>
            <a:off x="3617845" y="6588849"/>
            <a:ext cx="5428326" cy="261610"/>
          </a:xfrm>
          <a:prstGeom prst="rect">
            <a:avLst/>
          </a:prstGeom>
          <a:noFill/>
        </p:spPr>
        <p:txBody>
          <a:bodyPr wrap="square">
            <a:spAutoFit/>
          </a:bodyPr>
          <a:lstStyle/>
          <a:p>
            <a:r>
              <a:rPr lang="en-CN" sz="1100" dirty="0"/>
              <a:t>https://www.nature.com/scitable/topicpage/dna-replication-and-causes-of-mutation-409/</a:t>
            </a:r>
          </a:p>
        </p:txBody>
      </p:sp>
      <p:sp>
        <p:nvSpPr>
          <p:cNvPr id="9" name="Content Placeholder 2">
            <a:extLst>
              <a:ext uri="{FF2B5EF4-FFF2-40B4-BE49-F238E27FC236}">
                <a16:creationId xmlns:a16="http://schemas.microsoft.com/office/drawing/2014/main" id="{521BA002-A893-2623-6B89-7F0D4B80B12A}"/>
              </a:ext>
            </a:extLst>
          </p:cNvPr>
          <p:cNvSpPr>
            <a:spLocks noGrp="1"/>
          </p:cNvSpPr>
          <p:nvPr>
            <p:ph idx="1"/>
          </p:nvPr>
        </p:nvSpPr>
        <p:spPr>
          <a:xfrm>
            <a:off x="319314" y="955617"/>
            <a:ext cx="8418286" cy="5221346"/>
          </a:xfrm>
        </p:spPr>
        <p:txBody>
          <a:bodyPr/>
          <a:lstStyle/>
          <a:p>
            <a:r>
              <a:rPr lang="en-US" dirty="0"/>
              <a:t>During DNA Replication </a:t>
            </a:r>
            <a:endParaRPr lang="en-CN" dirty="0"/>
          </a:p>
        </p:txBody>
      </p:sp>
    </p:spTree>
    <p:extLst>
      <p:ext uri="{BB962C8B-B14F-4D97-AF65-F5344CB8AC3E}">
        <p14:creationId xmlns:p14="http://schemas.microsoft.com/office/powerpoint/2010/main" val="1281704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32E9-D19C-A4E0-DC24-68137A0EF13F}"/>
              </a:ext>
            </a:extLst>
          </p:cNvPr>
          <p:cNvSpPr>
            <a:spLocks noGrp="1"/>
          </p:cNvSpPr>
          <p:nvPr>
            <p:ph type="title"/>
          </p:nvPr>
        </p:nvSpPr>
        <p:spPr/>
        <p:txBody>
          <a:bodyPr/>
          <a:lstStyle/>
          <a:p>
            <a:r>
              <a:rPr lang="en-US" dirty="0"/>
              <a:t>T</a:t>
            </a:r>
            <a:r>
              <a:rPr lang="en-CN" dirty="0"/>
              <a:t>he sources of human genomic variants</a:t>
            </a:r>
          </a:p>
        </p:txBody>
      </p:sp>
      <p:pic>
        <p:nvPicPr>
          <p:cNvPr id="4" name="Picture 3">
            <a:extLst>
              <a:ext uri="{FF2B5EF4-FFF2-40B4-BE49-F238E27FC236}">
                <a16:creationId xmlns:a16="http://schemas.microsoft.com/office/drawing/2014/main" id="{C43F4029-B664-5E14-E485-2E8BFB64E589}"/>
              </a:ext>
            </a:extLst>
          </p:cNvPr>
          <p:cNvPicPr>
            <a:picLocks noChangeAspect="1"/>
          </p:cNvPicPr>
          <p:nvPr/>
        </p:nvPicPr>
        <p:blipFill rotWithShape="1">
          <a:blip r:embed="rId2"/>
          <a:srcRect t="2509"/>
          <a:stretch/>
        </p:blipFill>
        <p:spPr>
          <a:xfrm>
            <a:off x="904994" y="1781502"/>
            <a:ext cx="6680200" cy="4383005"/>
          </a:xfrm>
          <a:prstGeom prst="rect">
            <a:avLst/>
          </a:prstGeom>
        </p:spPr>
      </p:pic>
      <p:sp>
        <p:nvSpPr>
          <p:cNvPr id="5" name="Content Placeholder 2">
            <a:extLst>
              <a:ext uri="{FF2B5EF4-FFF2-40B4-BE49-F238E27FC236}">
                <a16:creationId xmlns:a16="http://schemas.microsoft.com/office/drawing/2014/main" id="{6E7440F1-C3ED-7E62-C192-0B25FDF1C553}"/>
              </a:ext>
            </a:extLst>
          </p:cNvPr>
          <p:cNvSpPr>
            <a:spLocks noGrp="1"/>
          </p:cNvSpPr>
          <p:nvPr>
            <p:ph idx="1"/>
          </p:nvPr>
        </p:nvSpPr>
        <p:spPr>
          <a:xfrm>
            <a:off x="319314" y="955617"/>
            <a:ext cx="8418286" cy="5221346"/>
          </a:xfrm>
        </p:spPr>
        <p:txBody>
          <a:bodyPr/>
          <a:lstStyle/>
          <a:p>
            <a:r>
              <a:rPr lang="en-US" dirty="0"/>
              <a:t>During DNA Replication </a:t>
            </a:r>
            <a:endParaRPr lang="en-CN" dirty="0"/>
          </a:p>
        </p:txBody>
      </p:sp>
    </p:spTree>
    <p:extLst>
      <p:ext uri="{BB962C8B-B14F-4D97-AF65-F5344CB8AC3E}">
        <p14:creationId xmlns:p14="http://schemas.microsoft.com/office/powerpoint/2010/main" val="2689397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0FEA-A224-8193-4911-098A8553659A}"/>
              </a:ext>
            </a:extLst>
          </p:cNvPr>
          <p:cNvSpPr>
            <a:spLocks noGrp="1"/>
          </p:cNvSpPr>
          <p:nvPr>
            <p:ph type="title"/>
          </p:nvPr>
        </p:nvSpPr>
        <p:spPr/>
        <p:txBody>
          <a:bodyPr/>
          <a:lstStyle/>
          <a:p>
            <a:r>
              <a:rPr lang="en-US" dirty="0"/>
              <a:t>T</a:t>
            </a:r>
            <a:r>
              <a:rPr lang="en-CN" dirty="0"/>
              <a:t>he sources of human genomic variants</a:t>
            </a:r>
          </a:p>
        </p:txBody>
      </p:sp>
      <p:sp>
        <p:nvSpPr>
          <p:cNvPr id="3" name="Content Placeholder 2">
            <a:extLst>
              <a:ext uri="{FF2B5EF4-FFF2-40B4-BE49-F238E27FC236}">
                <a16:creationId xmlns:a16="http://schemas.microsoft.com/office/drawing/2014/main" id="{05BB620E-347F-4BF1-D88A-392A9326CC81}"/>
              </a:ext>
            </a:extLst>
          </p:cNvPr>
          <p:cNvSpPr>
            <a:spLocks noGrp="1"/>
          </p:cNvSpPr>
          <p:nvPr>
            <p:ph idx="1"/>
          </p:nvPr>
        </p:nvSpPr>
        <p:spPr/>
        <p:txBody>
          <a:bodyPr/>
          <a:lstStyle/>
          <a:p>
            <a:r>
              <a:rPr lang="en-US" dirty="0"/>
              <a:t>So, what is the e</a:t>
            </a:r>
            <a:r>
              <a:rPr lang="en-CN" dirty="0"/>
              <a:t>rror rate in DNA replication?</a:t>
            </a:r>
          </a:p>
        </p:txBody>
      </p:sp>
      <p:sp>
        <p:nvSpPr>
          <p:cNvPr id="12" name="TextBox 11">
            <a:extLst>
              <a:ext uri="{FF2B5EF4-FFF2-40B4-BE49-F238E27FC236}">
                <a16:creationId xmlns:a16="http://schemas.microsoft.com/office/drawing/2014/main" id="{1C0940EC-DDB4-892F-46D5-156ADB14804D}"/>
              </a:ext>
            </a:extLst>
          </p:cNvPr>
          <p:cNvSpPr txBox="1"/>
          <p:nvPr/>
        </p:nvSpPr>
        <p:spPr>
          <a:xfrm>
            <a:off x="1314206" y="2190760"/>
            <a:ext cx="4585252" cy="461665"/>
          </a:xfrm>
          <a:prstGeom prst="rect">
            <a:avLst/>
          </a:prstGeom>
          <a:noFill/>
        </p:spPr>
        <p:txBody>
          <a:bodyPr wrap="square">
            <a:spAutoFit/>
          </a:bodyPr>
          <a:lstStyle/>
          <a:p>
            <a:r>
              <a:rPr lang="en-US" sz="2400" b="0" i="1" u="none" strike="noStrike" dirty="0">
                <a:solidFill>
                  <a:srgbClr val="333333"/>
                </a:solidFill>
                <a:effectLst/>
                <a:highlight>
                  <a:srgbClr val="FFFFFF"/>
                </a:highlight>
              </a:rPr>
              <a:t>1 per every 100,000 nucleotides</a:t>
            </a:r>
            <a:endParaRPr lang="en-CN" sz="2400" i="1" dirty="0"/>
          </a:p>
        </p:txBody>
      </p:sp>
      <p:sp>
        <p:nvSpPr>
          <p:cNvPr id="13" name="TextBox 12">
            <a:extLst>
              <a:ext uri="{FF2B5EF4-FFF2-40B4-BE49-F238E27FC236}">
                <a16:creationId xmlns:a16="http://schemas.microsoft.com/office/drawing/2014/main" id="{E5138568-9C9A-C0BC-500B-3F32E74501E7}"/>
              </a:ext>
            </a:extLst>
          </p:cNvPr>
          <p:cNvSpPr txBox="1"/>
          <p:nvPr/>
        </p:nvSpPr>
        <p:spPr>
          <a:xfrm>
            <a:off x="1314206" y="3244334"/>
            <a:ext cx="7079735" cy="830997"/>
          </a:xfrm>
          <a:prstGeom prst="rect">
            <a:avLst/>
          </a:prstGeom>
          <a:noFill/>
        </p:spPr>
        <p:txBody>
          <a:bodyPr wrap="square">
            <a:spAutoFit/>
          </a:bodyPr>
          <a:lstStyle/>
          <a:p>
            <a:r>
              <a:rPr lang="en-US" sz="2400" b="0" i="1" u="none" strike="noStrike" dirty="0">
                <a:solidFill>
                  <a:srgbClr val="333333"/>
                </a:solidFill>
                <a:effectLst/>
                <a:highlight>
                  <a:srgbClr val="FFFFFF"/>
                </a:highlight>
              </a:rPr>
              <a:t>1/100,000 * (3 billion *</a:t>
            </a:r>
            <a:r>
              <a:rPr lang="en-US" sz="2400" b="0" i="1" u="none" strike="noStrike" dirty="0">
                <a:solidFill>
                  <a:schemeClr val="accent6"/>
                </a:solidFill>
                <a:effectLst/>
                <a:highlight>
                  <a:srgbClr val="FFFFFF"/>
                </a:highlight>
              </a:rPr>
              <a:t>2</a:t>
            </a:r>
            <a:r>
              <a:rPr lang="en-US" sz="2400" b="0" i="1" u="none" strike="noStrike" dirty="0">
                <a:solidFill>
                  <a:srgbClr val="333333"/>
                </a:solidFill>
                <a:effectLst/>
                <a:highlight>
                  <a:srgbClr val="FFFFFF"/>
                </a:highlight>
              </a:rPr>
              <a:t>) = </a:t>
            </a:r>
            <a:r>
              <a:rPr lang="en-US" sz="2400" i="1" dirty="0">
                <a:highlight>
                  <a:srgbClr val="FFFFFF"/>
                </a:highlight>
              </a:rPr>
              <a:t>120,000 mistakes every time a cell divides </a:t>
            </a:r>
            <a:r>
              <a:rPr lang="en-US" sz="2400" b="1" i="1" dirty="0">
                <a:solidFill>
                  <a:srgbClr val="FF0000"/>
                </a:solidFill>
                <a:highlight>
                  <a:srgbClr val="FFFFFF"/>
                </a:highlight>
              </a:rPr>
              <a:t>!!</a:t>
            </a:r>
            <a:endParaRPr lang="en-CN" sz="2400" b="1" i="1" dirty="0">
              <a:solidFill>
                <a:srgbClr val="FF0000"/>
              </a:solidFill>
            </a:endParaRPr>
          </a:p>
        </p:txBody>
      </p:sp>
      <p:sp>
        <p:nvSpPr>
          <p:cNvPr id="15" name="TextBox 14">
            <a:extLst>
              <a:ext uri="{FF2B5EF4-FFF2-40B4-BE49-F238E27FC236}">
                <a16:creationId xmlns:a16="http://schemas.microsoft.com/office/drawing/2014/main" id="{9455B8B3-C056-E514-B55F-78ED597DE765}"/>
              </a:ext>
            </a:extLst>
          </p:cNvPr>
          <p:cNvSpPr txBox="1"/>
          <p:nvPr/>
        </p:nvSpPr>
        <p:spPr>
          <a:xfrm>
            <a:off x="3617845" y="6588849"/>
            <a:ext cx="5428326" cy="261610"/>
          </a:xfrm>
          <a:prstGeom prst="rect">
            <a:avLst/>
          </a:prstGeom>
          <a:noFill/>
        </p:spPr>
        <p:txBody>
          <a:bodyPr wrap="square">
            <a:spAutoFit/>
          </a:bodyPr>
          <a:lstStyle/>
          <a:p>
            <a:r>
              <a:rPr lang="en-CN" sz="1100" dirty="0"/>
              <a:t>https://www.nature.com/scitable/topicpage/dna-replication-and-causes-of-mutation-409/</a:t>
            </a:r>
          </a:p>
        </p:txBody>
      </p:sp>
      <p:sp>
        <p:nvSpPr>
          <p:cNvPr id="4" name="TextBox 3">
            <a:extLst>
              <a:ext uri="{FF2B5EF4-FFF2-40B4-BE49-F238E27FC236}">
                <a16:creationId xmlns:a16="http://schemas.microsoft.com/office/drawing/2014/main" id="{F6E7BBA9-6990-AC7F-0AC0-AF9486071E15}"/>
              </a:ext>
            </a:extLst>
          </p:cNvPr>
          <p:cNvSpPr txBox="1"/>
          <p:nvPr/>
        </p:nvSpPr>
        <p:spPr>
          <a:xfrm>
            <a:off x="1314205" y="4667240"/>
            <a:ext cx="7079735" cy="830997"/>
          </a:xfrm>
          <a:prstGeom prst="rect">
            <a:avLst/>
          </a:prstGeom>
          <a:noFill/>
        </p:spPr>
        <p:txBody>
          <a:bodyPr wrap="square">
            <a:spAutoFit/>
          </a:bodyPr>
          <a:lstStyle/>
          <a:p>
            <a:r>
              <a:rPr lang="en-US" sz="2400" b="0" i="1" u="none" strike="noStrike" dirty="0">
                <a:solidFill>
                  <a:srgbClr val="333333"/>
                </a:solidFill>
                <a:effectLst/>
                <a:highlight>
                  <a:srgbClr val="FFFFFF"/>
                </a:highlight>
              </a:rPr>
              <a:t>Though, many of them might be corrected through correction mechanisms.</a:t>
            </a:r>
            <a:endParaRPr lang="en-CN" sz="2400" b="1" i="1" dirty="0">
              <a:solidFill>
                <a:srgbClr val="FF0000"/>
              </a:solidFill>
            </a:endParaRPr>
          </a:p>
        </p:txBody>
      </p:sp>
    </p:spTree>
    <p:extLst>
      <p:ext uri="{BB962C8B-B14F-4D97-AF65-F5344CB8AC3E}">
        <p14:creationId xmlns:p14="http://schemas.microsoft.com/office/powerpoint/2010/main" val="601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4" grpId="0"/>
      <p:bldP spid="4" grpId="1"/>
      <p:bldP spid="4"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5135-B211-D4C8-1F01-494ED9F8267B}"/>
              </a:ext>
            </a:extLst>
          </p:cNvPr>
          <p:cNvSpPr>
            <a:spLocks noGrp="1"/>
          </p:cNvSpPr>
          <p:nvPr>
            <p:ph type="title"/>
          </p:nvPr>
        </p:nvSpPr>
        <p:spPr/>
        <p:txBody>
          <a:bodyPr/>
          <a:lstStyle/>
          <a:p>
            <a:r>
              <a:rPr lang="en-US" dirty="0"/>
              <a:t>T</a:t>
            </a:r>
            <a:r>
              <a:rPr lang="en-CN" dirty="0"/>
              <a:t>he sources of human genomic variants</a:t>
            </a:r>
          </a:p>
        </p:txBody>
      </p:sp>
      <p:sp>
        <p:nvSpPr>
          <p:cNvPr id="3" name="Content Placeholder 2">
            <a:extLst>
              <a:ext uri="{FF2B5EF4-FFF2-40B4-BE49-F238E27FC236}">
                <a16:creationId xmlns:a16="http://schemas.microsoft.com/office/drawing/2014/main" id="{346CD54B-A467-BC0E-E8B4-A89590FB2491}"/>
              </a:ext>
            </a:extLst>
          </p:cNvPr>
          <p:cNvSpPr>
            <a:spLocks noGrp="1"/>
          </p:cNvSpPr>
          <p:nvPr>
            <p:ph idx="1"/>
          </p:nvPr>
        </p:nvSpPr>
        <p:spPr/>
        <p:txBody>
          <a:bodyPr/>
          <a:lstStyle/>
          <a:p>
            <a:r>
              <a:rPr lang="en-US" dirty="0"/>
              <a:t>D</a:t>
            </a:r>
            <a:r>
              <a:rPr lang="en-CN" dirty="0"/>
              <a:t>uring reproduction -&gt; recombinations of sequences</a:t>
            </a:r>
          </a:p>
        </p:txBody>
      </p:sp>
      <p:pic>
        <p:nvPicPr>
          <p:cNvPr id="5" name="Picture 4">
            <a:extLst>
              <a:ext uri="{FF2B5EF4-FFF2-40B4-BE49-F238E27FC236}">
                <a16:creationId xmlns:a16="http://schemas.microsoft.com/office/drawing/2014/main" id="{D8F863C4-E71B-1ED9-0549-73378831114A}"/>
              </a:ext>
            </a:extLst>
          </p:cNvPr>
          <p:cNvPicPr>
            <a:picLocks noChangeAspect="1"/>
          </p:cNvPicPr>
          <p:nvPr/>
        </p:nvPicPr>
        <p:blipFill>
          <a:blip r:embed="rId3"/>
          <a:stretch>
            <a:fillRect/>
          </a:stretch>
        </p:blipFill>
        <p:spPr>
          <a:xfrm>
            <a:off x="2124399" y="1608393"/>
            <a:ext cx="4241390" cy="4803035"/>
          </a:xfrm>
          <a:prstGeom prst="rect">
            <a:avLst/>
          </a:prstGeom>
        </p:spPr>
      </p:pic>
      <p:sp>
        <p:nvSpPr>
          <p:cNvPr id="6" name="TextBox 5">
            <a:extLst>
              <a:ext uri="{FF2B5EF4-FFF2-40B4-BE49-F238E27FC236}">
                <a16:creationId xmlns:a16="http://schemas.microsoft.com/office/drawing/2014/main" id="{EB27DF3E-AF75-E3E4-B14F-6CAE504FAA9C}"/>
              </a:ext>
            </a:extLst>
          </p:cNvPr>
          <p:cNvSpPr txBox="1"/>
          <p:nvPr/>
        </p:nvSpPr>
        <p:spPr>
          <a:xfrm>
            <a:off x="5141429" y="6489486"/>
            <a:ext cx="4002571" cy="369332"/>
          </a:xfrm>
          <a:prstGeom prst="rect">
            <a:avLst/>
          </a:prstGeom>
          <a:noFill/>
        </p:spPr>
        <p:txBody>
          <a:bodyPr wrap="none" rtlCol="0">
            <a:spAutoFit/>
          </a:bodyPr>
          <a:lstStyle/>
          <a:p>
            <a:r>
              <a:rPr lang="en-US" dirty="0"/>
              <a:t>http://</a:t>
            </a:r>
            <a:r>
              <a:rPr lang="en-US" dirty="0" err="1"/>
              <a:t>creationwiki.org</a:t>
            </a:r>
            <a:r>
              <a:rPr lang="en-US" dirty="0"/>
              <a:t>/</a:t>
            </a:r>
            <a:r>
              <a:rPr lang="en-US" dirty="0" err="1"/>
              <a:t>File:Crossover.gif</a:t>
            </a:r>
            <a:endParaRPr lang="en-CN" dirty="0"/>
          </a:p>
        </p:txBody>
      </p:sp>
    </p:spTree>
    <p:extLst>
      <p:ext uri="{BB962C8B-B14F-4D97-AF65-F5344CB8AC3E}">
        <p14:creationId xmlns:p14="http://schemas.microsoft.com/office/powerpoint/2010/main" val="275801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7AAB-A09A-9C01-D825-5F037B69C66F}"/>
              </a:ext>
            </a:extLst>
          </p:cNvPr>
          <p:cNvSpPr>
            <a:spLocks noGrp="1"/>
          </p:cNvSpPr>
          <p:nvPr>
            <p:ph type="title"/>
          </p:nvPr>
        </p:nvSpPr>
        <p:spPr/>
        <p:txBody>
          <a:bodyPr/>
          <a:lstStyle/>
          <a:p>
            <a:r>
              <a:rPr lang="en-US" dirty="0"/>
              <a:t>T</a:t>
            </a:r>
            <a:r>
              <a:rPr lang="en-CN" dirty="0"/>
              <a:t>he sources of human genomic variants</a:t>
            </a:r>
          </a:p>
        </p:txBody>
      </p:sp>
      <p:sp>
        <p:nvSpPr>
          <p:cNvPr id="3" name="Content Placeholder 2">
            <a:extLst>
              <a:ext uri="{FF2B5EF4-FFF2-40B4-BE49-F238E27FC236}">
                <a16:creationId xmlns:a16="http://schemas.microsoft.com/office/drawing/2014/main" id="{E56D226A-2EC0-E0DA-E333-35B4CDB39C7A}"/>
              </a:ext>
            </a:extLst>
          </p:cNvPr>
          <p:cNvSpPr>
            <a:spLocks noGrp="1"/>
          </p:cNvSpPr>
          <p:nvPr>
            <p:ph idx="1"/>
          </p:nvPr>
        </p:nvSpPr>
        <p:spPr/>
        <p:txBody>
          <a:bodyPr/>
          <a:lstStyle/>
          <a:p>
            <a:r>
              <a:rPr lang="en-US" dirty="0"/>
              <a:t>D</a:t>
            </a:r>
            <a:r>
              <a:rPr lang="en-CN" dirty="0"/>
              <a:t>uring reproduction – recombination during meiosis</a:t>
            </a:r>
          </a:p>
        </p:txBody>
      </p:sp>
      <p:pic>
        <p:nvPicPr>
          <p:cNvPr id="4" name="Picture 3">
            <a:extLst>
              <a:ext uri="{FF2B5EF4-FFF2-40B4-BE49-F238E27FC236}">
                <a16:creationId xmlns:a16="http://schemas.microsoft.com/office/drawing/2014/main" id="{C6998761-06DB-EC71-68F3-F128F806371E}"/>
              </a:ext>
            </a:extLst>
          </p:cNvPr>
          <p:cNvPicPr>
            <a:picLocks noChangeAspect="1"/>
          </p:cNvPicPr>
          <p:nvPr/>
        </p:nvPicPr>
        <p:blipFill>
          <a:blip r:embed="rId2"/>
          <a:stretch>
            <a:fillRect/>
          </a:stretch>
        </p:blipFill>
        <p:spPr>
          <a:xfrm>
            <a:off x="332566" y="1511251"/>
            <a:ext cx="7772400" cy="4295605"/>
          </a:xfrm>
          <a:prstGeom prst="rect">
            <a:avLst/>
          </a:prstGeom>
        </p:spPr>
      </p:pic>
      <p:sp>
        <p:nvSpPr>
          <p:cNvPr id="6" name="TextBox 5">
            <a:extLst>
              <a:ext uri="{FF2B5EF4-FFF2-40B4-BE49-F238E27FC236}">
                <a16:creationId xmlns:a16="http://schemas.microsoft.com/office/drawing/2014/main" id="{923FF0A6-79DB-F08A-F817-2CB533FE8FE0}"/>
              </a:ext>
            </a:extLst>
          </p:cNvPr>
          <p:cNvSpPr txBox="1"/>
          <p:nvPr/>
        </p:nvSpPr>
        <p:spPr>
          <a:xfrm>
            <a:off x="5300867" y="6455970"/>
            <a:ext cx="3486693" cy="430887"/>
          </a:xfrm>
          <a:prstGeom prst="rect">
            <a:avLst/>
          </a:prstGeom>
          <a:noFill/>
        </p:spPr>
        <p:txBody>
          <a:bodyPr wrap="square">
            <a:spAutoFit/>
          </a:bodyPr>
          <a:lstStyle/>
          <a:p>
            <a:r>
              <a:rPr lang="en-CN" sz="1100" dirty="0"/>
              <a:t>https://humanbiology.pressbooks.tru.ca/chapter/5-11-sexual-reproduction-meiosis-and-gametogenesis/</a:t>
            </a:r>
          </a:p>
        </p:txBody>
      </p:sp>
    </p:spTree>
    <p:extLst>
      <p:ext uri="{BB962C8B-B14F-4D97-AF65-F5344CB8AC3E}">
        <p14:creationId xmlns:p14="http://schemas.microsoft.com/office/powerpoint/2010/main" val="3948880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BD67-A23D-DD9A-CD04-F8222CCE179B}"/>
              </a:ext>
            </a:extLst>
          </p:cNvPr>
          <p:cNvSpPr>
            <a:spLocks noGrp="1"/>
          </p:cNvSpPr>
          <p:nvPr>
            <p:ph type="title"/>
          </p:nvPr>
        </p:nvSpPr>
        <p:spPr/>
        <p:txBody>
          <a:bodyPr/>
          <a:lstStyle/>
          <a:p>
            <a:r>
              <a:rPr lang="en-US" dirty="0"/>
              <a:t>T</a:t>
            </a:r>
            <a:r>
              <a:rPr lang="en-CN" dirty="0"/>
              <a:t>he sources of human genomic variants</a:t>
            </a:r>
          </a:p>
        </p:txBody>
      </p:sp>
      <p:sp>
        <p:nvSpPr>
          <p:cNvPr id="3" name="Content Placeholder 2">
            <a:extLst>
              <a:ext uri="{FF2B5EF4-FFF2-40B4-BE49-F238E27FC236}">
                <a16:creationId xmlns:a16="http://schemas.microsoft.com/office/drawing/2014/main" id="{664ECD3C-2764-16BE-8E36-4F473C67D6FB}"/>
              </a:ext>
            </a:extLst>
          </p:cNvPr>
          <p:cNvSpPr>
            <a:spLocks noGrp="1"/>
          </p:cNvSpPr>
          <p:nvPr>
            <p:ph idx="1"/>
          </p:nvPr>
        </p:nvSpPr>
        <p:spPr/>
        <p:txBody>
          <a:bodyPr/>
          <a:lstStyle/>
          <a:p>
            <a:r>
              <a:rPr lang="en-US" dirty="0"/>
              <a:t>M</a:t>
            </a:r>
            <a:r>
              <a:rPr lang="en-CN" dirty="0"/>
              <a:t>obile elements</a:t>
            </a:r>
          </a:p>
        </p:txBody>
      </p:sp>
      <p:sp>
        <p:nvSpPr>
          <p:cNvPr id="6" name="Text Box 1">
            <a:extLst>
              <a:ext uri="{FF2B5EF4-FFF2-40B4-BE49-F238E27FC236}">
                <a16:creationId xmlns:a16="http://schemas.microsoft.com/office/drawing/2014/main" id="{3F48F7B7-45E2-710C-8C88-DDBA9C347832}"/>
              </a:ext>
            </a:extLst>
          </p:cNvPr>
          <p:cNvSpPr txBox="1">
            <a:spLocks noChangeArrowheads="1"/>
          </p:cNvSpPr>
          <p:nvPr/>
        </p:nvSpPr>
        <p:spPr bwMode="auto">
          <a:xfrm>
            <a:off x="-109538" y="1602340"/>
            <a:ext cx="9363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77"/>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77"/>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77"/>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77"/>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CN" sz="1600" b="1" i="1" dirty="0">
                <a:latin typeface="Arial" panose="020B0604020202020204" pitchFamily="34" charset="0"/>
              </a:rPr>
              <a:t>Four types of common mobile element-associated structural variants</a:t>
            </a:r>
          </a:p>
        </p:txBody>
      </p:sp>
      <p:pic>
        <p:nvPicPr>
          <p:cNvPr id="7" name="Picture 2">
            <a:extLst>
              <a:ext uri="{FF2B5EF4-FFF2-40B4-BE49-F238E27FC236}">
                <a16:creationId xmlns:a16="http://schemas.microsoft.com/office/drawing/2014/main" id="{D57FD04C-DEE2-4990-5FA4-7C34CA90D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4372" y="6051295"/>
            <a:ext cx="719137" cy="719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3">
            <a:extLst>
              <a:ext uri="{FF2B5EF4-FFF2-40B4-BE49-F238E27FC236}">
                <a16:creationId xmlns:a16="http://schemas.microsoft.com/office/drawing/2014/main" id="{4B35949E-5568-7AA7-0177-23A5C7015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141" y="1978698"/>
            <a:ext cx="5880631" cy="42077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4">
            <a:extLst>
              <a:ext uri="{FF2B5EF4-FFF2-40B4-BE49-F238E27FC236}">
                <a16:creationId xmlns:a16="http://schemas.microsoft.com/office/drawing/2014/main" id="{DA5BF2F3-B215-3A03-CD83-DEB4DCC31485}"/>
              </a:ext>
            </a:extLst>
          </p:cNvPr>
          <p:cNvSpPr txBox="1">
            <a:spLocks noChangeArrowheads="1"/>
          </p:cNvSpPr>
          <p:nvPr/>
        </p:nvSpPr>
        <p:spPr bwMode="auto">
          <a:xfrm>
            <a:off x="4810538" y="6451553"/>
            <a:ext cx="3880551" cy="31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77"/>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77"/>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77"/>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77"/>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CN" sz="1100" dirty="0">
                <a:latin typeface="+mn-lt"/>
              </a:rPr>
              <a:t>Jinchuan Xing et al. Genome Res. 2009;19:1516-1526</a:t>
            </a:r>
          </a:p>
          <a:p>
            <a:r>
              <a:rPr lang="en-US" sz="1100" dirty="0">
                <a:solidFill>
                  <a:srgbClr val="333300"/>
                </a:solidFill>
                <a:highlight>
                  <a:srgbClr val="FFFFFF"/>
                </a:highlight>
                <a:latin typeface="+mn-lt"/>
              </a:rPr>
              <a:t>D</a:t>
            </a:r>
            <a:r>
              <a:rPr lang="en-US" sz="1100" i="0" u="none" strike="noStrike" dirty="0">
                <a:solidFill>
                  <a:srgbClr val="333300"/>
                </a:solidFill>
                <a:effectLst/>
                <a:highlight>
                  <a:srgbClr val="FFFFFF"/>
                </a:highlight>
                <a:latin typeface="+mn-lt"/>
              </a:rPr>
              <a:t>oi:</a:t>
            </a:r>
            <a:r>
              <a:rPr lang="en-US" sz="1100" i="0" u="none" strike="noStrike" dirty="0">
                <a:solidFill>
                  <a:srgbClr val="333300"/>
                </a:solidFill>
                <a:effectLst/>
                <a:latin typeface="+mn-lt"/>
              </a:rPr>
              <a:t>10.1101/gr.091827.109</a:t>
            </a:r>
            <a:endParaRPr lang="en-GB" altLang="en-CN" sz="1100" dirty="0">
              <a:latin typeface="+mn-lt"/>
            </a:endParaRPr>
          </a:p>
        </p:txBody>
      </p:sp>
    </p:spTree>
    <p:extLst>
      <p:ext uri="{BB962C8B-B14F-4D97-AF65-F5344CB8AC3E}">
        <p14:creationId xmlns:p14="http://schemas.microsoft.com/office/powerpoint/2010/main" val="2122480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CE38-24F1-0464-9C5D-607100244CED}"/>
              </a:ext>
            </a:extLst>
          </p:cNvPr>
          <p:cNvSpPr>
            <a:spLocks noGrp="1"/>
          </p:cNvSpPr>
          <p:nvPr>
            <p:ph type="title"/>
          </p:nvPr>
        </p:nvSpPr>
        <p:spPr/>
        <p:txBody>
          <a:bodyPr/>
          <a:lstStyle/>
          <a:p>
            <a:r>
              <a:rPr lang="en-US" dirty="0"/>
              <a:t>T</a:t>
            </a:r>
            <a:r>
              <a:rPr lang="en-CN" dirty="0"/>
              <a:t>he nature of human genomic variants</a:t>
            </a:r>
          </a:p>
        </p:txBody>
      </p:sp>
      <p:sp>
        <p:nvSpPr>
          <p:cNvPr id="3" name="Content Placeholder 2">
            <a:extLst>
              <a:ext uri="{FF2B5EF4-FFF2-40B4-BE49-F238E27FC236}">
                <a16:creationId xmlns:a16="http://schemas.microsoft.com/office/drawing/2014/main" id="{6E69E32C-734A-A0CB-3303-FF01AA1D9F18}"/>
              </a:ext>
            </a:extLst>
          </p:cNvPr>
          <p:cNvSpPr>
            <a:spLocks noGrp="1"/>
          </p:cNvSpPr>
          <p:nvPr>
            <p:ph idx="1"/>
          </p:nvPr>
        </p:nvSpPr>
        <p:spPr/>
        <p:txBody>
          <a:bodyPr/>
          <a:lstStyle/>
          <a:p>
            <a:r>
              <a:rPr lang="en-US" b="1" dirty="0"/>
              <a:t>G</a:t>
            </a:r>
            <a:r>
              <a:rPr lang="en-CN" b="1" dirty="0"/>
              <a:t>ermline variants</a:t>
            </a:r>
          </a:p>
          <a:p>
            <a:pPr lvl="1"/>
            <a:r>
              <a:rPr lang="en-US" dirty="0"/>
              <a:t>E</a:t>
            </a:r>
            <a:r>
              <a:rPr lang="en-CN" dirty="0"/>
              <a:t>xist in most cells in a person</a:t>
            </a:r>
          </a:p>
          <a:p>
            <a:pPr lvl="1"/>
            <a:endParaRPr lang="en-US" dirty="0"/>
          </a:p>
          <a:p>
            <a:pPr lvl="1"/>
            <a:r>
              <a:rPr lang="en-US" dirty="0"/>
              <a:t>I</a:t>
            </a:r>
            <a:r>
              <a:rPr lang="en-CN" dirty="0"/>
              <a:t>nherited from parents, or are denovo since germ</a:t>
            </a:r>
            <a:r>
              <a:rPr lang="zh-CN" altLang="en-US" dirty="0"/>
              <a:t> </a:t>
            </a:r>
            <a:r>
              <a:rPr lang="en-US" altLang="zh-CN" dirty="0"/>
              <a:t>cells/ fertilization/ very early stages of embryogenesis</a:t>
            </a:r>
          </a:p>
          <a:p>
            <a:pPr lvl="1"/>
            <a:endParaRPr lang="en-US" dirty="0"/>
          </a:p>
          <a:p>
            <a:pPr lvl="1"/>
            <a:r>
              <a:rPr lang="en-US" dirty="0"/>
              <a:t>Can be benign</a:t>
            </a:r>
          </a:p>
          <a:p>
            <a:pPr lvl="1"/>
            <a:endParaRPr lang="en-US" dirty="0"/>
          </a:p>
          <a:p>
            <a:pPr lvl="1"/>
            <a:r>
              <a:rPr lang="en-US" dirty="0"/>
              <a:t>Can lead to genetic disorders</a:t>
            </a:r>
            <a:endParaRPr lang="en-CN" dirty="0"/>
          </a:p>
        </p:txBody>
      </p:sp>
      <p:sp>
        <p:nvSpPr>
          <p:cNvPr id="4" name="Content Placeholder 3">
            <a:extLst>
              <a:ext uri="{FF2B5EF4-FFF2-40B4-BE49-F238E27FC236}">
                <a16:creationId xmlns:a16="http://schemas.microsoft.com/office/drawing/2014/main" id="{8E059998-0F72-D6BC-5BED-E27ABC9DAE8A}"/>
              </a:ext>
            </a:extLst>
          </p:cNvPr>
          <p:cNvSpPr>
            <a:spLocks noGrp="1"/>
          </p:cNvSpPr>
          <p:nvPr>
            <p:ph idx="13"/>
          </p:nvPr>
        </p:nvSpPr>
        <p:spPr/>
        <p:txBody>
          <a:bodyPr/>
          <a:lstStyle/>
          <a:p>
            <a:r>
              <a:rPr lang="en-CN" b="1" dirty="0"/>
              <a:t>Somatic variants</a:t>
            </a:r>
          </a:p>
          <a:p>
            <a:pPr lvl="1"/>
            <a:r>
              <a:rPr lang="en-US" dirty="0"/>
              <a:t>E</a:t>
            </a:r>
            <a:r>
              <a:rPr lang="en-CN" dirty="0"/>
              <a:t>xist in only a small portion of cells in a person (usually)</a:t>
            </a:r>
          </a:p>
          <a:p>
            <a:pPr lvl="1"/>
            <a:endParaRPr lang="en-US" dirty="0"/>
          </a:p>
          <a:p>
            <a:pPr lvl="1"/>
            <a:r>
              <a:rPr lang="en-US" dirty="0"/>
              <a:t>O</a:t>
            </a:r>
            <a:r>
              <a:rPr lang="en-CN" dirty="0"/>
              <a:t>rginated during or after </a:t>
            </a:r>
            <a:r>
              <a:rPr lang="en-US" altLang="zh-CN" dirty="0"/>
              <a:t>embryogenesis, even </a:t>
            </a:r>
            <a:r>
              <a:rPr lang="en-US" dirty="0"/>
              <a:t>in grown-ups </a:t>
            </a:r>
          </a:p>
          <a:p>
            <a:pPr lvl="1"/>
            <a:endParaRPr lang="en-US" dirty="0"/>
          </a:p>
          <a:p>
            <a:pPr lvl="1"/>
            <a:endParaRPr lang="en-US" dirty="0"/>
          </a:p>
          <a:p>
            <a:pPr lvl="1"/>
            <a:r>
              <a:rPr lang="en-US" dirty="0"/>
              <a:t>Can be benign</a:t>
            </a:r>
          </a:p>
          <a:p>
            <a:pPr lvl="1"/>
            <a:endParaRPr lang="en-US" dirty="0"/>
          </a:p>
          <a:p>
            <a:pPr lvl="1"/>
            <a:r>
              <a:rPr lang="en-US" dirty="0"/>
              <a:t>Can lead to diseases, e.g. cancer</a:t>
            </a:r>
            <a:endParaRPr lang="en-CN" dirty="0"/>
          </a:p>
        </p:txBody>
      </p:sp>
      <p:sp>
        <p:nvSpPr>
          <p:cNvPr id="5" name="TextBox 4">
            <a:extLst>
              <a:ext uri="{FF2B5EF4-FFF2-40B4-BE49-F238E27FC236}">
                <a16:creationId xmlns:a16="http://schemas.microsoft.com/office/drawing/2014/main" id="{98EC3B13-B90B-8A71-0391-118107691507}"/>
              </a:ext>
            </a:extLst>
          </p:cNvPr>
          <p:cNvSpPr txBox="1"/>
          <p:nvPr/>
        </p:nvSpPr>
        <p:spPr>
          <a:xfrm>
            <a:off x="984041" y="6128567"/>
            <a:ext cx="750228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i="1" dirty="0"/>
              <a:t>I</a:t>
            </a:r>
            <a:r>
              <a:rPr lang="en-CN" b="1" i="1" dirty="0"/>
              <a:t>nteresting fact: one can have somatic variants in one’s germ cells, sometimes leading to unexpected phonotypes in offsprings</a:t>
            </a:r>
          </a:p>
        </p:txBody>
      </p:sp>
    </p:spTree>
    <p:extLst>
      <p:ext uri="{BB962C8B-B14F-4D97-AF65-F5344CB8AC3E}">
        <p14:creationId xmlns:p14="http://schemas.microsoft.com/office/powerpoint/2010/main" val="404132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13F5-4DDA-E864-CD62-574DDA07D896}"/>
              </a:ext>
            </a:extLst>
          </p:cNvPr>
          <p:cNvSpPr>
            <a:spLocks noGrp="1"/>
          </p:cNvSpPr>
          <p:nvPr>
            <p:ph type="title"/>
          </p:nvPr>
        </p:nvSpPr>
        <p:spPr/>
        <p:txBody>
          <a:bodyPr>
            <a:normAutofit fontScale="90000"/>
          </a:bodyPr>
          <a:lstStyle/>
          <a:p>
            <a:r>
              <a:rPr lang="en-CN" dirty="0"/>
              <a:t>How to detect variants (big and small) on a genomic scale? (1)</a:t>
            </a:r>
          </a:p>
        </p:txBody>
      </p:sp>
      <p:sp>
        <p:nvSpPr>
          <p:cNvPr id="3" name="Content Placeholder 2">
            <a:extLst>
              <a:ext uri="{FF2B5EF4-FFF2-40B4-BE49-F238E27FC236}">
                <a16:creationId xmlns:a16="http://schemas.microsoft.com/office/drawing/2014/main" id="{5466E1A8-076A-31CF-DC23-DF9A5A29CD5E}"/>
              </a:ext>
            </a:extLst>
          </p:cNvPr>
          <p:cNvSpPr>
            <a:spLocks noGrp="1"/>
          </p:cNvSpPr>
          <p:nvPr>
            <p:ph idx="1"/>
          </p:nvPr>
        </p:nvSpPr>
        <p:spPr>
          <a:xfrm>
            <a:off x="319314" y="955617"/>
            <a:ext cx="4422019" cy="5221346"/>
          </a:xfrm>
        </p:spPr>
        <p:txBody>
          <a:bodyPr/>
          <a:lstStyle/>
          <a:p>
            <a:r>
              <a:rPr lang="en-CN" dirty="0"/>
              <a:t>Array-based</a:t>
            </a:r>
          </a:p>
          <a:p>
            <a:pPr lvl="1"/>
            <a:r>
              <a:rPr lang="en-US" dirty="0"/>
              <a:t>Chromosomal Microarray Analysis: CNV &gt;1kb</a:t>
            </a:r>
          </a:p>
          <a:p>
            <a:pPr lvl="2"/>
            <a:r>
              <a:rPr lang="en-US" dirty="0"/>
              <a:t>array-based Comparative Genomic Hybridization (</a:t>
            </a:r>
            <a:r>
              <a:rPr lang="en-US" dirty="0" err="1"/>
              <a:t>aCGH</a:t>
            </a:r>
            <a:r>
              <a:rPr lang="en-US" dirty="0"/>
              <a:t>)</a:t>
            </a:r>
          </a:p>
          <a:p>
            <a:pPr lvl="2"/>
            <a:r>
              <a:rPr lang="en-US" dirty="0"/>
              <a:t>array Single Nucleotide Polymorphism (</a:t>
            </a:r>
            <a:r>
              <a:rPr lang="en-US" dirty="0" err="1"/>
              <a:t>aSNP</a:t>
            </a:r>
            <a:r>
              <a:rPr lang="en-US" dirty="0"/>
              <a:t>)</a:t>
            </a:r>
          </a:p>
          <a:p>
            <a:pPr lvl="1"/>
            <a:endParaRPr lang="en-US" dirty="0"/>
          </a:p>
          <a:p>
            <a:pPr lvl="1"/>
            <a:r>
              <a:rPr lang="en-US" dirty="0"/>
              <a:t>SNP chips: SNP/</a:t>
            </a:r>
            <a:r>
              <a:rPr lang="en-US" dirty="0" err="1"/>
              <a:t>InDel</a:t>
            </a:r>
            <a:endParaRPr lang="en-US" dirty="0"/>
          </a:p>
          <a:p>
            <a:pPr lvl="2"/>
            <a:r>
              <a:rPr lang="en-US" dirty="0"/>
              <a:t>10^5 ~ 10^6 loci per genome</a:t>
            </a:r>
          </a:p>
          <a:p>
            <a:pPr lvl="2"/>
            <a:r>
              <a:rPr lang="en-US" dirty="0"/>
              <a:t>Widely used in Genome-wide association studies (GWAS)</a:t>
            </a:r>
          </a:p>
          <a:p>
            <a:pPr lvl="1"/>
            <a:endParaRPr lang="en-CN" dirty="0"/>
          </a:p>
        </p:txBody>
      </p:sp>
      <p:pic>
        <p:nvPicPr>
          <p:cNvPr id="7" name="Picture 6">
            <a:extLst>
              <a:ext uri="{FF2B5EF4-FFF2-40B4-BE49-F238E27FC236}">
                <a16:creationId xmlns:a16="http://schemas.microsoft.com/office/drawing/2014/main" id="{C5DB6CC5-A0EC-CB68-85F9-32A23DFD1453}"/>
              </a:ext>
            </a:extLst>
          </p:cNvPr>
          <p:cNvPicPr>
            <a:picLocks noChangeAspect="1"/>
          </p:cNvPicPr>
          <p:nvPr/>
        </p:nvPicPr>
        <p:blipFill>
          <a:blip r:embed="rId2"/>
          <a:stretch>
            <a:fillRect/>
          </a:stretch>
        </p:blipFill>
        <p:spPr>
          <a:xfrm>
            <a:off x="4719406" y="955617"/>
            <a:ext cx="3962400" cy="5638800"/>
          </a:xfrm>
          <a:prstGeom prst="rect">
            <a:avLst/>
          </a:prstGeom>
        </p:spPr>
      </p:pic>
      <p:sp>
        <p:nvSpPr>
          <p:cNvPr id="8" name="TextBox 7">
            <a:extLst>
              <a:ext uri="{FF2B5EF4-FFF2-40B4-BE49-F238E27FC236}">
                <a16:creationId xmlns:a16="http://schemas.microsoft.com/office/drawing/2014/main" id="{57AA3B90-0B19-62DB-E26B-9626C60A2BD5}"/>
              </a:ext>
            </a:extLst>
          </p:cNvPr>
          <p:cNvSpPr txBox="1"/>
          <p:nvPr/>
        </p:nvSpPr>
        <p:spPr>
          <a:xfrm>
            <a:off x="5311604" y="6550223"/>
            <a:ext cx="3832396" cy="307777"/>
          </a:xfrm>
          <a:prstGeom prst="rect">
            <a:avLst/>
          </a:prstGeom>
          <a:noFill/>
        </p:spPr>
        <p:txBody>
          <a:bodyPr wrap="none" rtlCol="0">
            <a:spAutoFit/>
          </a:bodyPr>
          <a:lstStyle/>
          <a:p>
            <a:r>
              <a:rPr lang="en-US" sz="1400" dirty="0"/>
              <a:t>https://</a:t>
            </a:r>
            <a:r>
              <a:rPr lang="en-US" sz="1400" dirty="0" err="1"/>
              <a:t>www.sohu.com</a:t>
            </a:r>
            <a:r>
              <a:rPr lang="en-US" sz="1400" dirty="0"/>
              <a:t>/a/387747007_120554400</a:t>
            </a:r>
            <a:endParaRPr lang="en-CN" sz="1400" dirty="0"/>
          </a:p>
        </p:txBody>
      </p:sp>
    </p:spTree>
    <p:extLst>
      <p:ext uri="{BB962C8B-B14F-4D97-AF65-F5344CB8AC3E}">
        <p14:creationId xmlns:p14="http://schemas.microsoft.com/office/powerpoint/2010/main" val="3072418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7939-9795-6C90-13AB-A24A55C885D2}"/>
              </a:ext>
            </a:extLst>
          </p:cNvPr>
          <p:cNvSpPr>
            <a:spLocks noGrp="1"/>
          </p:cNvSpPr>
          <p:nvPr>
            <p:ph type="title"/>
          </p:nvPr>
        </p:nvSpPr>
        <p:spPr/>
        <p:txBody>
          <a:bodyPr>
            <a:normAutofit fontScale="90000"/>
          </a:bodyPr>
          <a:lstStyle/>
          <a:p>
            <a:r>
              <a:rPr lang="en-CN" dirty="0"/>
              <a:t>How to detect variants (big and small) on a genomic scale? (2)</a:t>
            </a:r>
          </a:p>
        </p:txBody>
      </p:sp>
      <p:sp>
        <p:nvSpPr>
          <p:cNvPr id="3" name="Content Placeholder 2">
            <a:extLst>
              <a:ext uri="{FF2B5EF4-FFF2-40B4-BE49-F238E27FC236}">
                <a16:creationId xmlns:a16="http://schemas.microsoft.com/office/drawing/2014/main" id="{D31ECC96-FFFD-D4FF-ACF0-8F0B3E8B401F}"/>
              </a:ext>
            </a:extLst>
          </p:cNvPr>
          <p:cNvSpPr>
            <a:spLocks noGrp="1"/>
          </p:cNvSpPr>
          <p:nvPr>
            <p:ph idx="1"/>
          </p:nvPr>
        </p:nvSpPr>
        <p:spPr/>
        <p:txBody>
          <a:bodyPr/>
          <a:lstStyle/>
          <a:p>
            <a:r>
              <a:rPr lang="en-US" dirty="0"/>
              <a:t>S</a:t>
            </a:r>
            <a:r>
              <a:rPr lang="en-CN" dirty="0"/>
              <a:t>equencing</a:t>
            </a:r>
          </a:p>
          <a:p>
            <a:pPr lvl="1"/>
            <a:r>
              <a:rPr lang="en-US" dirty="0"/>
              <a:t>L</a:t>
            </a:r>
            <a:r>
              <a:rPr lang="en-CN" dirty="0"/>
              <a:t>ow-throughput sequencing: Sanger sequencing </a:t>
            </a:r>
          </a:p>
          <a:p>
            <a:pPr lvl="1"/>
            <a:endParaRPr lang="en-CN" dirty="0"/>
          </a:p>
          <a:p>
            <a:pPr lvl="1"/>
            <a:r>
              <a:rPr lang="en-US" dirty="0"/>
              <a:t>H</a:t>
            </a:r>
            <a:r>
              <a:rPr lang="en-CN" dirty="0"/>
              <a:t>igh-throughput sequencing: 2nd generation sequencing, 2.5 generation sequencing, 3rd generation sequencing… to be continued </a:t>
            </a:r>
          </a:p>
          <a:p>
            <a:pPr lvl="1"/>
            <a:endParaRPr lang="en-CN" dirty="0"/>
          </a:p>
          <a:p>
            <a:pPr lvl="1"/>
            <a:r>
              <a:rPr lang="en-US" dirty="0"/>
              <a:t>D</a:t>
            </a:r>
            <a:r>
              <a:rPr lang="en-CN" dirty="0"/>
              <a:t>etects SNPs, InDels, SVs, and even Chromosomal abnormalities, across the whole genome (* relying on the resolution and coverage of the reference genome)</a:t>
            </a:r>
          </a:p>
          <a:p>
            <a:pPr lvl="1"/>
            <a:endParaRPr lang="en-CN" dirty="0"/>
          </a:p>
        </p:txBody>
      </p:sp>
    </p:spTree>
    <p:extLst>
      <p:ext uri="{BB962C8B-B14F-4D97-AF65-F5344CB8AC3E}">
        <p14:creationId xmlns:p14="http://schemas.microsoft.com/office/powerpoint/2010/main" val="3783834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7939-9795-6C90-13AB-A24A55C885D2}"/>
              </a:ext>
            </a:extLst>
          </p:cNvPr>
          <p:cNvSpPr>
            <a:spLocks noGrp="1"/>
          </p:cNvSpPr>
          <p:nvPr>
            <p:ph type="title"/>
          </p:nvPr>
        </p:nvSpPr>
        <p:spPr/>
        <p:txBody>
          <a:bodyPr>
            <a:normAutofit fontScale="90000"/>
          </a:bodyPr>
          <a:lstStyle/>
          <a:p>
            <a:r>
              <a:rPr lang="en-CN" dirty="0"/>
              <a:t>How to detect variants (big and small) on a genomic scale? (3)</a:t>
            </a:r>
          </a:p>
        </p:txBody>
      </p:sp>
      <p:sp>
        <p:nvSpPr>
          <p:cNvPr id="3" name="Content Placeholder 2">
            <a:extLst>
              <a:ext uri="{FF2B5EF4-FFF2-40B4-BE49-F238E27FC236}">
                <a16:creationId xmlns:a16="http://schemas.microsoft.com/office/drawing/2014/main" id="{D31ECC96-FFFD-D4FF-ACF0-8F0B3E8B401F}"/>
              </a:ext>
            </a:extLst>
          </p:cNvPr>
          <p:cNvSpPr>
            <a:spLocks noGrp="1"/>
          </p:cNvSpPr>
          <p:nvPr>
            <p:ph idx="1"/>
          </p:nvPr>
        </p:nvSpPr>
        <p:spPr/>
        <p:txBody>
          <a:bodyPr/>
          <a:lstStyle/>
          <a:p>
            <a:r>
              <a:rPr lang="en-US" dirty="0"/>
              <a:t>Comparing array-based vs. sequencing techniques</a:t>
            </a:r>
            <a:endParaRPr lang="en-CN" dirty="0"/>
          </a:p>
        </p:txBody>
      </p:sp>
      <p:graphicFrame>
        <p:nvGraphicFramePr>
          <p:cNvPr id="4" name="Table 3">
            <a:extLst>
              <a:ext uri="{FF2B5EF4-FFF2-40B4-BE49-F238E27FC236}">
                <a16:creationId xmlns:a16="http://schemas.microsoft.com/office/drawing/2014/main" id="{17FF850B-9977-394B-353E-801A2DF2DCEE}"/>
              </a:ext>
            </a:extLst>
          </p:cNvPr>
          <p:cNvGraphicFramePr>
            <a:graphicFrameLocks noGrp="1"/>
          </p:cNvGraphicFramePr>
          <p:nvPr>
            <p:extLst>
              <p:ext uri="{D42A27DB-BD31-4B8C-83A1-F6EECF244321}">
                <p14:modId xmlns:p14="http://schemas.microsoft.com/office/powerpoint/2010/main" val="3468807517"/>
              </p:ext>
            </p:extLst>
          </p:nvPr>
        </p:nvGraphicFramePr>
        <p:xfrm>
          <a:off x="1197093" y="1871133"/>
          <a:ext cx="7015573" cy="3844425"/>
        </p:xfrm>
        <a:graphic>
          <a:graphicData uri="http://schemas.openxmlformats.org/drawingml/2006/table">
            <a:tbl>
              <a:tblPr firstRow="1" bandRow="1">
                <a:tableStyleId>{912C8C85-51F0-491E-9774-3900AFEF0FD7}</a:tableStyleId>
              </a:tblPr>
              <a:tblGrid>
                <a:gridCol w="1546107">
                  <a:extLst>
                    <a:ext uri="{9D8B030D-6E8A-4147-A177-3AD203B41FA5}">
                      <a16:colId xmlns:a16="http://schemas.microsoft.com/office/drawing/2014/main" val="2397396154"/>
                    </a:ext>
                  </a:extLst>
                </a:gridCol>
                <a:gridCol w="2734733">
                  <a:extLst>
                    <a:ext uri="{9D8B030D-6E8A-4147-A177-3AD203B41FA5}">
                      <a16:colId xmlns:a16="http://schemas.microsoft.com/office/drawing/2014/main" val="59590301"/>
                    </a:ext>
                  </a:extLst>
                </a:gridCol>
                <a:gridCol w="2734733">
                  <a:extLst>
                    <a:ext uri="{9D8B030D-6E8A-4147-A177-3AD203B41FA5}">
                      <a16:colId xmlns:a16="http://schemas.microsoft.com/office/drawing/2014/main" val="764936067"/>
                    </a:ext>
                  </a:extLst>
                </a:gridCol>
              </a:tblGrid>
              <a:tr h="671875">
                <a:tc>
                  <a:txBody>
                    <a:bodyPr/>
                    <a:lstStyle/>
                    <a:p>
                      <a:pPr algn="ctr"/>
                      <a:endParaRPr lang="en-CN"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N" dirty="0">
                          <a:solidFill>
                            <a:schemeClr val="bg1"/>
                          </a:solidFill>
                        </a:rPr>
                        <a:t>Array-based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solidFill>
                        </a:rPr>
                        <a:t>S</a:t>
                      </a:r>
                      <a:r>
                        <a:rPr lang="en-CN" dirty="0">
                          <a:solidFill>
                            <a:schemeClr val="bg1"/>
                          </a:solidFill>
                        </a:rPr>
                        <a:t>equencing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5944822"/>
                  </a:ext>
                </a:extLst>
              </a:tr>
              <a:tr h="671875">
                <a:tc>
                  <a:txBody>
                    <a:bodyPr/>
                    <a:lstStyle/>
                    <a:p>
                      <a:r>
                        <a:rPr lang="en-US" dirty="0">
                          <a:solidFill>
                            <a:schemeClr val="tx1"/>
                          </a:solidFill>
                        </a:rPr>
                        <a:t>C</a:t>
                      </a:r>
                      <a:r>
                        <a:rPr lang="en-CN" dirty="0">
                          <a:solidFill>
                            <a:schemeClr val="tx1"/>
                          </a:solidFill>
                        </a:rPr>
                        <a:t>overage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a:t>
                      </a:r>
                      <a:r>
                        <a:rPr lang="en-CN" dirty="0">
                          <a:solidFill>
                            <a:schemeClr val="tx1"/>
                          </a:solidFill>
                        </a:rPr>
                        <a:t>re-designed spots of the genome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W</a:t>
                      </a:r>
                      <a:r>
                        <a:rPr lang="en-CN" dirty="0">
                          <a:solidFill>
                            <a:schemeClr val="tx1"/>
                          </a:solidFill>
                        </a:rPr>
                        <a:t>hole genome (whole exome)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704964"/>
                  </a:ext>
                </a:extLst>
              </a:tr>
              <a:tr h="671875">
                <a:tc>
                  <a:txBody>
                    <a:bodyPr/>
                    <a:lstStyle/>
                    <a:p>
                      <a:r>
                        <a:rPr lang="en-US" dirty="0">
                          <a:solidFill>
                            <a:schemeClr val="tx1"/>
                          </a:solidFill>
                        </a:rPr>
                        <a:t>A</a:t>
                      </a:r>
                      <a:r>
                        <a:rPr lang="en-CN" dirty="0">
                          <a:solidFill>
                            <a:schemeClr val="tx1"/>
                          </a:solidFill>
                        </a:rPr>
                        <a:t>dvantage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F</a:t>
                      </a:r>
                      <a:r>
                        <a:rPr lang="en-CN" dirty="0">
                          <a:solidFill>
                            <a:schemeClr val="tx1"/>
                          </a:solidFill>
                        </a:rPr>
                        <a:t>ast, precise, inexpensive (relatively)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C</a:t>
                      </a:r>
                      <a:r>
                        <a:rPr lang="en-CN" dirty="0">
                          <a:solidFill>
                            <a:schemeClr val="tx1"/>
                          </a:solidFill>
                        </a:rPr>
                        <a:t>an found new / rare variants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9729297"/>
                  </a:ext>
                </a:extLst>
              </a:tr>
              <a:tr h="671875">
                <a:tc>
                  <a:txBody>
                    <a:bodyPr/>
                    <a:lstStyle/>
                    <a:p>
                      <a:r>
                        <a:rPr lang="en-CN" dirty="0">
                          <a:solidFill>
                            <a:schemeClr val="tx1"/>
                          </a:solidFill>
                        </a:rPr>
                        <a:t>Disadvantage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M</a:t>
                      </a:r>
                      <a:r>
                        <a:rPr lang="en-CN" dirty="0">
                          <a:solidFill>
                            <a:schemeClr val="tx1"/>
                          </a:solidFill>
                        </a:rPr>
                        <a:t>ay miss important variants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Slow, E</a:t>
                      </a:r>
                      <a:r>
                        <a:rPr lang="en-CN" dirty="0">
                          <a:solidFill>
                            <a:schemeClr val="tx1"/>
                          </a:solidFill>
                        </a:rPr>
                        <a:t>xpensive (in both data generation and computing)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598931"/>
                  </a:ext>
                </a:extLst>
              </a:tr>
              <a:tr h="671875">
                <a:tc>
                  <a:txBody>
                    <a:bodyPr/>
                    <a:lstStyle/>
                    <a:p>
                      <a:r>
                        <a:rPr lang="en-US" dirty="0">
                          <a:solidFill>
                            <a:schemeClr val="tx1"/>
                          </a:solidFill>
                        </a:rPr>
                        <a:t>S</a:t>
                      </a:r>
                      <a:r>
                        <a:rPr lang="en-CN" dirty="0">
                          <a:solidFill>
                            <a:schemeClr val="tx1"/>
                          </a:solidFill>
                        </a:rPr>
                        <a:t>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C</a:t>
                      </a:r>
                      <a:r>
                        <a:rPr lang="en-CN" dirty="0">
                          <a:solidFill>
                            <a:schemeClr val="tx1"/>
                          </a:solidFill>
                        </a:rPr>
                        <a:t>linically widely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R</a:t>
                      </a:r>
                      <a:r>
                        <a:rPr lang="en-CN" dirty="0">
                          <a:solidFill>
                            <a:schemeClr val="tx1"/>
                          </a:solidFill>
                        </a:rPr>
                        <a:t>esearch; start to be more prevalent in clinical settings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8361636"/>
                  </a:ext>
                </a:extLst>
              </a:tr>
            </a:tbl>
          </a:graphicData>
        </a:graphic>
      </p:graphicFrame>
    </p:spTree>
    <p:extLst>
      <p:ext uri="{BB962C8B-B14F-4D97-AF65-F5344CB8AC3E}">
        <p14:creationId xmlns:p14="http://schemas.microsoft.com/office/powerpoint/2010/main" val="256839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1CBD-6296-4815-092C-5166F7EEFACC}"/>
              </a:ext>
            </a:extLst>
          </p:cNvPr>
          <p:cNvSpPr>
            <a:spLocks noGrp="1"/>
          </p:cNvSpPr>
          <p:nvPr>
            <p:ph type="title"/>
          </p:nvPr>
        </p:nvSpPr>
        <p:spPr/>
        <p:txBody>
          <a:bodyPr/>
          <a:lstStyle/>
          <a:p>
            <a:r>
              <a:rPr lang="en-US" dirty="0"/>
              <a:t>G</a:t>
            </a:r>
            <a:r>
              <a:rPr lang="en-CN" dirty="0"/>
              <a:t>enomic variation</a:t>
            </a:r>
          </a:p>
        </p:txBody>
      </p:sp>
      <p:sp>
        <p:nvSpPr>
          <p:cNvPr id="3" name="Content Placeholder 2">
            <a:extLst>
              <a:ext uri="{FF2B5EF4-FFF2-40B4-BE49-F238E27FC236}">
                <a16:creationId xmlns:a16="http://schemas.microsoft.com/office/drawing/2014/main" id="{D5195601-F77D-DCDA-6580-F51A3F68088D}"/>
              </a:ext>
            </a:extLst>
          </p:cNvPr>
          <p:cNvSpPr>
            <a:spLocks noGrp="1"/>
          </p:cNvSpPr>
          <p:nvPr>
            <p:ph idx="1"/>
          </p:nvPr>
        </p:nvSpPr>
        <p:spPr>
          <a:xfrm>
            <a:off x="1608083" y="955617"/>
            <a:ext cx="5628290" cy="5221346"/>
          </a:xfrm>
        </p:spPr>
        <p:txBody>
          <a:bodyPr>
            <a:normAutofit/>
          </a:bodyPr>
          <a:lstStyle/>
          <a:p>
            <a:r>
              <a:rPr lang="en-US" dirty="0"/>
              <a:t>C</a:t>
            </a:r>
            <a:r>
              <a:rPr lang="en-CN" dirty="0"/>
              <a:t>hromosomal abnormalities: e.g. trisomy; 45,X</a:t>
            </a:r>
          </a:p>
          <a:p>
            <a:endParaRPr lang="en-CN" dirty="0"/>
          </a:p>
          <a:p>
            <a:pPr marL="0" indent="0">
              <a:buNone/>
            </a:pPr>
            <a:endParaRPr lang="en-CN" dirty="0"/>
          </a:p>
          <a:p>
            <a:r>
              <a:rPr lang="en-US" dirty="0"/>
              <a:t>Structural</a:t>
            </a:r>
            <a:r>
              <a:rPr lang="en-CN" dirty="0"/>
              <a:t> variation: e.g. deletion, duplication, translocation of a relatively long sequence</a:t>
            </a:r>
          </a:p>
          <a:p>
            <a:endParaRPr lang="en-CN" dirty="0"/>
          </a:p>
          <a:p>
            <a:pPr marL="0" indent="0">
              <a:buNone/>
            </a:pPr>
            <a:endParaRPr lang="en-CN" dirty="0"/>
          </a:p>
          <a:p>
            <a:r>
              <a:rPr lang="en-US" dirty="0"/>
              <a:t>B</a:t>
            </a:r>
            <a:r>
              <a:rPr lang="en-CN" dirty="0"/>
              <a:t>ase-level variation: SNP and InDels</a:t>
            </a:r>
          </a:p>
        </p:txBody>
      </p:sp>
      <p:sp>
        <p:nvSpPr>
          <p:cNvPr id="4" name="Down Arrow 3">
            <a:extLst>
              <a:ext uri="{FF2B5EF4-FFF2-40B4-BE49-F238E27FC236}">
                <a16:creationId xmlns:a16="http://schemas.microsoft.com/office/drawing/2014/main" id="{0D4110C7-6E13-DCEA-5FCD-B76F8D9DC536}"/>
              </a:ext>
            </a:extLst>
          </p:cNvPr>
          <p:cNvSpPr/>
          <p:nvPr/>
        </p:nvSpPr>
        <p:spPr>
          <a:xfrm>
            <a:off x="961701" y="1103586"/>
            <a:ext cx="488731" cy="4288221"/>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0B37D215-78F0-1324-D54E-77F291C05070}"/>
              </a:ext>
            </a:extLst>
          </p:cNvPr>
          <p:cNvSpPr txBox="1"/>
          <p:nvPr/>
        </p:nvSpPr>
        <p:spPr>
          <a:xfrm>
            <a:off x="236483" y="1087817"/>
            <a:ext cx="779381" cy="4401205"/>
          </a:xfrm>
          <a:prstGeom prst="rect">
            <a:avLst/>
          </a:prstGeom>
          <a:noFill/>
        </p:spPr>
        <p:txBody>
          <a:bodyPr wrap="none" rtlCol="0">
            <a:spAutoFit/>
          </a:bodyPr>
          <a:lstStyle/>
          <a:p>
            <a:r>
              <a:rPr lang="en-US" sz="2000" b="1" i="1" dirty="0"/>
              <a:t>L</a:t>
            </a:r>
            <a:r>
              <a:rPr lang="en-CN" sz="2000" b="1" i="1" dirty="0"/>
              <a:t>arge</a:t>
            </a:r>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endParaRPr lang="en-CN" sz="2000" b="1" i="1" dirty="0"/>
          </a:p>
          <a:p>
            <a:r>
              <a:rPr lang="en-CN" sz="2000" b="1" i="1" dirty="0"/>
              <a:t>Small</a:t>
            </a:r>
          </a:p>
        </p:txBody>
      </p:sp>
      <p:sp>
        <p:nvSpPr>
          <p:cNvPr id="6" name="Right Brace 5">
            <a:extLst>
              <a:ext uri="{FF2B5EF4-FFF2-40B4-BE49-F238E27FC236}">
                <a16:creationId xmlns:a16="http://schemas.microsoft.com/office/drawing/2014/main" id="{14E7AA00-5191-DB19-FD8C-6B29DEEF1645}"/>
              </a:ext>
            </a:extLst>
          </p:cNvPr>
          <p:cNvSpPr/>
          <p:nvPr/>
        </p:nvSpPr>
        <p:spPr>
          <a:xfrm>
            <a:off x="6977435" y="2837794"/>
            <a:ext cx="416589" cy="2317531"/>
          </a:xfrm>
          <a:prstGeom prst="righ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N"/>
          </a:p>
        </p:txBody>
      </p:sp>
      <p:sp>
        <p:nvSpPr>
          <p:cNvPr id="7" name="TextBox 6">
            <a:extLst>
              <a:ext uri="{FF2B5EF4-FFF2-40B4-BE49-F238E27FC236}">
                <a16:creationId xmlns:a16="http://schemas.microsoft.com/office/drawing/2014/main" id="{0D0D5111-8962-9BD2-B67F-D9FD8F4B8175}"/>
              </a:ext>
            </a:extLst>
          </p:cNvPr>
          <p:cNvSpPr txBox="1"/>
          <p:nvPr/>
        </p:nvSpPr>
        <p:spPr>
          <a:xfrm>
            <a:off x="7394024" y="3811893"/>
            <a:ext cx="164590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CN" b="1" i="1" dirty="0">
                <a:solidFill>
                  <a:srgbClr val="FF0000"/>
                </a:solidFill>
              </a:rPr>
              <a:t>How to detect?</a:t>
            </a:r>
          </a:p>
        </p:txBody>
      </p:sp>
    </p:spTree>
    <p:extLst>
      <p:ext uri="{BB962C8B-B14F-4D97-AF65-F5344CB8AC3E}">
        <p14:creationId xmlns:p14="http://schemas.microsoft.com/office/powerpoint/2010/main" val="44833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ppt_x</p:attrName>
                                        </p:attrNameLst>
                                      </p:cBhvr>
                                      <p:tavLst>
                                        <p:tav tm="0">
                                          <p:val>
                                            <p:strVal val="#ppt_x-#ppt_w*1.125000"/>
                                          </p:val>
                                        </p:tav>
                                        <p:tav tm="100000">
                                          <p:val>
                                            <p:strVal val="#ppt_x"/>
                                          </p:val>
                                        </p:tav>
                                      </p:tavLst>
                                    </p:anim>
                                    <p:animEffect transition="in" filter="wipe(right)">
                                      <p:cBhvr>
                                        <p:cTn id="26" dur="500"/>
                                        <p:tgtEl>
                                          <p:spTgt spid="6"/>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p:tgtEl>
                                          <p:spTgt spid="7"/>
                                        </p:tgtEl>
                                        <p:attrNameLst>
                                          <p:attrName>ppt_x</p:attrName>
                                        </p:attrNameLst>
                                      </p:cBhvr>
                                      <p:tavLst>
                                        <p:tav tm="0">
                                          <p:val>
                                            <p:strVal val="#ppt_x-#ppt_w*1.125000"/>
                                          </p:val>
                                        </p:tav>
                                        <p:tav tm="100000">
                                          <p:val>
                                            <p:strVal val="#ppt_x"/>
                                          </p:val>
                                        </p:tav>
                                      </p:tavLst>
                                    </p:anim>
                                    <p:animEffect transition="in" filter="wipe(right)">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1AA0-25F5-EA46-9D90-0AE955AA8DE5}"/>
              </a:ext>
            </a:extLst>
          </p:cNvPr>
          <p:cNvSpPr>
            <a:spLocks noGrp="1"/>
          </p:cNvSpPr>
          <p:nvPr>
            <p:ph type="title"/>
          </p:nvPr>
        </p:nvSpPr>
        <p:spPr/>
        <p:txBody>
          <a:bodyPr/>
          <a:lstStyle/>
          <a:p>
            <a:r>
              <a:rPr lang="en-US" dirty="0"/>
              <a:t>Example: the power of whole-exome sequencing</a:t>
            </a:r>
          </a:p>
        </p:txBody>
      </p:sp>
      <p:pic>
        <p:nvPicPr>
          <p:cNvPr id="5" name="Picture 4">
            <a:extLst>
              <a:ext uri="{FF2B5EF4-FFF2-40B4-BE49-F238E27FC236}">
                <a16:creationId xmlns:a16="http://schemas.microsoft.com/office/drawing/2014/main" id="{BCA9794D-2766-374F-AB23-057637A22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9" y="1800219"/>
            <a:ext cx="8106783" cy="4901776"/>
          </a:xfrm>
          <a:prstGeom prst="rect">
            <a:avLst/>
          </a:prstGeom>
        </p:spPr>
      </p:pic>
      <p:sp>
        <p:nvSpPr>
          <p:cNvPr id="6" name="TextBox 5">
            <a:extLst>
              <a:ext uri="{FF2B5EF4-FFF2-40B4-BE49-F238E27FC236}">
                <a16:creationId xmlns:a16="http://schemas.microsoft.com/office/drawing/2014/main" id="{376D81BC-7457-F44E-A99C-D580DE13723F}"/>
              </a:ext>
            </a:extLst>
          </p:cNvPr>
          <p:cNvSpPr txBox="1"/>
          <p:nvPr/>
        </p:nvSpPr>
        <p:spPr>
          <a:xfrm>
            <a:off x="427617" y="955840"/>
            <a:ext cx="8106783" cy="400110"/>
          </a:xfrm>
          <a:prstGeom prst="rect">
            <a:avLst/>
          </a:prstGeom>
          <a:noFill/>
        </p:spPr>
        <p:txBody>
          <a:bodyPr wrap="square" rtlCol="0">
            <a:spAutoFit/>
          </a:bodyPr>
          <a:lstStyle/>
          <a:p>
            <a:r>
              <a:rPr lang="en-US" altLang="zh-CN" sz="2000" b="1" dirty="0"/>
              <a:t>A sick child with primary immunodeficiency: what is the genetic cause?</a:t>
            </a:r>
            <a:endParaRPr lang="en-US" sz="2000" b="1" dirty="0"/>
          </a:p>
        </p:txBody>
      </p:sp>
      <p:sp>
        <p:nvSpPr>
          <p:cNvPr id="4" name="Rectangle 3">
            <a:extLst>
              <a:ext uri="{FF2B5EF4-FFF2-40B4-BE49-F238E27FC236}">
                <a16:creationId xmlns:a16="http://schemas.microsoft.com/office/drawing/2014/main" id="{9F4E5F7C-22C5-0343-04F4-487D51CCB465}"/>
              </a:ext>
            </a:extLst>
          </p:cNvPr>
          <p:cNvSpPr/>
          <p:nvPr/>
        </p:nvSpPr>
        <p:spPr>
          <a:xfrm>
            <a:off x="3896140" y="2703442"/>
            <a:ext cx="5009322" cy="37768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85A7DD83-B0B7-81D1-9130-020F60ECF2AB}"/>
              </a:ext>
            </a:extLst>
          </p:cNvPr>
          <p:cNvSpPr/>
          <p:nvPr/>
        </p:nvSpPr>
        <p:spPr>
          <a:xfrm>
            <a:off x="96248" y="2703441"/>
            <a:ext cx="3958917" cy="39985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692491055"/>
      </p:ext>
    </p:extLst>
  </p:cSld>
  <p:clrMapOvr>
    <a:masterClrMapping/>
  </p:clrMapOvr>
  <mc:AlternateContent xmlns:mc="http://schemas.openxmlformats.org/markup-compatibility/2006" xmlns:p14="http://schemas.microsoft.com/office/powerpoint/2010/main">
    <mc:Choice Requires="p14">
      <p:transition spd="slow" p14:dur="2000" advTm="83972"/>
    </mc:Choice>
    <mc:Fallback xmlns="">
      <p:transition spd="slow" advTm="839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E7AA-EC82-6E4B-BB9C-94D04E1D07FE}"/>
              </a:ext>
            </a:extLst>
          </p:cNvPr>
          <p:cNvSpPr>
            <a:spLocks noGrp="1"/>
          </p:cNvSpPr>
          <p:nvPr>
            <p:ph type="title"/>
          </p:nvPr>
        </p:nvSpPr>
        <p:spPr/>
        <p:txBody>
          <a:bodyPr/>
          <a:lstStyle/>
          <a:p>
            <a:r>
              <a:rPr lang="en-CN" dirty="0"/>
              <a:t>T</a:t>
            </a:r>
            <a:r>
              <a:rPr lang="en-US" dirty="0"/>
              <a:t>h</a:t>
            </a:r>
            <a:r>
              <a:rPr lang="en-CN" dirty="0"/>
              <a:t>e development of sequencing technology (1)</a:t>
            </a:r>
          </a:p>
        </p:txBody>
      </p:sp>
      <p:sp>
        <p:nvSpPr>
          <p:cNvPr id="3" name="Content Placeholder 2">
            <a:extLst>
              <a:ext uri="{FF2B5EF4-FFF2-40B4-BE49-F238E27FC236}">
                <a16:creationId xmlns:a16="http://schemas.microsoft.com/office/drawing/2014/main" id="{33C8C7D6-4D6F-DA7C-6EDC-2791FF84521E}"/>
              </a:ext>
            </a:extLst>
          </p:cNvPr>
          <p:cNvSpPr>
            <a:spLocks noGrp="1"/>
          </p:cNvSpPr>
          <p:nvPr>
            <p:ph idx="1"/>
          </p:nvPr>
        </p:nvSpPr>
        <p:spPr>
          <a:xfrm>
            <a:off x="319314" y="955617"/>
            <a:ext cx="4405388" cy="5221346"/>
          </a:xfrm>
        </p:spPr>
        <p:txBody>
          <a:bodyPr/>
          <a:lstStyle/>
          <a:p>
            <a:r>
              <a:rPr lang="en-US" dirty="0"/>
              <a:t>F</a:t>
            </a:r>
            <a:r>
              <a:rPr lang="en-CN" dirty="0"/>
              <a:t>irst generation sequencing</a:t>
            </a:r>
          </a:p>
          <a:p>
            <a:endParaRPr lang="en-CN" dirty="0"/>
          </a:p>
          <a:p>
            <a:pPr lvl="1"/>
            <a:r>
              <a:rPr lang="en-US" dirty="0"/>
              <a:t>L</a:t>
            </a:r>
            <a:r>
              <a:rPr lang="en-CN" dirty="0"/>
              <a:t>eft: “Sanger” sequencing</a:t>
            </a:r>
          </a:p>
          <a:p>
            <a:pPr lvl="2"/>
            <a:r>
              <a:rPr lang="en-US" dirty="0"/>
              <a:t>‘chain-termination’ or dideoxy technique</a:t>
            </a:r>
            <a:endParaRPr lang="en-CN" dirty="0"/>
          </a:p>
          <a:p>
            <a:pPr lvl="1"/>
            <a:r>
              <a:rPr lang="en-CN" dirty="0"/>
              <a:t>Right: </a:t>
            </a:r>
            <a:r>
              <a:rPr lang="en-US" dirty="0"/>
              <a:t>the Maxam and Gilbert technique</a:t>
            </a:r>
          </a:p>
          <a:p>
            <a:pPr lvl="2"/>
            <a:r>
              <a:rPr lang="en-US" dirty="0"/>
              <a:t>Using chemicals to break the chain at specific bases</a:t>
            </a:r>
          </a:p>
          <a:p>
            <a:pPr lvl="1"/>
            <a:r>
              <a:rPr lang="en-US" dirty="0"/>
              <a:t>Both developed in mid-1970s</a:t>
            </a:r>
            <a:endParaRPr lang="en-CN" dirty="0"/>
          </a:p>
        </p:txBody>
      </p:sp>
      <p:pic>
        <p:nvPicPr>
          <p:cNvPr id="9" name="Picture 8">
            <a:extLst>
              <a:ext uri="{FF2B5EF4-FFF2-40B4-BE49-F238E27FC236}">
                <a16:creationId xmlns:a16="http://schemas.microsoft.com/office/drawing/2014/main" id="{B146E38F-D3E5-7E4F-FD7C-1AD51223C6C1}"/>
              </a:ext>
            </a:extLst>
          </p:cNvPr>
          <p:cNvPicPr>
            <a:picLocks noChangeAspect="1"/>
          </p:cNvPicPr>
          <p:nvPr/>
        </p:nvPicPr>
        <p:blipFill>
          <a:blip r:embed="rId3"/>
          <a:srcRect b="-1309"/>
          <a:stretch/>
        </p:blipFill>
        <p:spPr>
          <a:xfrm>
            <a:off x="4724702" y="996828"/>
            <a:ext cx="3928991" cy="5669015"/>
          </a:xfrm>
          <a:prstGeom prst="rect">
            <a:avLst/>
          </a:prstGeom>
        </p:spPr>
      </p:pic>
      <p:sp>
        <p:nvSpPr>
          <p:cNvPr id="12" name="TextBox 11">
            <a:extLst>
              <a:ext uri="{FF2B5EF4-FFF2-40B4-BE49-F238E27FC236}">
                <a16:creationId xmlns:a16="http://schemas.microsoft.com/office/drawing/2014/main" id="{BEBE84BA-F950-9A7A-7DEF-2820D2CFA155}"/>
              </a:ext>
            </a:extLst>
          </p:cNvPr>
          <p:cNvSpPr txBox="1"/>
          <p:nvPr/>
        </p:nvSpPr>
        <p:spPr>
          <a:xfrm>
            <a:off x="367812" y="6544105"/>
            <a:ext cx="4308392" cy="261610"/>
          </a:xfrm>
          <a:prstGeom prst="rect">
            <a:avLst/>
          </a:prstGeom>
          <a:noFill/>
        </p:spPr>
        <p:txBody>
          <a:bodyPr wrap="square" rtlCol="0">
            <a:spAutoFit/>
          </a:bodyPr>
          <a:lstStyle/>
          <a:p>
            <a:r>
              <a:rPr lang="en-CN" sz="1100" dirty="0"/>
              <a:t>Heather and Chain, </a:t>
            </a:r>
            <a:r>
              <a:rPr lang="en-US" sz="1100" dirty="0"/>
              <a:t>Genomics. 2016;doi: 10.1016/j.ygeno.2015.11.003</a:t>
            </a:r>
          </a:p>
        </p:txBody>
      </p:sp>
    </p:spTree>
    <p:extLst>
      <p:ext uri="{BB962C8B-B14F-4D97-AF65-F5344CB8AC3E}">
        <p14:creationId xmlns:p14="http://schemas.microsoft.com/office/powerpoint/2010/main" val="180350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F274-9A9C-2341-C715-B0971E3B1CA3}"/>
              </a:ext>
            </a:extLst>
          </p:cNvPr>
          <p:cNvSpPr>
            <a:spLocks noGrp="1"/>
          </p:cNvSpPr>
          <p:nvPr>
            <p:ph type="title"/>
          </p:nvPr>
        </p:nvSpPr>
        <p:spPr/>
        <p:txBody>
          <a:bodyPr/>
          <a:lstStyle/>
          <a:p>
            <a:r>
              <a:rPr lang="en-CN" dirty="0"/>
              <a:t>T</a:t>
            </a:r>
            <a:r>
              <a:rPr lang="en-US" dirty="0"/>
              <a:t>h</a:t>
            </a:r>
            <a:r>
              <a:rPr lang="en-CN" dirty="0"/>
              <a:t>e development of sequencing technology (1-&gt;2)</a:t>
            </a:r>
          </a:p>
        </p:txBody>
      </p:sp>
      <p:pic>
        <p:nvPicPr>
          <p:cNvPr id="6" name="Picture 2">
            <a:extLst>
              <a:ext uri="{FF2B5EF4-FFF2-40B4-BE49-F238E27FC236}">
                <a16:creationId xmlns:a16="http://schemas.microsoft.com/office/drawing/2014/main" id="{D923DAE5-B13A-AA0B-D489-99DC5D629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392"/>
            <a:ext cx="5206309" cy="588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a:extLst>
              <a:ext uri="{FF2B5EF4-FFF2-40B4-BE49-F238E27FC236}">
                <a16:creationId xmlns:a16="http://schemas.microsoft.com/office/drawing/2014/main" id="{2E15D1F2-4AF5-26C3-F9E3-93403C65CB8B}"/>
              </a:ext>
            </a:extLst>
          </p:cNvPr>
          <p:cNvSpPr txBox="1">
            <a:spLocks noChangeArrowheads="1"/>
          </p:cNvSpPr>
          <p:nvPr/>
        </p:nvSpPr>
        <p:spPr bwMode="auto">
          <a:xfrm>
            <a:off x="96248" y="1043541"/>
            <a:ext cx="12969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dirty="0"/>
              <a:t>原方法</a:t>
            </a:r>
            <a:endParaRPr lang="en-US" altLang="zh-CN" dirty="0"/>
          </a:p>
          <a:p>
            <a:r>
              <a:rPr lang="en-US" altLang="zh-CN" dirty="0" err="1"/>
              <a:t>ddNTP</a:t>
            </a:r>
            <a:r>
              <a:rPr lang="zh-CN" altLang="en-US" dirty="0"/>
              <a:t>用放射元素标记</a:t>
            </a:r>
            <a:endParaRPr lang="en-US" altLang="en-US" dirty="0"/>
          </a:p>
        </p:txBody>
      </p:sp>
      <p:sp>
        <p:nvSpPr>
          <p:cNvPr id="8" name="TextBox 5">
            <a:extLst>
              <a:ext uri="{FF2B5EF4-FFF2-40B4-BE49-F238E27FC236}">
                <a16:creationId xmlns:a16="http://schemas.microsoft.com/office/drawing/2014/main" id="{8C835511-2A96-A56C-A754-178BE102504C}"/>
              </a:ext>
            </a:extLst>
          </p:cNvPr>
          <p:cNvSpPr txBox="1">
            <a:spLocks noChangeArrowheads="1"/>
          </p:cNvSpPr>
          <p:nvPr/>
        </p:nvSpPr>
        <p:spPr bwMode="auto">
          <a:xfrm>
            <a:off x="4373217" y="893392"/>
            <a:ext cx="3292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zh-CN" altLang="en-US" dirty="0"/>
              <a:t>新方法</a:t>
            </a:r>
            <a:r>
              <a:rPr lang="en-US" altLang="zh-CN" dirty="0"/>
              <a:t>-</a:t>
            </a:r>
            <a:r>
              <a:rPr lang="zh-CN" altLang="en-US" dirty="0"/>
              <a:t>提高效率、自动化</a:t>
            </a:r>
            <a:endParaRPr lang="en-US" altLang="zh-CN" dirty="0"/>
          </a:p>
          <a:p>
            <a:r>
              <a:rPr lang="en-US" altLang="zh-CN" dirty="0" err="1"/>
              <a:t>ddNTP</a:t>
            </a:r>
            <a:r>
              <a:rPr lang="zh-CN" altLang="en-US" dirty="0"/>
              <a:t>用四种荧光分别标记</a:t>
            </a:r>
            <a:endParaRPr lang="en-US" altLang="en-US" dirty="0"/>
          </a:p>
        </p:txBody>
      </p:sp>
      <p:pic>
        <p:nvPicPr>
          <p:cNvPr id="9" name="Picture 3" descr="C:\Documents and Settings\xueyu\桌面\220px-Lee_Hood,_MD,_PhD,_President_and_Co-found_of_the_Institute_for_Systems_Biology.jpg">
            <a:extLst>
              <a:ext uri="{FF2B5EF4-FFF2-40B4-BE49-F238E27FC236}">
                <a16:creationId xmlns:a16="http://schemas.microsoft.com/office/drawing/2014/main" id="{E3AA147B-7A99-A4FB-5C39-1D0E2316A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542" y="2171223"/>
            <a:ext cx="18923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
            <a:extLst>
              <a:ext uri="{FF2B5EF4-FFF2-40B4-BE49-F238E27FC236}">
                <a16:creationId xmlns:a16="http://schemas.microsoft.com/office/drawing/2014/main" id="{9BB69BC0-E288-D385-3768-E701431F81B6}"/>
              </a:ext>
            </a:extLst>
          </p:cNvPr>
          <p:cNvSpPr txBox="1">
            <a:spLocks noChangeArrowheads="1"/>
          </p:cNvSpPr>
          <p:nvPr/>
        </p:nvSpPr>
        <p:spPr bwMode="auto">
          <a:xfrm>
            <a:off x="6864004" y="4331810"/>
            <a:ext cx="1655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5A"/>
              </a:buClr>
              <a:buFont typeface="Wingdings" pitchFamily="2" charset="2"/>
              <a:buChar char="r"/>
              <a:defRPr sz="3200" b="1">
                <a:solidFill>
                  <a:schemeClr val="tx2"/>
                </a:solidFill>
                <a:latin typeface="Arial" panose="020B0604020202020204" pitchFamily="34" charset="0"/>
                <a:ea typeface="黑体" panose="02010609060101010101" pitchFamily="49" charset="-122"/>
              </a:defRPr>
            </a:lvl1pPr>
            <a:lvl2pPr marL="742950" indent="-285750">
              <a:spcBef>
                <a:spcPct val="20000"/>
              </a:spcBef>
              <a:buClr>
                <a:srgbClr val="00005A"/>
              </a:buClr>
              <a:buFont typeface="Wingdings" pitchFamily="2" charset="2"/>
              <a:buChar char="|"/>
              <a:defRPr sz="2800" b="1">
                <a:solidFill>
                  <a:schemeClr val="tx2"/>
                </a:solidFill>
                <a:latin typeface="Arial" panose="020B0604020202020204" pitchFamily="34" charset="0"/>
                <a:ea typeface="黑体" panose="02010609060101010101" pitchFamily="49" charset="-122"/>
              </a:defRPr>
            </a:lvl2pPr>
            <a:lvl3pPr marL="1143000" indent="-228600">
              <a:spcBef>
                <a:spcPct val="20000"/>
              </a:spcBef>
              <a:buClr>
                <a:srgbClr val="00005A"/>
              </a:buClr>
              <a:buFont typeface="Wingdings" pitchFamily="2" charset="2"/>
              <a:buChar char="Ü"/>
              <a:defRPr sz="2400" b="1">
                <a:solidFill>
                  <a:schemeClr val="tx2"/>
                </a:solidFill>
                <a:latin typeface="Arial" panose="020B0604020202020204" pitchFamily="34" charset="0"/>
                <a:ea typeface="黑体" panose="02010609060101010101" pitchFamily="49" charset="-122"/>
              </a:defRPr>
            </a:lvl3pPr>
            <a:lvl4pPr marL="1600200" indent="-228600">
              <a:spcBef>
                <a:spcPct val="20000"/>
              </a:spcBef>
              <a:buClr>
                <a:srgbClr val="00005A"/>
              </a:buClr>
              <a:buChar char="–"/>
              <a:defRPr sz="2400" b="1">
                <a:solidFill>
                  <a:schemeClr val="tx2"/>
                </a:solidFill>
                <a:latin typeface="Arial" panose="020B0604020202020204" pitchFamily="34" charset="0"/>
                <a:ea typeface="黑体" panose="02010609060101010101" pitchFamily="49" charset="-122"/>
              </a:defRPr>
            </a:lvl4pPr>
            <a:lvl5pPr marL="2057400" indent="-228600">
              <a:spcBef>
                <a:spcPct val="20000"/>
              </a:spcBef>
              <a:buClr>
                <a:srgbClr val="00005A"/>
              </a:buClr>
              <a:buChar char="»"/>
              <a:defRPr sz="2400" b="1">
                <a:solidFill>
                  <a:schemeClr val="tx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005A"/>
              </a:buClr>
              <a:buChar char="»"/>
              <a:defRPr sz="2400" b="1">
                <a:solidFill>
                  <a:schemeClr val="tx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005A"/>
              </a:buClr>
              <a:buChar char="»"/>
              <a:defRPr sz="2400" b="1">
                <a:solidFill>
                  <a:schemeClr val="tx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005A"/>
              </a:buClr>
              <a:buChar char="»"/>
              <a:defRPr sz="2400" b="1">
                <a:solidFill>
                  <a:schemeClr val="tx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005A"/>
              </a:buClr>
              <a:buChar char="»"/>
              <a:defRPr sz="2400" b="1">
                <a:solidFill>
                  <a:schemeClr val="tx2"/>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r>
              <a:rPr lang="en-US" altLang="zh-CN" sz="2000">
                <a:solidFill>
                  <a:schemeClr val="tx1"/>
                </a:solidFill>
                <a:ea typeface="宋体" panose="02010600030101010101" pitchFamily="2" charset="-122"/>
              </a:rPr>
              <a:t>Leroy Hood</a:t>
            </a:r>
            <a:endParaRPr lang="zh-CN" altLang="en-US" sz="2000">
              <a:solidFill>
                <a:schemeClr val="tx1"/>
              </a:solidFill>
              <a:ea typeface="宋体" panose="02010600030101010101" pitchFamily="2" charset="-122"/>
            </a:endParaRPr>
          </a:p>
        </p:txBody>
      </p:sp>
    </p:spTree>
    <p:extLst>
      <p:ext uri="{BB962C8B-B14F-4D97-AF65-F5344CB8AC3E}">
        <p14:creationId xmlns:p14="http://schemas.microsoft.com/office/powerpoint/2010/main" val="3767871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E7AA-EC82-6E4B-BB9C-94D04E1D07FE}"/>
              </a:ext>
            </a:extLst>
          </p:cNvPr>
          <p:cNvSpPr>
            <a:spLocks noGrp="1"/>
          </p:cNvSpPr>
          <p:nvPr>
            <p:ph type="title"/>
          </p:nvPr>
        </p:nvSpPr>
        <p:spPr/>
        <p:txBody>
          <a:bodyPr/>
          <a:lstStyle/>
          <a:p>
            <a:r>
              <a:rPr lang="en-CN" dirty="0"/>
              <a:t>T</a:t>
            </a:r>
            <a:r>
              <a:rPr lang="en-US" dirty="0"/>
              <a:t>h</a:t>
            </a:r>
            <a:r>
              <a:rPr lang="en-CN" dirty="0"/>
              <a:t>e development of sequencing technology (2)</a:t>
            </a:r>
          </a:p>
        </p:txBody>
      </p:sp>
      <p:sp>
        <p:nvSpPr>
          <p:cNvPr id="3" name="Content Placeholder 2">
            <a:extLst>
              <a:ext uri="{FF2B5EF4-FFF2-40B4-BE49-F238E27FC236}">
                <a16:creationId xmlns:a16="http://schemas.microsoft.com/office/drawing/2014/main" id="{33C8C7D6-4D6F-DA7C-6EDC-2791FF84521E}"/>
              </a:ext>
            </a:extLst>
          </p:cNvPr>
          <p:cNvSpPr>
            <a:spLocks noGrp="1"/>
          </p:cNvSpPr>
          <p:nvPr>
            <p:ph idx="1"/>
          </p:nvPr>
        </p:nvSpPr>
        <p:spPr/>
        <p:txBody>
          <a:bodyPr>
            <a:normAutofit fontScale="92500" lnSpcReduction="10000"/>
          </a:bodyPr>
          <a:lstStyle/>
          <a:p>
            <a:r>
              <a:rPr lang="en-US" b="1" dirty="0"/>
              <a:t>Second</a:t>
            </a:r>
            <a:r>
              <a:rPr lang="en-CN" b="1" dirty="0"/>
              <a:t> generation sequencing (“Next generation sequencing”)</a:t>
            </a:r>
          </a:p>
          <a:p>
            <a:pPr lvl="1"/>
            <a:r>
              <a:rPr lang="en-US" dirty="0"/>
              <a:t>the mass parallelization of sequencing reactions =&gt; making </a:t>
            </a:r>
            <a:r>
              <a:rPr lang="en-US" b="1" i="1" dirty="0"/>
              <a:t>high-throughput sequencing</a:t>
            </a:r>
            <a:r>
              <a:rPr lang="en-US" dirty="0"/>
              <a:t> possible</a:t>
            </a:r>
          </a:p>
          <a:p>
            <a:pPr lvl="1"/>
            <a:endParaRPr lang="en-US" dirty="0"/>
          </a:p>
          <a:p>
            <a:pPr lvl="1"/>
            <a:r>
              <a:rPr lang="en-US" dirty="0"/>
              <a:t>Most population techniques/platforms:</a:t>
            </a:r>
          </a:p>
          <a:p>
            <a:pPr lvl="2"/>
            <a:r>
              <a:rPr lang="en-US" dirty="0"/>
              <a:t>454 machine, called the GS 20, which was later </a:t>
            </a:r>
            <a:r>
              <a:rPr lang="en-US" dirty="0" err="1"/>
              <a:t>superceded</a:t>
            </a:r>
            <a:r>
              <a:rPr lang="en-US" dirty="0"/>
              <a:t> by the 454 GS FLX</a:t>
            </a:r>
          </a:p>
          <a:p>
            <a:pPr lvl="2"/>
            <a:r>
              <a:rPr lang="en-US" dirty="0"/>
              <a:t>Illumina </a:t>
            </a:r>
            <a:r>
              <a:rPr lang="en-US" dirty="0" err="1"/>
              <a:t>Solexa</a:t>
            </a:r>
            <a:r>
              <a:rPr lang="en-US" dirty="0"/>
              <a:t> and its successors (</a:t>
            </a:r>
            <a:r>
              <a:rPr lang="en-US" b="1" i="1" dirty="0"/>
              <a:t>the most successful</a:t>
            </a:r>
            <a:r>
              <a:rPr lang="en-US" dirty="0"/>
              <a:t>)</a:t>
            </a:r>
          </a:p>
          <a:p>
            <a:pPr lvl="2"/>
            <a:r>
              <a:rPr lang="en-US" dirty="0" err="1"/>
              <a:t>SOLiD</a:t>
            </a:r>
            <a:r>
              <a:rPr lang="en-US" dirty="0"/>
              <a:t> from Applied Biosystems</a:t>
            </a:r>
          </a:p>
          <a:p>
            <a:pPr lvl="1"/>
            <a:endParaRPr lang="en-US" dirty="0"/>
          </a:p>
          <a:p>
            <a:pPr lvl="1"/>
            <a:r>
              <a:rPr lang="en-US" dirty="0"/>
              <a:t>“The capabilities of DNA sequencers have grown at a rate even faster than that seen in the computing revolution described by Moore's law: the complexity of microchips (measured by number of transistors per unit cost) doubles approximately every two years, while sequencing capabilities between 2004 and 2010 doubled every five months.”</a:t>
            </a:r>
            <a:endParaRPr lang="en-CN" dirty="0"/>
          </a:p>
        </p:txBody>
      </p:sp>
      <p:sp>
        <p:nvSpPr>
          <p:cNvPr id="4" name="TextBox 3">
            <a:extLst>
              <a:ext uri="{FF2B5EF4-FFF2-40B4-BE49-F238E27FC236}">
                <a16:creationId xmlns:a16="http://schemas.microsoft.com/office/drawing/2014/main" id="{D19F70A3-B7A8-F426-AAA9-83392B81E431}"/>
              </a:ext>
            </a:extLst>
          </p:cNvPr>
          <p:cNvSpPr txBox="1"/>
          <p:nvPr/>
        </p:nvSpPr>
        <p:spPr>
          <a:xfrm>
            <a:off x="4835608" y="6544105"/>
            <a:ext cx="4308392" cy="261610"/>
          </a:xfrm>
          <a:prstGeom prst="rect">
            <a:avLst/>
          </a:prstGeom>
          <a:noFill/>
        </p:spPr>
        <p:txBody>
          <a:bodyPr wrap="square" rtlCol="0">
            <a:spAutoFit/>
          </a:bodyPr>
          <a:lstStyle/>
          <a:p>
            <a:r>
              <a:rPr lang="en-CN" sz="1100" dirty="0"/>
              <a:t>Heather and Chain, </a:t>
            </a:r>
            <a:r>
              <a:rPr lang="en-US" sz="1100" dirty="0"/>
              <a:t>Genomics. 2016;doi: 10.1016/j.ygeno.2015.11.003</a:t>
            </a:r>
          </a:p>
        </p:txBody>
      </p:sp>
    </p:spTree>
    <p:extLst>
      <p:ext uri="{BB962C8B-B14F-4D97-AF65-F5344CB8AC3E}">
        <p14:creationId xmlns:p14="http://schemas.microsoft.com/office/powerpoint/2010/main" val="1527370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AutoShape 2">
            <a:extLst>
              <a:ext uri="{FF2B5EF4-FFF2-40B4-BE49-F238E27FC236}">
                <a16:creationId xmlns:a16="http://schemas.microsoft.com/office/drawing/2014/main" id="{CC54C6C7-4C1F-5D4B-A226-D0C046657CD6}"/>
              </a:ext>
            </a:extLst>
          </p:cNvPr>
          <p:cNvSpPr>
            <a:spLocks noGrp="1" noChangeArrowheads="1"/>
          </p:cNvSpPr>
          <p:nvPr>
            <p:ph type="title"/>
          </p:nvPr>
        </p:nvSpPr>
        <p:spPr/>
        <p:txBody>
          <a:bodyPr>
            <a:normAutofit fontScale="90000"/>
          </a:bodyPr>
          <a:lstStyle/>
          <a:p>
            <a:pPr eaLnBrk="1" hangingPunct="1">
              <a:defRPr/>
            </a:pPr>
            <a:r>
              <a:rPr lang="en-US" altLang="zh-CN" sz="2800" dirty="0"/>
              <a:t>Next Generation Sequencing, NGS (2</a:t>
            </a:r>
            <a:r>
              <a:rPr lang="en-US" altLang="zh-CN" sz="2800" baseline="30000" dirty="0"/>
              <a:t>nd</a:t>
            </a:r>
            <a:r>
              <a:rPr lang="en-US" altLang="zh-CN" sz="2800" dirty="0"/>
              <a:t> generation sequencing) platforms: most common ones</a:t>
            </a:r>
            <a:endParaRPr lang="zh-CN" altLang="en-US" dirty="0"/>
          </a:p>
        </p:txBody>
      </p:sp>
      <p:pic>
        <p:nvPicPr>
          <p:cNvPr id="39939" name="Picture 3">
            <a:extLst>
              <a:ext uri="{FF2B5EF4-FFF2-40B4-BE49-F238E27FC236}">
                <a16:creationId xmlns:a16="http://schemas.microsoft.com/office/drawing/2014/main" id="{320D8779-4E10-FA43-92F8-68414DA644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752600"/>
            <a:ext cx="8991600" cy="4351338"/>
          </a:xfrm>
        </p:spPr>
      </p:pic>
    </p:spTree>
  </p:cSld>
  <p:clrMapOvr>
    <a:masterClrMapping/>
  </p:clrMapOvr>
  <mc:AlternateContent xmlns:mc="http://schemas.openxmlformats.org/markup-compatibility/2006" xmlns:p14="http://schemas.microsoft.com/office/powerpoint/2010/main">
    <mc:Choice Requires="p14">
      <p:transition spd="slow" p14:dur="2000" advTm="17361"/>
    </mc:Choice>
    <mc:Fallback xmlns="">
      <p:transition spd="slow" advTm="1736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AutoShape 2">
            <a:extLst>
              <a:ext uri="{FF2B5EF4-FFF2-40B4-BE49-F238E27FC236}">
                <a16:creationId xmlns:a16="http://schemas.microsoft.com/office/drawing/2014/main" id="{069C643C-7E9E-5743-997E-39768435ED4A}"/>
              </a:ext>
            </a:extLst>
          </p:cNvPr>
          <p:cNvSpPr>
            <a:spLocks noGrp="1" noChangeArrowheads="1"/>
          </p:cNvSpPr>
          <p:nvPr>
            <p:ph type="title"/>
          </p:nvPr>
        </p:nvSpPr>
        <p:spPr/>
        <p:txBody>
          <a:bodyPr>
            <a:normAutofit fontScale="90000"/>
          </a:bodyPr>
          <a:lstStyle/>
          <a:p>
            <a:pPr eaLnBrk="1" hangingPunct="1">
              <a:defRPr/>
            </a:pPr>
            <a:r>
              <a:rPr lang="en-US" altLang="zh-CN" sz="2800" dirty="0"/>
              <a:t>Next Generation Sequencing (2</a:t>
            </a:r>
            <a:r>
              <a:rPr lang="en-US" altLang="zh-CN" sz="2800" baseline="30000" dirty="0"/>
              <a:t>nd</a:t>
            </a:r>
            <a:r>
              <a:rPr lang="en-US" altLang="zh-CN" sz="2800" dirty="0"/>
              <a:t> generation sequencing) platforms</a:t>
            </a:r>
            <a:endParaRPr lang="zh-CN" altLang="en-US" dirty="0"/>
          </a:p>
        </p:txBody>
      </p:sp>
      <p:pic>
        <p:nvPicPr>
          <p:cNvPr id="47107" name="Picture 8">
            <a:extLst>
              <a:ext uri="{FF2B5EF4-FFF2-40B4-BE49-F238E27FC236}">
                <a16:creationId xmlns:a16="http://schemas.microsoft.com/office/drawing/2014/main" id="{78B2D76A-04B9-FE48-B57E-A4F4CC031C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 y="2387324"/>
            <a:ext cx="3097213"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llumina-1_220px.jpg">
            <a:extLst>
              <a:ext uri="{FF2B5EF4-FFF2-40B4-BE49-F238E27FC236}">
                <a16:creationId xmlns:a16="http://schemas.microsoft.com/office/drawing/2014/main" id="{F15D2CB5-1FA8-6447-BA27-E8EB205BC7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1988" y="2387324"/>
            <a:ext cx="396240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3" descr="solid.jpg">
            <a:extLst>
              <a:ext uri="{FF2B5EF4-FFF2-40B4-BE49-F238E27FC236}">
                <a16:creationId xmlns:a16="http://schemas.microsoft.com/office/drawing/2014/main" id="{67F9EC77-6F06-2946-A81C-29F76C8184E9}"/>
              </a:ext>
            </a:extLst>
          </p:cNvPr>
          <p:cNvPicPr>
            <a:picLocks noChangeAspect="1"/>
          </p:cNvPicPr>
          <p:nvPr/>
        </p:nvPicPr>
        <p:blipFill>
          <a:blip r:embed="rId4">
            <a:extLst>
              <a:ext uri="{28A0092B-C50C-407E-A947-70E740481C1C}">
                <a14:useLocalDpi xmlns:a14="http://schemas.microsoft.com/office/drawing/2010/main" val="0"/>
              </a:ext>
            </a:extLst>
          </a:blip>
          <a:srcRect l="14285" r="21429"/>
          <a:stretch>
            <a:fillRect/>
          </a:stretch>
        </p:blipFill>
        <p:spPr bwMode="auto">
          <a:xfrm>
            <a:off x="6067425" y="2152374"/>
            <a:ext cx="304165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Text Box 7">
            <a:extLst>
              <a:ext uri="{FF2B5EF4-FFF2-40B4-BE49-F238E27FC236}">
                <a16:creationId xmlns:a16="http://schemas.microsoft.com/office/drawing/2014/main" id="{7980E44A-B77E-BD4C-81A5-ECE8BFBA9C1B}"/>
              </a:ext>
            </a:extLst>
          </p:cNvPr>
          <p:cNvSpPr txBox="1">
            <a:spLocks noChangeArrowheads="1"/>
          </p:cNvSpPr>
          <p:nvPr/>
        </p:nvSpPr>
        <p:spPr bwMode="auto">
          <a:xfrm>
            <a:off x="1128713" y="1868212"/>
            <a:ext cx="779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黑体" charset="0"/>
              </a:defRPr>
            </a:lvl1pPr>
            <a:lvl2pPr marL="742950" indent="-285750" eaLnBrk="0" hangingPunct="0">
              <a:defRPr sz="2000">
                <a:solidFill>
                  <a:schemeClr val="tx1"/>
                </a:solidFill>
                <a:latin typeface="Arial" charset="0"/>
                <a:ea typeface="黑体" charset="0"/>
              </a:defRPr>
            </a:lvl2pPr>
            <a:lvl3pPr marL="1143000" indent="-228600" eaLnBrk="0" hangingPunct="0">
              <a:defRPr sz="2000">
                <a:solidFill>
                  <a:schemeClr val="tx1"/>
                </a:solidFill>
                <a:latin typeface="Arial" charset="0"/>
                <a:ea typeface="黑体" charset="0"/>
              </a:defRPr>
            </a:lvl3pPr>
            <a:lvl4pPr marL="1600200" indent="-228600" eaLnBrk="0" hangingPunct="0">
              <a:defRPr sz="2000">
                <a:solidFill>
                  <a:schemeClr val="tx1"/>
                </a:solidFill>
                <a:latin typeface="Arial" charset="0"/>
                <a:ea typeface="黑体" charset="0"/>
              </a:defRPr>
            </a:lvl4pPr>
            <a:lvl5pPr marL="2057400" indent="-228600" eaLnBrk="0" hangingPunct="0">
              <a:defRPr sz="2000">
                <a:solidFill>
                  <a:schemeClr val="tx1"/>
                </a:solidFill>
                <a:latin typeface="Arial" charset="0"/>
                <a:ea typeface="黑体" charset="0"/>
              </a:defRPr>
            </a:lvl5pPr>
            <a:lvl6pPr marL="2514600" indent="-228600" eaLnBrk="0" fontAlgn="base" hangingPunct="0">
              <a:spcBef>
                <a:spcPct val="0"/>
              </a:spcBef>
              <a:spcAft>
                <a:spcPct val="0"/>
              </a:spcAft>
              <a:defRPr sz="2000">
                <a:solidFill>
                  <a:schemeClr val="tx1"/>
                </a:solidFill>
                <a:latin typeface="Arial" charset="0"/>
                <a:ea typeface="黑体" charset="0"/>
              </a:defRPr>
            </a:lvl6pPr>
            <a:lvl7pPr marL="2971800" indent="-228600" eaLnBrk="0" fontAlgn="base" hangingPunct="0">
              <a:spcBef>
                <a:spcPct val="0"/>
              </a:spcBef>
              <a:spcAft>
                <a:spcPct val="0"/>
              </a:spcAft>
              <a:defRPr sz="2000">
                <a:solidFill>
                  <a:schemeClr val="tx1"/>
                </a:solidFill>
                <a:latin typeface="Arial" charset="0"/>
                <a:ea typeface="黑体" charset="0"/>
              </a:defRPr>
            </a:lvl7pPr>
            <a:lvl8pPr marL="3429000" indent="-228600" eaLnBrk="0" fontAlgn="base" hangingPunct="0">
              <a:spcBef>
                <a:spcPct val="0"/>
              </a:spcBef>
              <a:spcAft>
                <a:spcPct val="0"/>
              </a:spcAft>
              <a:defRPr sz="2000">
                <a:solidFill>
                  <a:schemeClr val="tx1"/>
                </a:solidFill>
                <a:latin typeface="Arial" charset="0"/>
                <a:ea typeface="黑体" charset="0"/>
              </a:defRPr>
            </a:lvl8pPr>
            <a:lvl9pPr marL="3886200" indent="-228600" eaLnBrk="0" fontAlgn="base" hangingPunct="0">
              <a:spcBef>
                <a:spcPct val="0"/>
              </a:spcBef>
              <a:spcAft>
                <a:spcPct val="0"/>
              </a:spcAft>
              <a:defRPr sz="2000">
                <a:solidFill>
                  <a:schemeClr val="tx1"/>
                </a:solidFill>
                <a:latin typeface="Arial" charset="0"/>
                <a:ea typeface="黑体" charset="0"/>
              </a:defRPr>
            </a:lvl9pPr>
          </a:lstStyle>
          <a:p>
            <a:pPr eaLnBrk="1" hangingPunct="1">
              <a:defRPr/>
            </a:pPr>
            <a:r>
              <a:rPr lang="en-US" altLang="zh-CN" sz="2800" b="1"/>
              <a:t>454</a:t>
            </a:r>
          </a:p>
        </p:txBody>
      </p:sp>
      <p:sp>
        <p:nvSpPr>
          <p:cNvPr id="38920" name="Text Box 8">
            <a:extLst>
              <a:ext uri="{FF2B5EF4-FFF2-40B4-BE49-F238E27FC236}">
                <a16:creationId xmlns:a16="http://schemas.microsoft.com/office/drawing/2014/main" id="{0453935B-7F9E-9D49-A03A-A0CC2F45CB5B}"/>
              </a:ext>
            </a:extLst>
          </p:cNvPr>
          <p:cNvSpPr txBox="1">
            <a:spLocks noChangeArrowheads="1"/>
          </p:cNvSpPr>
          <p:nvPr/>
        </p:nvSpPr>
        <p:spPr bwMode="auto">
          <a:xfrm>
            <a:off x="3248025" y="1868212"/>
            <a:ext cx="27733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黑体" charset="0"/>
              </a:defRPr>
            </a:lvl1pPr>
            <a:lvl2pPr marL="742950" indent="-285750" eaLnBrk="0" hangingPunct="0">
              <a:defRPr sz="2000">
                <a:solidFill>
                  <a:schemeClr val="tx1"/>
                </a:solidFill>
                <a:latin typeface="Arial" charset="0"/>
                <a:ea typeface="黑体" charset="0"/>
              </a:defRPr>
            </a:lvl2pPr>
            <a:lvl3pPr marL="1143000" indent="-228600" eaLnBrk="0" hangingPunct="0">
              <a:defRPr sz="2000">
                <a:solidFill>
                  <a:schemeClr val="tx1"/>
                </a:solidFill>
                <a:latin typeface="Arial" charset="0"/>
                <a:ea typeface="黑体" charset="0"/>
              </a:defRPr>
            </a:lvl3pPr>
            <a:lvl4pPr marL="1600200" indent="-228600" eaLnBrk="0" hangingPunct="0">
              <a:defRPr sz="2000">
                <a:solidFill>
                  <a:schemeClr val="tx1"/>
                </a:solidFill>
                <a:latin typeface="Arial" charset="0"/>
                <a:ea typeface="黑体" charset="0"/>
              </a:defRPr>
            </a:lvl4pPr>
            <a:lvl5pPr marL="2057400" indent="-228600" eaLnBrk="0" hangingPunct="0">
              <a:defRPr sz="2000">
                <a:solidFill>
                  <a:schemeClr val="tx1"/>
                </a:solidFill>
                <a:latin typeface="Arial" charset="0"/>
                <a:ea typeface="黑体" charset="0"/>
              </a:defRPr>
            </a:lvl5pPr>
            <a:lvl6pPr marL="2514600" indent="-228600" eaLnBrk="0" fontAlgn="base" hangingPunct="0">
              <a:spcBef>
                <a:spcPct val="0"/>
              </a:spcBef>
              <a:spcAft>
                <a:spcPct val="0"/>
              </a:spcAft>
              <a:defRPr sz="2000">
                <a:solidFill>
                  <a:schemeClr val="tx1"/>
                </a:solidFill>
                <a:latin typeface="Arial" charset="0"/>
                <a:ea typeface="黑体" charset="0"/>
              </a:defRPr>
            </a:lvl6pPr>
            <a:lvl7pPr marL="2971800" indent="-228600" eaLnBrk="0" fontAlgn="base" hangingPunct="0">
              <a:spcBef>
                <a:spcPct val="0"/>
              </a:spcBef>
              <a:spcAft>
                <a:spcPct val="0"/>
              </a:spcAft>
              <a:defRPr sz="2000">
                <a:solidFill>
                  <a:schemeClr val="tx1"/>
                </a:solidFill>
                <a:latin typeface="Arial" charset="0"/>
                <a:ea typeface="黑体" charset="0"/>
              </a:defRPr>
            </a:lvl7pPr>
            <a:lvl8pPr marL="3429000" indent="-228600" eaLnBrk="0" fontAlgn="base" hangingPunct="0">
              <a:spcBef>
                <a:spcPct val="0"/>
              </a:spcBef>
              <a:spcAft>
                <a:spcPct val="0"/>
              </a:spcAft>
              <a:defRPr sz="2000">
                <a:solidFill>
                  <a:schemeClr val="tx1"/>
                </a:solidFill>
                <a:latin typeface="Arial" charset="0"/>
                <a:ea typeface="黑体" charset="0"/>
              </a:defRPr>
            </a:lvl8pPr>
            <a:lvl9pPr marL="3886200" indent="-228600" eaLnBrk="0" fontAlgn="base" hangingPunct="0">
              <a:spcBef>
                <a:spcPct val="0"/>
              </a:spcBef>
              <a:spcAft>
                <a:spcPct val="0"/>
              </a:spcAft>
              <a:defRPr sz="2000">
                <a:solidFill>
                  <a:schemeClr val="tx1"/>
                </a:solidFill>
                <a:latin typeface="Arial" charset="0"/>
                <a:ea typeface="黑体" charset="0"/>
              </a:defRPr>
            </a:lvl9pPr>
          </a:lstStyle>
          <a:p>
            <a:pPr eaLnBrk="1" hangingPunct="1">
              <a:defRPr/>
            </a:pPr>
            <a:r>
              <a:rPr lang="en-US" altLang="zh-CN" sz="2800" b="1"/>
              <a:t>Illumina/Solexa</a:t>
            </a:r>
          </a:p>
        </p:txBody>
      </p:sp>
      <p:sp>
        <p:nvSpPr>
          <p:cNvPr id="38921" name="Text Box 9">
            <a:extLst>
              <a:ext uri="{FF2B5EF4-FFF2-40B4-BE49-F238E27FC236}">
                <a16:creationId xmlns:a16="http://schemas.microsoft.com/office/drawing/2014/main" id="{5EC880CE-C621-0C49-A1D9-396D83BA937C}"/>
              </a:ext>
            </a:extLst>
          </p:cNvPr>
          <p:cNvSpPr txBox="1">
            <a:spLocks noChangeArrowheads="1"/>
          </p:cNvSpPr>
          <p:nvPr/>
        </p:nvSpPr>
        <p:spPr bwMode="auto">
          <a:xfrm>
            <a:off x="6602413" y="1868212"/>
            <a:ext cx="20018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黑体" charset="0"/>
              </a:defRPr>
            </a:lvl1pPr>
            <a:lvl2pPr marL="742950" indent="-285750" eaLnBrk="0" hangingPunct="0">
              <a:defRPr sz="2000">
                <a:solidFill>
                  <a:schemeClr val="tx1"/>
                </a:solidFill>
                <a:latin typeface="Arial" charset="0"/>
                <a:ea typeface="黑体" charset="0"/>
              </a:defRPr>
            </a:lvl2pPr>
            <a:lvl3pPr marL="1143000" indent="-228600" eaLnBrk="0" hangingPunct="0">
              <a:defRPr sz="2000">
                <a:solidFill>
                  <a:schemeClr val="tx1"/>
                </a:solidFill>
                <a:latin typeface="Arial" charset="0"/>
                <a:ea typeface="黑体" charset="0"/>
              </a:defRPr>
            </a:lvl3pPr>
            <a:lvl4pPr marL="1600200" indent="-228600" eaLnBrk="0" hangingPunct="0">
              <a:defRPr sz="2000">
                <a:solidFill>
                  <a:schemeClr val="tx1"/>
                </a:solidFill>
                <a:latin typeface="Arial" charset="0"/>
                <a:ea typeface="黑体" charset="0"/>
              </a:defRPr>
            </a:lvl4pPr>
            <a:lvl5pPr marL="2057400" indent="-228600" eaLnBrk="0" hangingPunct="0">
              <a:defRPr sz="2000">
                <a:solidFill>
                  <a:schemeClr val="tx1"/>
                </a:solidFill>
                <a:latin typeface="Arial" charset="0"/>
                <a:ea typeface="黑体" charset="0"/>
              </a:defRPr>
            </a:lvl5pPr>
            <a:lvl6pPr marL="2514600" indent="-228600" eaLnBrk="0" fontAlgn="base" hangingPunct="0">
              <a:spcBef>
                <a:spcPct val="0"/>
              </a:spcBef>
              <a:spcAft>
                <a:spcPct val="0"/>
              </a:spcAft>
              <a:defRPr sz="2000">
                <a:solidFill>
                  <a:schemeClr val="tx1"/>
                </a:solidFill>
                <a:latin typeface="Arial" charset="0"/>
                <a:ea typeface="黑体" charset="0"/>
              </a:defRPr>
            </a:lvl6pPr>
            <a:lvl7pPr marL="2971800" indent="-228600" eaLnBrk="0" fontAlgn="base" hangingPunct="0">
              <a:spcBef>
                <a:spcPct val="0"/>
              </a:spcBef>
              <a:spcAft>
                <a:spcPct val="0"/>
              </a:spcAft>
              <a:defRPr sz="2000">
                <a:solidFill>
                  <a:schemeClr val="tx1"/>
                </a:solidFill>
                <a:latin typeface="Arial" charset="0"/>
                <a:ea typeface="黑体" charset="0"/>
              </a:defRPr>
            </a:lvl7pPr>
            <a:lvl8pPr marL="3429000" indent="-228600" eaLnBrk="0" fontAlgn="base" hangingPunct="0">
              <a:spcBef>
                <a:spcPct val="0"/>
              </a:spcBef>
              <a:spcAft>
                <a:spcPct val="0"/>
              </a:spcAft>
              <a:defRPr sz="2000">
                <a:solidFill>
                  <a:schemeClr val="tx1"/>
                </a:solidFill>
                <a:latin typeface="Arial" charset="0"/>
                <a:ea typeface="黑体" charset="0"/>
              </a:defRPr>
            </a:lvl8pPr>
            <a:lvl9pPr marL="3886200" indent="-228600" eaLnBrk="0" fontAlgn="base" hangingPunct="0">
              <a:spcBef>
                <a:spcPct val="0"/>
              </a:spcBef>
              <a:spcAft>
                <a:spcPct val="0"/>
              </a:spcAft>
              <a:defRPr sz="2000">
                <a:solidFill>
                  <a:schemeClr val="tx1"/>
                </a:solidFill>
                <a:latin typeface="Arial" charset="0"/>
                <a:ea typeface="黑体" charset="0"/>
              </a:defRPr>
            </a:lvl9pPr>
          </a:lstStyle>
          <a:p>
            <a:pPr eaLnBrk="1" hangingPunct="1">
              <a:defRPr/>
            </a:pPr>
            <a:r>
              <a:rPr lang="en-US" altLang="zh-CN" sz="2800" b="1"/>
              <a:t>ABI-SOLID</a:t>
            </a:r>
          </a:p>
        </p:txBody>
      </p:sp>
      <p:sp>
        <p:nvSpPr>
          <p:cNvPr id="3" name="Content Placeholder 2">
            <a:extLst>
              <a:ext uri="{FF2B5EF4-FFF2-40B4-BE49-F238E27FC236}">
                <a16:creationId xmlns:a16="http://schemas.microsoft.com/office/drawing/2014/main" id="{BB2B4E8F-B70C-D97E-2228-46BF2FFD28B1}"/>
              </a:ext>
            </a:extLst>
          </p:cNvPr>
          <p:cNvSpPr>
            <a:spLocks noGrp="1"/>
          </p:cNvSpPr>
          <p:nvPr>
            <p:ph idx="1"/>
          </p:nvPr>
        </p:nvSpPr>
        <p:spPr/>
        <p:txBody>
          <a:bodyPr/>
          <a:lstStyle/>
          <a:p>
            <a:r>
              <a:rPr lang="en-US" dirty="0"/>
              <a:t>Most common p</a:t>
            </a:r>
            <a:r>
              <a:rPr lang="en-CN" dirty="0"/>
              <a:t>latforms</a:t>
            </a:r>
          </a:p>
        </p:txBody>
      </p:sp>
    </p:spTree>
  </p:cSld>
  <p:clrMapOvr>
    <a:masterClrMapping/>
  </p:clrMapOvr>
  <mc:AlternateContent xmlns:mc="http://schemas.openxmlformats.org/markup-compatibility/2006" xmlns:p14="http://schemas.microsoft.com/office/powerpoint/2010/main">
    <mc:Choice Requires="p14">
      <p:transition spd="slow" p14:dur="2000" advTm="26026"/>
    </mc:Choice>
    <mc:Fallback xmlns="">
      <p:transition spd="slow" advTm="2602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FE18-8250-52B7-3E26-28CACA1556F6}"/>
              </a:ext>
            </a:extLst>
          </p:cNvPr>
          <p:cNvSpPr>
            <a:spLocks noGrp="1"/>
          </p:cNvSpPr>
          <p:nvPr>
            <p:ph type="title"/>
          </p:nvPr>
        </p:nvSpPr>
        <p:spPr/>
        <p:txBody>
          <a:bodyPr>
            <a:normAutofit fontScale="90000"/>
          </a:bodyPr>
          <a:lstStyle/>
          <a:p>
            <a:r>
              <a:rPr lang="en-US" altLang="zh-CN" sz="2800" dirty="0"/>
              <a:t>Next Generation Sequencing, NGS (2</a:t>
            </a:r>
            <a:r>
              <a:rPr lang="en-US" altLang="zh-CN" sz="2800" baseline="30000" dirty="0"/>
              <a:t>nd</a:t>
            </a:r>
            <a:r>
              <a:rPr lang="en-US" altLang="zh-CN" sz="2800" dirty="0"/>
              <a:t> generation sequencing) platforms: others</a:t>
            </a:r>
            <a:endParaRPr lang="en-CN" dirty="0"/>
          </a:p>
        </p:txBody>
      </p:sp>
      <p:pic>
        <p:nvPicPr>
          <p:cNvPr id="4" name="Picture 3">
            <a:extLst>
              <a:ext uri="{FF2B5EF4-FFF2-40B4-BE49-F238E27FC236}">
                <a16:creationId xmlns:a16="http://schemas.microsoft.com/office/drawing/2014/main" id="{51676C6A-B56A-144B-6929-89C287A1B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0" y="1857375"/>
            <a:ext cx="9144000" cy="3933825"/>
          </a:xfrm>
          <a:prstGeom prst="rect">
            <a:avLst/>
          </a:prstGeom>
        </p:spPr>
      </p:pic>
    </p:spTree>
    <p:extLst>
      <p:ext uri="{BB962C8B-B14F-4D97-AF65-F5344CB8AC3E}">
        <p14:creationId xmlns:p14="http://schemas.microsoft.com/office/powerpoint/2010/main" val="1513509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7995E-F095-D2C2-A374-26C361AB10BA}"/>
              </a:ext>
            </a:extLst>
          </p:cNvPr>
          <p:cNvSpPr>
            <a:spLocks noGrp="1"/>
          </p:cNvSpPr>
          <p:nvPr>
            <p:ph type="title"/>
          </p:nvPr>
        </p:nvSpPr>
        <p:spPr/>
        <p:txBody>
          <a:bodyPr>
            <a:normAutofit fontScale="90000"/>
          </a:bodyPr>
          <a:lstStyle/>
          <a:p>
            <a:r>
              <a:rPr lang="en-US" altLang="zh-CN" sz="2800" dirty="0"/>
              <a:t>Next Generation Sequencing (2</a:t>
            </a:r>
            <a:r>
              <a:rPr lang="en-US" altLang="zh-CN" sz="2800" baseline="30000" dirty="0"/>
              <a:t>nd</a:t>
            </a:r>
            <a:r>
              <a:rPr lang="en-US" altLang="zh-CN" sz="2800" dirty="0"/>
              <a:t> generation sequencing)</a:t>
            </a:r>
            <a:endParaRPr lang="en-CN" dirty="0"/>
          </a:p>
        </p:txBody>
      </p:sp>
      <p:sp>
        <p:nvSpPr>
          <p:cNvPr id="7" name="Content Placeholder 6">
            <a:extLst>
              <a:ext uri="{FF2B5EF4-FFF2-40B4-BE49-F238E27FC236}">
                <a16:creationId xmlns:a16="http://schemas.microsoft.com/office/drawing/2014/main" id="{B42AF9B2-95DB-6661-1A0B-0770FFE3A148}"/>
              </a:ext>
            </a:extLst>
          </p:cNvPr>
          <p:cNvSpPr>
            <a:spLocks noGrp="1"/>
          </p:cNvSpPr>
          <p:nvPr>
            <p:ph idx="1"/>
          </p:nvPr>
        </p:nvSpPr>
        <p:spPr>
          <a:xfrm>
            <a:off x="319314" y="955617"/>
            <a:ext cx="3629834" cy="5221346"/>
          </a:xfrm>
        </p:spPr>
        <p:txBody>
          <a:bodyPr/>
          <a:lstStyle/>
          <a:p>
            <a:r>
              <a:rPr lang="en-US" dirty="0"/>
              <a:t> The conceptual basis</a:t>
            </a:r>
          </a:p>
          <a:p>
            <a:pPr lvl="1"/>
            <a:endParaRPr lang="en-US" dirty="0"/>
          </a:p>
          <a:p>
            <a:pPr lvl="1"/>
            <a:r>
              <a:rPr lang="en-US" dirty="0" err="1"/>
              <a:t>a&amp;c</a:t>
            </a:r>
            <a:r>
              <a:rPr lang="en-US" dirty="0"/>
              <a:t>) for 454</a:t>
            </a:r>
          </a:p>
          <a:p>
            <a:pPr lvl="1"/>
            <a:endParaRPr lang="en-US" dirty="0"/>
          </a:p>
          <a:p>
            <a:pPr lvl="1"/>
            <a:endParaRPr lang="en-US" dirty="0"/>
          </a:p>
          <a:p>
            <a:pPr lvl="1"/>
            <a:endParaRPr lang="en-US" dirty="0"/>
          </a:p>
          <a:p>
            <a:pPr lvl="1"/>
            <a:endParaRPr lang="en-US" dirty="0"/>
          </a:p>
          <a:p>
            <a:pPr lvl="1"/>
            <a:r>
              <a:rPr lang="en-US" dirty="0" err="1"/>
              <a:t>b&amp;d</a:t>
            </a:r>
            <a:r>
              <a:rPr lang="en-US" dirty="0"/>
              <a:t>) for </a:t>
            </a:r>
            <a:r>
              <a:rPr lang="en-US" dirty="0" err="1"/>
              <a:t>Solexa</a:t>
            </a:r>
            <a:r>
              <a:rPr lang="en-US" dirty="0"/>
              <a:t>/Illumina</a:t>
            </a:r>
            <a:endParaRPr lang="en-CN" dirty="0"/>
          </a:p>
        </p:txBody>
      </p:sp>
      <p:pic>
        <p:nvPicPr>
          <p:cNvPr id="5" name="Picture 4">
            <a:extLst>
              <a:ext uri="{FF2B5EF4-FFF2-40B4-BE49-F238E27FC236}">
                <a16:creationId xmlns:a16="http://schemas.microsoft.com/office/drawing/2014/main" id="{1EC851B2-EEE8-3AC2-F81C-8768F40D2191}"/>
              </a:ext>
            </a:extLst>
          </p:cNvPr>
          <p:cNvPicPr>
            <a:picLocks noChangeAspect="1"/>
          </p:cNvPicPr>
          <p:nvPr/>
        </p:nvPicPr>
        <p:blipFill>
          <a:blip r:embed="rId3"/>
          <a:stretch>
            <a:fillRect/>
          </a:stretch>
        </p:blipFill>
        <p:spPr>
          <a:xfrm>
            <a:off x="3864370" y="1093724"/>
            <a:ext cx="5173612" cy="4990475"/>
          </a:xfrm>
          <a:prstGeom prst="rect">
            <a:avLst/>
          </a:prstGeom>
        </p:spPr>
      </p:pic>
      <p:sp>
        <p:nvSpPr>
          <p:cNvPr id="6" name="TextBox 5">
            <a:extLst>
              <a:ext uri="{FF2B5EF4-FFF2-40B4-BE49-F238E27FC236}">
                <a16:creationId xmlns:a16="http://schemas.microsoft.com/office/drawing/2014/main" id="{91D3D977-A127-B46A-229C-32E0D3C9F8EB}"/>
              </a:ext>
            </a:extLst>
          </p:cNvPr>
          <p:cNvSpPr txBox="1"/>
          <p:nvPr/>
        </p:nvSpPr>
        <p:spPr>
          <a:xfrm>
            <a:off x="367812" y="6544105"/>
            <a:ext cx="4308392" cy="261610"/>
          </a:xfrm>
          <a:prstGeom prst="rect">
            <a:avLst/>
          </a:prstGeom>
          <a:noFill/>
        </p:spPr>
        <p:txBody>
          <a:bodyPr wrap="square" rtlCol="0">
            <a:spAutoFit/>
          </a:bodyPr>
          <a:lstStyle/>
          <a:p>
            <a:r>
              <a:rPr lang="en-CN" sz="1100" dirty="0"/>
              <a:t>Heather and Chain, </a:t>
            </a:r>
            <a:r>
              <a:rPr lang="en-US" sz="1100" dirty="0"/>
              <a:t>Genomics. 2016;doi: 10.1016/j.ygeno.2015.11.003</a:t>
            </a:r>
          </a:p>
        </p:txBody>
      </p:sp>
    </p:spTree>
    <p:extLst>
      <p:ext uri="{BB962C8B-B14F-4D97-AF65-F5344CB8AC3E}">
        <p14:creationId xmlns:p14="http://schemas.microsoft.com/office/powerpoint/2010/main" val="5360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3" descr="Illumina.jpeg">
            <a:extLst>
              <a:ext uri="{FF2B5EF4-FFF2-40B4-BE49-F238E27FC236}">
                <a16:creationId xmlns:a16="http://schemas.microsoft.com/office/drawing/2014/main" id="{44443F62-BC96-6B4F-B961-4577637C77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8769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3">
            <a:extLst>
              <a:ext uri="{FF2B5EF4-FFF2-40B4-BE49-F238E27FC236}">
                <a16:creationId xmlns:a16="http://schemas.microsoft.com/office/drawing/2014/main" id="{0E5B079E-031E-4541-9EE6-52D7E3F3D5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24200"/>
            <a:ext cx="45720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0964" name="Text Box 4">
            <a:extLst>
              <a:ext uri="{FF2B5EF4-FFF2-40B4-BE49-F238E27FC236}">
                <a16:creationId xmlns:a16="http://schemas.microsoft.com/office/drawing/2014/main" id="{F251275B-F7C3-5146-B651-E578DDCDDA59}"/>
              </a:ext>
            </a:extLst>
          </p:cNvPr>
          <p:cNvSpPr txBox="1">
            <a:spLocks noChangeArrowheads="1"/>
          </p:cNvSpPr>
          <p:nvPr/>
        </p:nvSpPr>
        <p:spPr bwMode="auto">
          <a:xfrm>
            <a:off x="6227763" y="115888"/>
            <a:ext cx="2773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000">
                <a:solidFill>
                  <a:schemeClr val="tx1"/>
                </a:solidFill>
                <a:latin typeface="Arial" charset="0"/>
                <a:ea typeface="黑体" charset="0"/>
              </a:defRPr>
            </a:lvl1pPr>
            <a:lvl2pPr marL="742950" indent="-285750" eaLnBrk="0" hangingPunct="0">
              <a:defRPr sz="2000">
                <a:solidFill>
                  <a:schemeClr val="tx1"/>
                </a:solidFill>
                <a:latin typeface="Arial" charset="0"/>
                <a:ea typeface="黑体" charset="0"/>
              </a:defRPr>
            </a:lvl2pPr>
            <a:lvl3pPr marL="1143000" indent="-228600" eaLnBrk="0" hangingPunct="0">
              <a:defRPr sz="2000">
                <a:solidFill>
                  <a:schemeClr val="tx1"/>
                </a:solidFill>
                <a:latin typeface="Arial" charset="0"/>
                <a:ea typeface="黑体" charset="0"/>
              </a:defRPr>
            </a:lvl3pPr>
            <a:lvl4pPr marL="1600200" indent="-228600" eaLnBrk="0" hangingPunct="0">
              <a:defRPr sz="2000">
                <a:solidFill>
                  <a:schemeClr val="tx1"/>
                </a:solidFill>
                <a:latin typeface="Arial" charset="0"/>
                <a:ea typeface="黑体" charset="0"/>
              </a:defRPr>
            </a:lvl4pPr>
            <a:lvl5pPr marL="2057400" indent="-228600" eaLnBrk="0" hangingPunct="0">
              <a:defRPr sz="2000">
                <a:solidFill>
                  <a:schemeClr val="tx1"/>
                </a:solidFill>
                <a:latin typeface="Arial" charset="0"/>
                <a:ea typeface="黑体" charset="0"/>
              </a:defRPr>
            </a:lvl5pPr>
            <a:lvl6pPr marL="2514600" indent="-228600" eaLnBrk="0" fontAlgn="base" hangingPunct="0">
              <a:spcBef>
                <a:spcPct val="0"/>
              </a:spcBef>
              <a:spcAft>
                <a:spcPct val="0"/>
              </a:spcAft>
              <a:defRPr sz="2000">
                <a:solidFill>
                  <a:schemeClr val="tx1"/>
                </a:solidFill>
                <a:latin typeface="Arial" charset="0"/>
                <a:ea typeface="黑体" charset="0"/>
              </a:defRPr>
            </a:lvl6pPr>
            <a:lvl7pPr marL="2971800" indent="-228600" eaLnBrk="0" fontAlgn="base" hangingPunct="0">
              <a:spcBef>
                <a:spcPct val="0"/>
              </a:spcBef>
              <a:spcAft>
                <a:spcPct val="0"/>
              </a:spcAft>
              <a:defRPr sz="2000">
                <a:solidFill>
                  <a:schemeClr val="tx1"/>
                </a:solidFill>
                <a:latin typeface="Arial" charset="0"/>
                <a:ea typeface="黑体" charset="0"/>
              </a:defRPr>
            </a:lvl7pPr>
            <a:lvl8pPr marL="3429000" indent="-228600" eaLnBrk="0" fontAlgn="base" hangingPunct="0">
              <a:spcBef>
                <a:spcPct val="0"/>
              </a:spcBef>
              <a:spcAft>
                <a:spcPct val="0"/>
              </a:spcAft>
              <a:defRPr sz="2000">
                <a:solidFill>
                  <a:schemeClr val="tx1"/>
                </a:solidFill>
                <a:latin typeface="Arial" charset="0"/>
                <a:ea typeface="黑体" charset="0"/>
              </a:defRPr>
            </a:lvl8pPr>
            <a:lvl9pPr marL="3886200" indent="-228600" eaLnBrk="0" fontAlgn="base" hangingPunct="0">
              <a:spcBef>
                <a:spcPct val="0"/>
              </a:spcBef>
              <a:spcAft>
                <a:spcPct val="0"/>
              </a:spcAft>
              <a:defRPr sz="2000">
                <a:solidFill>
                  <a:schemeClr val="tx1"/>
                </a:solidFill>
                <a:latin typeface="Arial" charset="0"/>
                <a:ea typeface="黑体" charset="0"/>
              </a:defRPr>
            </a:lvl9pPr>
          </a:lstStyle>
          <a:p>
            <a:pPr eaLnBrk="1" hangingPunct="1">
              <a:defRPr/>
            </a:pPr>
            <a:r>
              <a:rPr lang="en-US" altLang="zh-CN" sz="2800" b="1" dirty="0"/>
              <a:t>Illumina/</a:t>
            </a:r>
            <a:r>
              <a:rPr lang="en-US" altLang="zh-CN" sz="2800" b="1" dirty="0" err="1"/>
              <a:t>Solexa</a:t>
            </a:r>
            <a:endParaRPr lang="en-US" altLang="zh-CN" sz="2800" b="1" dirty="0"/>
          </a:p>
        </p:txBody>
      </p:sp>
    </p:spTree>
  </p:cSld>
  <p:clrMapOvr>
    <a:masterClrMapping/>
  </p:clrMapOvr>
  <mc:AlternateContent xmlns:mc="http://schemas.openxmlformats.org/markup-compatibility/2006" xmlns:p14="http://schemas.microsoft.com/office/powerpoint/2010/main">
    <mc:Choice Requires="p14">
      <p:transition spd="slow" p14:dur="2000" advTm="17047"/>
    </mc:Choice>
    <mc:Fallback xmlns="">
      <p:transition spd="slow" advTm="170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7FBD-FD47-6017-36D9-7D6B0C82CB15}"/>
              </a:ext>
            </a:extLst>
          </p:cNvPr>
          <p:cNvSpPr>
            <a:spLocks noGrp="1"/>
          </p:cNvSpPr>
          <p:nvPr>
            <p:ph type="title"/>
          </p:nvPr>
        </p:nvSpPr>
        <p:spPr/>
        <p:txBody>
          <a:bodyPr/>
          <a:lstStyle/>
          <a:p>
            <a:r>
              <a:rPr lang="en-CN" dirty="0"/>
              <a:t>延伸知识</a:t>
            </a:r>
            <a:r>
              <a:rPr lang="zh-CN" altLang="en-US" dirty="0"/>
              <a:t> ：二代测序各大平台的通量比较</a:t>
            </a:r>
            <a:endParaRPr lang="en-CN" dirty="0"/>
          </a:p>
        </p:txBody>
      </p:sp>
      <p:sp>
        <p:nvSpPr>
          <p:cNvPr id="3" name="Content Placeholder 2">
            <a:extLst>
              <a:ext uri="{FF2B5EF4-FFF2-40B4-BE49-F238E27FC236}">
                <a16:creationId xmlns:a16="http://schemas.microsoft.com/office/drawing/2014/main" id="{0A9E1846-C803-A719-81FA-30F662220342}"/>
              </a:ext>
            </a:extLst>
          </p:cNvPr>
          <p:cNvSpPr>
            <a:spLocks noGrp="1"/>
          </p:cNvSpPr>
          <p:nvPr>
            <p:ph idx="1"/>
          </p:nvPr>
        </p:nvSpPr>
        <p:spPr/>
        <p:txBody>
          <a:bodyPr/>
          <a:lstStyle/>
          <a:p>
            <a:pPr marL="342900" indent="-342900" defTabSz="457200" eaLnBrk="1" hangingPunct="1">
              <a:lnSpc>
                <a:spcPct val="90000"/>
              </a:lnSpc>
              <a:defRPr/>
            </a:pPr>
            <a:r>
              <a:rPr lang="zh-CN" altLang="en-US" sz="2800" dirty="0"/>
              <a:t>标准</a:t>
            </a:r>
            <a:r>
              <a:rPr lang="en-US" altLang="zh-CN" sz="2800" dirty="0"/>
              <a:t>ABI “Sanger” </a:t>
            </a:r>
            <a:r>
              <a:rPr lang="zh-CN" altLang="en-US" sz="2800" dirty="0"/>
              <a:t>测序 </a:t>
            </a:r>
          </a:p>
          <a:p>
            <a:pPr marL="742950" lvl="1" indent="-285750" defTabSz="457200" eaLnBrk="1" hangingPunct="1">
              <a:lnSpc>
                <a:spcPct val="90000"/>
              </a:lnSpc>
              <a:defRPr/>
            </a:pPr>
            <a:r>
              <a:rPr lang="zh-CN" altLang="en-US" sz="2400" dirty="0"/>
              <a:t>每天</a:t>
            </a:r>
            <a:r>
              <a:rPr lang="en-US" altLang="zh-CN" sz="2400" dirty="0"/>
              <a:t>24*96</a:t>
            </a:r>
            <a:r>
              <a:rPr lang="zh-CN" altLang="en-US" sz="2400" dirty="0"/>
              <a:t>个样本</a:t>
            </a:r>
          </a:p>
          <a:p>
            <a:pPr marL="742950" lvl="1" indent="-285750" defTabSz="457200" eaLnBrk="1" hangingPunct="1">
              <a:lnSpc>
                <a:spcPct val="90000"/>
              </a:lnSpc>
              <a:defRPr/>
            </a:pPr>
            <a:r>
              <a:rPr lang="zh-CN" altLang="en-US" sz="2400" dirty="0"/>
              <a:t>读段 </a:t>
            </a:r>
            <a:r>
              <a:rPr lang="en-US" altLang="zh-CN" sz="2400" dirty="0"/>
              <a:t>(read)</a:t>
            </a:r>
            <a:r>
              <a:rPr lang="zh-CN" altLang="en-US" sz="2400" dirty="0"/>
              <a:t>长度：</a:t>
            </a:r>
            <a:r>
              <a:rPr lang="en-US" altLang="zh-CN" sz="2400" dirty="0"/>
              <a:t>~650 bp</a:t>
            </a:r>
          </a:p>
          <a:p>
            <a:pPr marL="742950" lvl="1" indent="-285750" defTabSz="457200" eaLnBrk="1" hangingPunct="1">
              <a:lnSpc>
                <a:spcPct val="90000"/>
              </a:lnSpc>
              <a:defRPr/>
            </a:pPr>
            <a:r>
              <a:rPr lang="zh-CN" altLang="en-US" sz="2400" dirty="0"/>
              <a:t>每轮实验 </a:t>
            </a:r>
            <a:r>
              <a:rPr lang="en-US" altLang="zh-CN" sz="2400" dirty="0"/>
              <a:t>(run): 7hr</a:t>
            </a:r>
          </a:p>
          <a:p>
            <a:pPr marL="742950" lvl="1" indent="-285750" defTabSz="457200" eaLnBrk="1" hangingPunct="1">
              <a:lnSpc>
                <a:spcPct val="90000"/>
              </a:lnSpc>
              <a:defRPr/>
            </a:pPr>
            <a:r>
              <a:rPr lang="zh-CN" altLang="en-US" sz="2400" dirty="0"/>
              <a:t>总计</a:t>
            </a:r>
            <a:r>
              <a:rPr lang="en-US" altLang="zh-CN" sz="2400" dirty="0"/>
              <a:t>= </a:t>
            </a:r>
            <a:r>
              <a:rPr lang="en-US" altLang="zh-CN" sz="2400" dirty="0">
                <a:solidFill>
                  <a:srgbClr val="0000FF"/>
                </a:solidFill>
              </a:rPr>
              <a:t>450,000</a:t>
            </a:r>
            <a:r>
              <a:rPr lang="en-US" altLang="zh-CN" sz="2400" dirty="0"/>
              <a:t> </a:t>
            </a:r>
            <a:r>
              <a:rPr lang="zh-CN" altLang="en-US" sz="2400" dirty="0"/>
              <a:t>碱基</a:t>
            </a:r>
            <a:r>
              <a:rPr lang="en-US" altLang="zh-CN" sz="2400" dirty="0"/>
              <a:t>/</a:t>
            </a:r>
            <a:r>
              <a:rPr lang="zh-CN" altLang="en-US" sz="2400" dirty="0"/>
              <a:t>日</a:t>
            </a:r>
            <a:endParaRPr lang="en-US" altLang="zh-CN" sz="2400" dirty="0"/>
          </a:p>
          <a:p>
            <a:pPr marL="742950" lvl="1" indent="-285750" defTabSz="457200" eaLnBrk="1" hangingPunct="1">
              <a:lnSpc>
                <a:spcPct val="90000"/>
              </a:lnSpc>
              <a:defRPr/>
            </a:pPr>
            <a:endParaRPr lang="zh-CN" altLang="en-US" sz="2400" dirty="0"/>
          </a:p>
          <a:p>
            <a:pPr marL="342900" indent="-342900" defTabSz="457200" eaLnBrk="1" hangingPunct="1">
              <a:lnSpc>
                <a:spcPct val="90000"/>
              </a:lnSpc>
              <a:defRPr/>
            </a:pPr>
            <a:r>
              <a:rPr lang="en-US" altLang="zh-CN" sz="2800" dirty="0">
                <a:solidFill>
                  <a:srgbClr val="660066"/>
                </a:solidFill>
              </a:rPr>
              <a:t>454</a:t>
            </a:r>
            <a:r>
              <a:rPr lang="zh-CN" altLang="en-US" sz="2800" dirty="0">
                <a:solidFill>
                  <a:srgbClr val="660066"/>
                </a:solidFill>
              </a:rPr>
              <a:t>：“</a:t>
            </a:r>
            <a:r>
              <a:rPr lang="en-US" altLang="zh-CN" sz="2800" dirty="0">
                <a:solidFill>
                  <a:srgbClr val="660066"/>
                </a:solidFill>
              </a:rPr>
              <a:t>game changer”</a:t>
            </a:r>
            <a:r>
              <a:rPr lang="en-US" altLang="zh-CN" sz="2800" dirty="0"/>
              <a:t>!</a:t>
            </a:r>
          </a:p>
          <a:p>
            <a:pPr marL="742950" lvl="1" indent="-285750" defTabSz="457200" eaLnBrk="1" hangingPunct="1">
              <a:lnSpc>
                <a:spcPct val="90000"/>
              </a:lnSpc>
              <a:defRPr/>
            </a:pPr>
            <a:r>
              <a:rPr lang="en-US" altLang="zh-CN" sz="2400" dirty="0"/>
              <a:t>~400,000</a:t>
            </a:r>
            <a:r>
              <a:rPr lang="zh-CN" altLang="en-US" sz="2400" dirty="0"/>
              <a:t>读段</a:t>
            </a:r>
            <a:r>
              <a:rPr lang="en-US" altLang="zh-CN" sz="2400" dirty="0"/>
              <a:t>/</a:t>
            </a:r>
            <a:r>
              <a:rPr lang="zh-CN" altLang="en-US" sz="2400" dirty="0"/>
              <a:t>日</a:t>
            </a:r>
          </a:p>
          <a:p>
            <a:pPr marL="742950" lvl="1" indent="-285750" defTabSz="457200" eaLnBrk="1" hangingPunct="1">
              <a:lnSpc>
                <a:spcPct val="90000"/>
              </a:lnSpc>
              <a:defRPr/>
            </a:pPr>
            <a:r>
              <a:rPr lang="zh-CN" altLang="en-US" sz="2400" dirty="0"/>
              <a:t>读段长度：</a:t>
            </a:r>
            <a:r>
              <a:rPr lang="en-US" altLang="zh-CN" sz="2400" dirty="0"/>
              <a:t>~250 bp (</a:t>
            </a:r>
            <a:r>
              <a:rPr lang="zh-CN" altLang="en-US" sz="2400" dirty="0"/>
              <a:t>早期</a:t>
            </a:r>
            <a:r>
              <a:rPr lang="en-US" altLang="zh-CN" sz="2400" dirty="0"/>
              <a:t>)</a:t>
            </a:r>
            <a:r>
              <a:rPr lang="zh-CN" altLang="en-US" sz="2400" dirty="0"/>
              <a:t>，</a:t>
            </a:r>
            <a:r>
              <a:rPr lang="en-US" altLang="zh-CN" sz="2400" dirty="0"/>
              <a:t>~330 bp (</a:t>
            </a:r>
            <a:r>
              <a:rPr lang="zh-CN" altLang="en-US" sz="2400" dirty="0"/>
              <a:t>近年</a:t>
            </a:r>
            <a:r>
              <a:rPr lang="en-US" altLang="zh-CN" sz="2400" dirty="0"/>
              <a:t>)</a:t>
            </a:r>
          </a:p>
          <a:p>
            <a:pPr marL="742950" lvl="1" indent="-285750" defTabSz="457200" eaLnBrk="1" hangingPunct="1">
              <a:lnSpc>
                <a:spcPct val="90000"/>
              </a:lnSpc>
              <a:defRPr/>
            </a:pPr>
            <a:r>
              <a:rPr lang="zh-CN" altLang="en-US" sz="2400" dirty="0"/>
              <a:t>总计 </a:t>
            </a:r>
            <a:r>
              <a:rPr lang="en-US" altLang="zh-CN" sz="2400" dirty="0"/>
              <a:t>= </a:t>
            </a:r>
            <a:r>
              <a:rPr lang="en-US" altLang="zh-CN" sz="2400" dirty="0">
                <a:solidFill>
                  <a:srgbClr val="0000FF"/>
                </a:solidFill>
              </a:rPr>
              <a:t>100,000,000 </a:t>
            </a:r>
            <a:r>
              <a:rPr lang="zh-CN" altLang="en-US" sz="2400" dirty="0"/>
              <a:t>碱基</a:t>
            </a:r>
            <a:r>
              <a:rPr lang="en-US" altLang="zh-CN" sz="2400" dirty="0"/>
              <a:t>/</a:t>
            </a:r>
            <a:r>
              <a:rPr lang="zh-CN" altLang="en-US" sz="2400" dirty="0"/>
              <a:t>日</a:t>
            </a:r>
            <a:endParaRPr lang="en-US" altLang="zh-CN" sz="2400" dirty="0"/>
          </a:p>
          <a:p>
            <a:pPr marL="742950" lvl="1" indent="-285750" defTabSz="457200" eaLnBrk="1" hangingPunct="1">
              <a:lnSpc>
                <a:spcPct val="90000"/>
              </a:lnSpc>
              <a:defRPr/>
            </a:pPr>
            <a:endParaRPr lang="zh-CN" altLang="en-US" sz="2400" dirty="0"/>
          </a:p>
          <a:p>
            <a:pPr marL="342900" indent="-342900" defTabSz="457200">
              <a:lnSpc>
                <a:spcPct val="90000"/>
              </a:lnSpc>
              <a:defRPr/>
            </a:pPr>
            <a:r>
              <a:rPr lang="en-US" altLang="zh-CN" sz="2800" dirty="0" err="1"/>
              <a:t>Solexa</a:t>
            </a:r>
            <a:r>
              <a:rPr lang="en-US" altLang="zh-CN" sz="2800" dirty="0"/>
              <a:t> (Illumina Genome Analyzer)</a:t>
            </a:r>
          </a:p>
          <a:p>
            <a:pPr marL="742950" lvl="1" indent="-285750" defTabSz="457200" eaLnBrk="1" hangingPunct="1">
              <a:lnSpc>
                <a:spcPct val="90000"/>
              </a:lnSpc>
              <a:defRPr/>
            </a:pPr>
            <a:r>
              <a:rPr lang="en-US" altLang="zh-CN" sz="2400" dirty="0"/>
              <a:t>60,000,000</a:t>
            </a:r>
            <a:r>
              <a:rPr lang="zh-CN" altLang="en-US" sz="2400" dirty="0"/>
              <a:t>读段</a:t>
            </a:r>
          </a:p>
          <a:p>
            <a:pPr marL="742950" lvl="1" indent="-285750" defTabSz="457200" eaLnBrk="1" hangingPunct="1">
              <a:lnSpc>
                <a:spcPct val="90000"/>
              </a:lnSpc>
              <a:defRPr/>
            </a:pPr>
            <a:r>
              <a:rPr lang="zh-CN" altLang="en-US" sz="2400" dirty="0"/>
              <a:t>读段长度：</a:t>
            </a:r>
            <a:r>
              <a:rPr lang="en-US" altLang="zh-CN" sz="2400" dirty="0"/>
              <a:t>36 bp (</a:t>
            </a:r>
            <a:r>
              <a:rPr lang="zh-CN" altLang="en-US" sz="2400" dirty="0"/>
              <a:t>早期</a:t>
            </a:r>
            <a:r>
              <a:rPr lang="en-US" altLang="zh-CN" sz="2400" dirty="0"/>
              <a:t>)</a:t>
            </a:r>
            <a:r>
              <a:rPr lang="zh-CN" altLang="en-US" sz="2400" dirty="0"/>
              <a:t>，</a:t>
            </a:r>
            <a:r>
              <a:rPr lang="en-US" altLang="zh-CN" sz="2400" dirty="0"/>
              <a:t>75~100bp (</a:t>
            </a:r>
            <a:r>
              <a:rPr lang="zh-CN" altLang="en-US" sz="2400" dirty="0"/>
              <a:t>目前</a:t>
            </a:r>
            <a:r>
              <a:rPr lang="en-US" altLang="zh-CN" sz="2400" dirty="0"/>
              <a:t>)</a:t>
            </a:r>
          </a:p>
          <a:p>
            <a:pPr marL="742950" lvl="1" indent="-285750" defTabSz="457200" eaLnBrk="1" hangingPunct="1">
              <a:lnSpc>
                <a:spcPct val="90000"/>
              </a:lnSpc>
              <a:defRPr/>
            </a:pPr>
            <a:r>
              <a:rPr lang="zh-CN" altLang="en-US" sz="2400" dirty="0"/>
              <a:t>总计 </a:t>
            </a:r>
            <a:r>
              <a:rPr lang="en-US" altLang="zh-CN" sz="2400" dirty="0"/>
              <a:t>= 40</a:t>
            </a:r>
            <a:r>
              <a:rPr lang="zh-CN" altLang="en-US" sz="2400" dirty="0"/>
              <a:t>亿碱基</a:t>
            </a:r>
            <a:r>
              <a:rPr lang="en-US" altLang="zh-CN" sz="2400" dirty="0"/>
              <a:t>/</a:t>
            </a:r>
            <a:r>
              <a:rPr lang="zh-CN" altLang="en-US" sz="2400" dirty="0"/>
              <a:t>轮 </a:t>
            </a:r>
            <a:r>
              <a:rPr lang="en-US" altLang="zh-CN" sz="2400" dirty="0"/>
              <a:t>(3</a:t>
            </a:r>
            <a:r>
              <a:rPr lang="zh-CN" altLang="en-US" sz="2400" dirty="0"/>
              <a:t>天</a:t>
            </a:r>
            <a:r>
              <a:rPr lang="en-US" altLang="zh-CN" sz="2400" dirty="0"/>
              <a:t>)</a:t>
            </a:r>
          </a:p>
          <a:p>
            <a:endParaRPr lang="en-CN" dirty="0"/>
          </a:p>
        </p:txBody>
      </p:sp>
      <p:sp>
        <p:nvSpPr>
          <p:cNvPr id="4" name="TextBox 3">
            <a:extLst>
              <a:ext uri="{FF2B5EF4-FFF2-40B4-BE49-F238E27FC236}">
                <a16:creationId xmlns:a16="http://schemas.microsoft.com/office/drawing/2014/main" id="{B4F1247D-7057-0891-2542-B72D021FA786}"/>
              </a:ext>
            </a:extLst>
          </p:cNvPr>
          <p:cNvSpPr txBox="1"/>
          <p:nvPr/>
        </p:nvSpPr>
        <p:spPr>
          <a:xfrm>
            <a:off x="6372225" y="1700213"/>
            <a:ext cx="2006600" cy="104775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zh-CN" altLang="en-US" dirty="0"/>
              <a:t>延伸阅读：</a:t>
            </a:r>
            <a:endParaRPr lang="en-US" altLang="zh-CN" dirty="0"/>
          </a:p>
          <a:p>
            <a:pPr>
              <a:defRPr/>
            </a:pPr>
            <a:r>
              <a:rPr lang="zh-CN" altLang="en-US" sz="1400" dirty="0"/>
              <a:t>二代测序原理</a:t>
            </a:r>
            <a:endParaRPr lang="en-US" altLang="zh-CN" sz="1400" dirty="0"/>
          </a:p>
          <a:p>
            <a:pPr>
              <a:defRPr/>
            </a:pPr>
            <a:r>
              <a:rPr lang="en-US" sz="1400" dirty="0"/>
              <a:t>https://</a:t>
            </a:r>
            <a:r>
              <a:rPr lang="en-US" sz="1400" dirty="0" err="1"/>
              <a:t>zhuanlan.zhihu.com</a:t>
            </a:r>
            <a:r>
              <a:rPr lang="en-US" sz="1400" dirty="0"/>
              <a:t>/p/77663085</a:t>
            </a:r>
          </a:p>
        </p:txBody>
      </p:sp>
    </p:spTree>
    <p:extLst>
      <p:ext uri="{BB962C8B-B14F-4D97-AF65-F5344CB8AC3E}">
        <p14:creationId xmlns:p14="http://schemas.microsoft.com/office/powerpoint/2010/main" val="4033985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AF77-EA2A-A23B-7556-FD607B5C8810}"/>
              </a:ext>
            </a:extLst>
          </p:cNvPr>
          <p:cNvSpPr>
            <a:spLocks noGrp="1"/>
          </p:cNvSpPr>
          <p:nvPr>
            <p:ph type="title"/>
          </p:nvPr>
        </p:nvSpPr>
        <p:spPr/>
        <p:txBody>
          <a:bodyPr/>
          <a:lstStyle/>
          <a:p>
            <a:r>
              <a:rPr lang="en-US" dirty="0"/>
              <a:t>R</a:t>
            </a:r>
            <a:r>
              <a:rPr lang="en-CN" dirty="0"/>
              <a:t>eview: DNA</a:t>
            </a:r>
          </a:p>
        </p:txBody>
      </p:sp>
      <p:pic>
        <p:nvPicPr>
          <p:cNvPr id="4" name="Picture 3">
            <a:extLst>
              <a:ext uri="{FF2B5EF4-FFF2-40B4-BE49-F238E27FC236}">
                <a16:creationId xmlns:a16="http://schemas.microsoft.com/office/drawing/2014/main" id="{949E2D43-07EB-CF6E-A2B4-72BDB2017881}"/>
              </a:ext>
            </a:extLst>
          </p:cNvPr>
          <p:cNvPicPr>
            <a:picLocks noChangeAspect="1"/>
          </p:cNvPicPr>
          <p:nvPr/>
        </p:nvPicPr>
        <p:blipFill rotWithShape="1">
          <a:blip r:embed="rId2"/>
          <a:srcRect l="1497" b="6058"/>
          <a:stretch/>
        </p:blipFill>
        <p:spPr>
          <a:xfrm>
            <a:off x="1334717" y="1005044"/>
            <a:ext cx="6027780" cy="3251943"/>
          </a:xfrm>
          <a:prstGeom prst="rect">
            <a:avLst/>
          </a:prstGeom>
        </p:spPr>
      </p:pic>
      <p:pic>
        <p:nvPicPr>
          <p:cNvPr id="5" name="Picture 4">
            <a:extLst>
              <a:ext uri="{FF2B5EF4-FFF2-40B4-BE49-F238E27FC236}">
                <a16:creationId xmlns:a16="http://schemas.microsoft.com/office/drawing/2014/main" id="{E5FC82D4-3189-D20E-EA95-C27072F68362}"/>
              </a:ext>
            </a:extLst>
          </p:cNvPr>
          <p:cNvPicPr>
            <a:picLocks noChangeAspect="1"/>
          </p:cNvPicPr>
          <p:nvPr/>
        </p:nvPicPr>
        <p:blipFill>
          <a:blip r:embed="rId3"/>
          <a:stretch>
            <a:fillRect/>
          </a:stretch>
        </p:blipFill>
        <p:spPr>
          <a:xfrm>
            <a:off x="6778511" y="4837460"/>
            <a:ext cx="2164420" cy="1440000"/>
          </a:xfrm>
          <a:prstGeom prst="rect">
            <a:avLst/>
          </a:prstGeom>
        </p:spPr>
      </p:pic>
      <p:pic>
        <p:nvPicPr>
          <p:cNvPr id="6" name="Picture 5">
            <a:extLst>
              <a:ext uri="{FF2B5EF4-FFF2-40B4-BE49-F238E27FC236}">
                <a16:creationId xmlns:a16="http://schemas.microsoft.com/office/drawing/2014/main" id="{66302992-B21F-0D5E-890B-0D935AA8407B}"/>
              </a:ext>
            </a:extLst>
          </p:cNvPr>
          <p:cNvPicPr>
            <a:picLocks noChangeAspect="1"/>
          </p:cNvPicPr>
          <p:nvPr/>
        </p:nvPicPr>
        <p:blipFill rotWithShape="1">
          <a:blip r:embed="rId4"/>
          <a:srcRect r="6242"/>
          <a:stretch/>
        </p:blipFill>
        <p:spPr>
          <a:xfrm>
            <a:off x="4571999" y="4837460"/>
            <a:ext cx="1945804" cy="1476000"/>
          </a:xfrm>
          <a:prstGeom prst="rect">
            <a:avLst/>
          </a:prstGeom>
        </p:spPr>
      </p:pic>
      <p:pic>
        <p:nvPicPr>
          <p:cNvPr id="7" name="Picture 6">
            <a:extLst>
              <a:ext uri="{FF2B5EF4-FFF2-40B4-BE49-F238E27FC236}">
                <a16:creationId xmlns:a16="http://schemas.microsoft.com/office/drawing/2014/main" id="{45519C55-2C9B-BD8A-40CB-D4779EC85CEF}"/>
              </a:ext>
            </a:extLst>
          </p:cNvPr>
          <p:cNvPicPr>
            <a:picLocks noChangeAspect="1"/>
          </p:cNvPicPr>
          <p:nvPr/>
        </p:nvPicPr>
        <p:blipFill>
          <a:blip r:embed="rId5"/>
          <a:stretch>
            <a:fillRect/>
          </a:stretch>
        </p:blipFill>
        <p:spPr>
          <a:xfrm>
            <a:off x="2413204" y="4824117"/>
            <a:ext cx="1958305" cy="1332000"/>
          </a:xfrm>
          <a:prstGeom prst="rect">
            <a:avLst/>
          </a:prstGeom>
        </p:spPr>
      </p:pic>
      <p:pic>
        <p:nvPicPr>
          <p:cNvPr id="8" name="Picture 7">
            <a:extLst>
              <a:ext uri="{FF2B5EF4-FFF2-40B4-BE49-F238E27FC236}">
                <a16:creationId xmlns:a16="http://schemas.microsoft.com/office/drawing/2014/main" id="{C281EB47-9896-A351-7A9A-BD48E678CBA6}"/>
              </a:ext>
            </a:extLst>
          </p:cNvPr>
          <p:cNvPicPr>
            <a:picLocks noChangeAspect="1"/>
          </p:cNvPicPr>
          <p:nvPr/>
        </p:nvPicPr>
        <p:blipFill>
          <a:blip r:embed="rId6"/>
          <a:stretch>
            <a:fillRect/>
          </a:stretch>
        </p:blipFill>
        <p:spPr>
          <a:xfrm>
            <a:off x="504437" y="4909460"/>
            <a:ext cx="1660560" cy="1332000"/>
          </a:xfrm>
          <a:prstGeom prst="rect">
            <a:avLst/>
          </a:prstGeom>
        </p:spPr>
      </p:pic>
      <p:sp>
        <p:nvSpPr>
          <p:cNvPr id="9" name="TextBox 8">
            <a:extLst>
              <a:ext uri="{FF2B5EF4-FFF2-40B4-BE49-F238E27FC236}">
                <a16:creationId xmlns:a16="http://schemas.microsoft.com/office/drawing/2014/main" id="{7BAA5621-603A-DA0E-84BF-DA004D22BA1E}"/>
              </a:ext>
            </a:extLst>
          </p:cNvPr>
          <p:cNvSpPr txBox="1"/>
          <p:nvPr/>
        </p:nvSpPr>
        <p:spPr>
          <a:xfrm>
            <a:off x="100166" y="4744716"/>
            <a:ext cx="877163"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cs typeface="Times New Roman" panose="02020603050405020304" pitchFamily="18" charset="0"/>
              </a:rPr>
              <a:t>腺嘌呤</a:t>
            </a:r>
            <a:endParaRPr lang="en-CN" dirty="0">
              <a:latin typeface="Songti TC" panose="02010600040101010101" pitchFamily="2" charset="-120"/>
              <a:ea typeface="Songti TC" panose="02010600040101010101" pitchFamily="2" charset="-120"/>
              <a:cs typeface="Times New Roman" panose="02020603050405020304" pitchFamily="18" charset="0"/>
            </a:endParaRPr>
          </a:p>
        </p:txBody>
      </p:sp>
      <p:sp>
        <p:nvSpPr>
          <p:cNvPr id="10" name="TextBox 9">
            <a:extLst>
              <a:ext uri="{FF2B5EF4-FFF2-40B4-BE49-F238E27FC236}">
                <a16:creationId xmlns:a16="http://schemas.microsoft.com/office/drawing/2014/main" id="{A3A36E81-0338-5D70-043E-FCE278C6BD09}"/>
              </a:ext>
            </a:extLst>
          </p:cNvPr>
          <p:cNvSpPr txBox="1"/>
          <p:nvPr/>
        </p:nvSpPr>
        <p:spPr>
          <a:xfrm>
            <a:off x="2323387" y="4665886"/>
            <a:ext cx="1107996"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rPr>
              <a:t>胸腺嘧啶</a:t>
            </a:r>
            <a:endParaRPr lang="en-CN" dirty="0">
              <a:latin typeface="Songti TC" panose="02010600040101010101" pitchFamily="2" charset="-120"/>
              <a:ea typeface="Songti TC" panose="02010600040101010101" pitchFamily="2" charset="-120"/>
            </a:endParaRPr>
          </a:p>
        </p:txBody>
      </p:sp>
      <p:sp>
        <p:nvSpPr>
          <p:cNvPr id="11" name="TextBox 10">
            <a:extLst>
              <a:ext uri="{FF2B5EF4-FFF2-40B4-BE49-F238E27FC236}">
                <a16:creationId xmlns:a16="http://schemas.microsoft.com/office/drawing/2014/main" id="{A709DABB-35BB-815A-761E-385D95F12402}"/>
              </a:ext>
            </a:extLst>
          </p:cNvPr>
          <p:cNvSpPr txBox="1"/>
          <p:nvPr/>
        </p:nvSpPr>
        <p:spPr>
          <a:xfrm>
            <a:off x="4571999" y="4651762"/>
            <a:ext cx="877163"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rPr>
              <a:t>鸟嘌呤</a:t>
            </a:r>
            <a:endParaRPr lang="en-CN" dirty="0">
              <a:latin typeface="Songti TC" panose="02010600040101010101" pitchFamily="2" charset="-120"/>
              <a:ea typeface="Songti TC" panose="02010600040101010101" pitchFamily="2" charset="-120"/>
            </a:endParaRPr>
          </a:p>
        </p:txBody>
      </p:sp>
      <p:sp>
        <p:nvSpPr>
          <p:cNvPr id="12" name="TextBox 11">
            <a:extLst>
              <a:ext uri="{FF2B5EF4-FFF2-40B4-BE49-F238E27FC236}">
                <a16:creationId xmlns:a16="http://schemas.microsoft.com/office/drawing/2014/main" id="{77694D22-F33B-00B0-B052-566F6EF5EEB0}"/>
              </a:ext>
            </a:extLst>
          </p:cNvPr>
          <p:cNvSpPr txBox="1"/>
          <p:nvPr/>
        </p:nvSpPr>
        <p:spPr>
          <a:xfrm>
            <a:off x="6778511" y="4652794"/>
            <a:ext cx="877163"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rPr>
              <a:t>胞嘧啶</a:t>
            </a:r>
            <a:endParaRPr lang="en-CN" dirty="0">
              <a:latin typeface="Songti TC" panose="02010600040101010101" pitchFamily="2" charset="-120"/>
              <a:ea typeface="Songti TC" panose="02010600040101010101" pitchFamily="2" charset="-120"/>
            </a:endParaRPr>
          </a:p>
        </p:txBody>
      </p:sp>
      <p:sp>
        <p:nvSpPr>
          <p:cNvPr id="13" name="TextBox 12">
            <a:extLst>
              <a:ext uri="{FF2B5EF4-FFF2-40B4-BE49-F238E27FC236}">
                <a16:creationId xmlns:a16="http://schemas.microsoft.com/office/drawing/2014/main" id="{E82BD2B5-6BC5-3ADA-9F89-4852266EF500}"/>
              </a:ext>
            </a:extLst>
          </p:cNvPr>
          <p:cNvSpPr txBox="1"/>
          <p:nvPr/>
        </p:nvSpPr>
        <p:spPr>
          <a:xfrm>
            <a:off x="5394067" y="6414990"/>
            <a:ext cx="3785937" cy="430887"/>
          </a:xfrm>
          <a:prstGeom prst="rect">
            <a:avLst/>
          </a:prstGeom>
          <a:noFill/>
        </p:spPr>
        <p:txBody>
          <a:bodyPr wrap="square">
            <a:spAutoFit/>
          </a:bodyPr>
          <a:lstStyle/>
          <a:p>
            <a:r>
              <a:rPr lang="en-CN" sz="1100" dirty="0"/>
              <a:t>https://www.genome.gov/genetics-glossary/Chromosome</a:t>
            </a:r>
          </a:p>
          <a:p>
            <a:r>
              <a:rPr lang="en-US" sz="1100" b="0" i="0" u="none" strike="noStrike" dirty="0">
                <a:effectLst/>
                <a:latin typeface="Times New Roman" panose="02020603050405020304" pitchFamily="18" charset="0"/>
                <a:cs typeface="Times New Roman" panose="02020603050405020304" pitchFamily="18" charset="0"/>
                <a:hlinkClick r:id="rId7" tooltip="View page">
                  <a:extLst>
                    <a:ext uri="{A12FA001-AC4F-418D-AE19-62706E023703}">
                      <ahyp:hlinkClr xmlns:ahyp="http://schemas.microsoft.com/office/drawing/2018/hyperlinkcolor" val="tx"/>
                    </a:ext>
                  </a:extLst>
                </a:hlinkClick>
              </a:rPr>
              <a:t>sliderbase.com</a:t>
            </a:r>
            <a:endParaRPr lang="en-C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8038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B8FFF-40B3-ADE9-5B28-B28F1A40336B}"/>
              </a:ext>
            </a:extLst>
          </p:cNvPr>
          <p:cNvSpPr>
            <a:spLocks noGrp="1"/>
          </p:cNvSpPr>
          <p:nvPr>
            <p:ph type="title"/>
          </p:nvPr>
        </p:nvSpPr>
        <p:spPr/>
        <p:txBody>
          <a:bodyPr/>
          <a:lstStyle/>
          <a:p>
            <a:r>
              <a:rPr lang="en-CN" dirty="0"/>
              <a:t>延伸知识</a:t>
            </a:r>
            <a:r>
              <a:rPr lang="zh-CN" altLang="en-US" dirty="0"/>
              <a:t> ：二代测序各大平台的测序价格比较</a:t>
            </a:r>
            <a:endParaRPr lang="en-CN" dirty="0"/>
          </a:p>
        </p:txBody>
      </p:sp>
      <p:sp>
        <p:nvSpPr>
          <p:cNvPr id="3" name="Content Placeholder 2">
            <a:extLst>
              <a:ext uri="{FF2B5EF4-FFF2-40B4-BE49-F238E27FC236}">
                <a16:creationId xmlns:a16="http://schemas.microsoft.com/office/drawing/2014/main" id="{8BCA96FC-3813-C6F1-72A5-3DEC7F1F41CA}"/>
              </a:ext>
            </a:extLst>
          </p:cNvPr>
          <p:cNvSpPr>
            <a:spLocks noGrp="1"/>
          </p:cNvSpPr>
          <p:nvPr>
            <p:ph idx="1"/>
          </p:nvPr>
        </p:nvSpPr>
        <p:spPr/>
        <p:txBody>
          <a:bodyPr/>
          <a:lstStyle/>
          <a:p>
            <a:pPr marL="342900" indent="-342900" defTabSz="457200" eaLnBrk="1" hangingPunct="1">
              <a:lnSpc>
                <a:spcPct val="110000"/>
              </a:lnSpc>
              <a:buFont typeface="Wingdings" charset="2"/>
              <a:buChar char="r"/>
              <a:defRPr/>
            </a:pPr>
            <a:r>
              <a:rPr lang="en-US" altLang="zh-CN" sz="2600" dirty="0"/>
              <a:t>2008:</a:t>
            </a:r>
          </a:p>
          <a:p>
            <a:pPr marL="800100" lvl="1" indent="-342900" defTabSz="457200">
              <a:lnSpc>
                <a:spcPct val="110000"/>
              </a:lnSpc>
              <a:buFont typeface="Wingdings" charset="2"/>
              <a:buChar char="r"/>
              <a:defRPr/>
            </a:pPr>
            <a:r>
              <a:rPr lang="en-US" altLang="zh-CN" sz="2200" dirty="0" err="1"/>
              <a:t>Solexa</a:t>
            </a:r>
            <a:r>
              <a:rPr lang="en-US" altLang="zh-CN" sz="2200" dirty="0"/>
              <a:t>: ~$6,000 per GB</a:t>
            </a:r>
          </a:p>
          <a:p>
            <a:pPr marL="800100" lvl="1" indent="-342900" defTabSz="457200">
              <a:lnSpc>
                <a:spcPct val="110000"/>
              </a:lnSpc>
              <a:buFont typeface="Wingdings" charset="2"/>
              <a:buChar char="r"/>
              <a:defRPr/>
            </a:pPr>
            <a:r>
              <a:rPr lang="en-US" altLang="zh-CN" sz="2200" dirty="0"/>
              <a:t>ABI-SOLID: $6,000 per GB</a:t>
            </a:r>
          </a:p>
          <a:p>
            <a:pPr marL="800100" lvl="1" indent="-342900" defTabSz="457200">
              <a:lnSpc>
                <a:spcPct val="110000"/>
              </a:lnSpc>
              <a:buFont typeface="Wingdings" charset="2"/>
              <a:buChar char="r"/>
              <a:defRPr/>
            </a:pPr>
            <a:r>
              <a:rPr lang="en-US" altLang="zh-CN" sz="2200" dirty="0"/>
              <a:t>454: $85,000 per GB </a:t>
            </a:r>
          </a:p>
          <a:p>
            <a:pPr marL="800100" lvl="1" indent="-342900" defTabSz="457200">
              <a:lnSpc>
                <a:spcPct val="110000"/>
              </a:lnSpc>
              <a:buFont typeface="Wingdings" charset="2"/>
              <a:buChar char="r"/>
              <a:defRPr/>
            </a:pPr>
            <a:r>
              <a:rPr lang="zh-CN" altLang="en-US" sz="2200" dirty="0"/>
              <a:t>读段越长越有价值		</a:t>
            </a:r>
            <a:endParaRPr lang="zh-CN" altLang="en-US" sz="2200" dirty="0">
              <a:solidFill>
                <a:srgbClr val="4F6228"/>
              </a:solidFill>
            </a:endParaRPr>
          </a:p>
          <a:p>
            <a:pPr marL="800100" lvl="1" indent="-342900" defTabSz="457200">
              <a:lnSpc>
                <a:spcPct val="110000"/>
              </a:lnSpc>
              <a:buFont typeface="Wingdings" charset="2"/>
              <a:buChar char="r"/>
              <a:defRPr/>
            </a:pPr>
            <a:r>
              <a:rPr lang="zh-CN" altLang="en-US" sz="2200" dirty="0"/>
              <a:t>人类基因组是</a:t>
            </a:r>
            <a:r>
              <a:rPr lang="en-US" altLang="zh-CN" sz="2200" dirty="0"/>
              <a:t>3GB</a:t>
            </a:r>
            <a:r>
              <a:rPr lang="zh-CN" altLang="en-US" sz="2200" dirty="0"/>
              <a:t>，但是</a:t>
            </a:r>
            <a:r>
              <a:rPr lang="en-US" altLang="zh-CN" sz="2200" dirty="0"/>
              <a:t>1x  coverage</a:t>
            </a:r>
            <a:r>
              <a:rPr lang="zh-CN" altLang="en-US" sz="2200" dirty="0"/>
              <a:t>不能完成拼装</a:t>
            </a:r>
          </a:p>
          <a:p>
            <a:pPr marL="800100" lvl="1" indent="-342900" defTabSz="457200">
              <a:lnSpc>
                <a:spcPct val="110000"/>
              </a:lnSpc>
              <a:buFont typeface="Wingdings" charset="2"/>
              <a:buChar char="r"/>
              <a:defRPr/>
            </a:pPr>
            <a:r>
              <a:rPr lang="zh-CN" altLang="en-US" sz="2200" dirty="0"/>
              <a:t>价格下降：</a:t>
            </a:r>
            <a:r>
              <a:rPr lang="en-US" altLang="zh-CN" sz="2200" dirty="0"/>
              <a:t>2x per year  </a:t>
            </a:r>
          </a:p>
          <a:p>
            <a:pPr marL="800100" lvl="1" indent="-342900" defTabSz="457200">
              <a:lnSpc>
                <a:spcPct val="110000"/>
              </a:lnSpc>
              <a:buFont typeface="Wingdings" charset="2"/>
              <a:buChar char="r"/>
              <a:defRPr/>
            </a:pPr>
            <a:endParaRPr lang="en-US" altLang="zh-CN" sz="2200" dirty="0"/>
          </a:p>
          <a:p>
            <a:pPr marL="342900" indent="-342900" defTabSz="457200" eaLnBrk="1" hangingPunct="1">
              <a:lnSpc>
                <a:spcPct val="110000"/>
              </a:lnSpc>
              <a:buFont typeface="Wingdings" charset="2"/>
              <a:buChar char="r"/>
              <a:defRPr/>
            </a:pPr>
            <a:r>
              <a:rPr lang="en-US" altLang="zh-CN" sz="2600" dirty="0"/>
              <a:t>2020</a:t>
            </a:r>
            <a:r>
              <a:rPr lang="zh-CN" altLang="en-US" sz="2600" dirty="0"/>
              <a:t>：</a:t>
            </a:r>
            <a:endParaRPr lang="en-US" altLang="zh-CN" sz="2600" dirty="0"/>
          </a:p>
          <a:p>
            <a:pPr marL="884238" lvl="1" indent="-342900" defTabSz="457200" eaLnBrk="1" hangingPunct="1">
              <a:lnSpc>
                <a:spcPct val="110000"/>
              </a:lnSpc>
              <a:buFont typeface="Wingdings" charset="2"/>
              <a:buChar char="r"/>
              <a:defRPr/>
            </a:pPr>
            <a:r>
              <a:rPr lang="en-US" altLang="zh-CN" sz="2200" dirty="0"/>
              <a:t>RNA-seq, ~RMB</a:t>
            </a:r>
            <a:r>
              <a:rPr lang="zh-CN" altLang="en-US" sz="2200" dirty="0"/>
              <a:t> </a:t>
            </a:r>
            <a:r>
              <a:rPr lang="en-US" altLang="zh-CN" sz="2200" dirty="0"/>
              <a:t>150 per GB</a:t>
            </a:r>
          </a:p>
          <a:p>
            <a:pPr marL="884238" lvl="1" indent="-342900" defTabSz="457200" eaLnBrk="1" hangingPunct="1">
              <a:lnSpc>
                <a:spcPct val="110000"/>
              </a:lnSpc>
              <a:buFont typeface="Wingdings" charset="2"/>
              <a:buChar char="r"/>
              <a:defRPr/>
            </a:pPr>
            <a:r>
              <a:rPr lang="en-US" altLang="zh-CN" sz="2600" dirty="0"/>
              <a:t>Whole-genome</a:t>
            </a:r>
            <a:r>
              <a:rPr lang="zh-CN" altLang="en-US" sz="2600" dirty="0"/>
              <a:t> </a:t>
            </a:r>
            <a:r>
              <a:rPr lang="en-US" altLang="zh-CN" sz="2600" dirty="0"/>
              <a:t>re-sequencing,</a:t>
            </a:r>
            <a:r>
              <a:rPr lang="zh-CN" altLang="en-US" sz="2600" dirty="0"/>
              <a:t> </a:t>
            </a:r>
            <a:r>
              <a:rPr lang="en-US" altLang="zh-CN" sz="2600" dirty="0"/>
              <a:t>~</a:t>
            </a:r>
            <a:r>
              <a:rPr lang="zh-CN" altLang="en-US" sz="2600" dirty="0"/>
              <a:t> </a:t>
            </a:r>
            <a:r>
              <a:rPr lang="en-US" altLang="zh-CN" sz="2600" dirty="0"/>
              <a:t>$500-1000</a:t>
            </a:r>
            <a:r>
              <a:rPr lang="zh-CN" altLang="en-US" sz="2600" dirty="0"/>
              <a:t> </a:t>
            </a:r>
            <a:r>
              <a:rPr lang="en-US" altLang="zh-CN" sz="2600" dirty="0"/>
              <a:t>per</a:t>
            </a:r>
            <a:r>
              <a:rPr lang="zh-CN" altLang="en-US" sz="2600" dirty="0"/>
              <a:t> </a:t>
            </a:r>
            <a:r>
              <a:rPr lang="en-US" altLang="zh-CN" sz="2600" dirty="0">
                <a:solidFill>
                  <a:schemeClr val="accent2"/>
                </a:solidFill>
              </a:rPr>
              <a:t>human</a:t>
            </a:r>
            <a:r>
              <a:rPr lang="zh-CN" altLang="en-US" sz="2600" dirty="0"/>
              <a:t> </a:t>
            </a:r>
            <a:r>
              <a:rPr lang="en-US" altLang="zh-CN" sz="2600" dirty="0">
                <a:solidFill>
                  <a:schemeClr val="accent2"/>
                </a:solidFill>
              </a:rPr>
              <a:t>genome</a:t>
            </a:r>
            <a:r>
              <a:rPr lang="zh-CN" altLang="en-US" sz="2600" dirty="0">
                <a:solidFill>
                  <a:schemeClr val="accent2"/>
                </a:solidFill>
              </a:rPr>
              <a:t> </a:t>
            </a:r>
            <a:r>
              <a:rPr lang="en-US" altLang="zh-CN" sz="2600" dirty="0">
                <a:solidFill>
                  <a:schemeClr val="accent2"/>
                </a:solidFill>
              </a:rPr>
              <a:t>(30X)</a:t>
            </a:r>
            <a:endParaRPr lang="zh-CN" altLang="en-US" sz="2600" dirty="0">
              <a:solidFill>
                <a:schemeClr val="accent2"/>
              </a:solidFill>
            </a:endParaRPr>
          </a:p>
          <a:p>
            <a:endParaRPr lang="en-CN" dirty="0"/>
          </a:p>
        </p:txBody>
      </p:sp>
    </p:spTree>
    <p:extLst>
      <p:ext uri="{BB962C8B-B14F-4D97-AF65-F5344CB8AC3E}">
        <p14:creationId xmlns:p14="http://schemas.microsoft.com/office/powerpoint/2010/main" val="1802116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FE6C-8C54-03D1-7D30-9FF5B6CDE982}"/>
              </a:ext>
            </a:extLst>
          </p:cNvPr>
          <p:cNvSpPr>
            <a:spLocks noGrp="1"/>
          </p:cNvSpPr>
          <p:nvPr>
            <p:ph type="title"/>
          </p:nvPr>
        </p:nvSpPr>
        <p:spPr/>
        <p:txBody>
          <a:bodyPr>
            <a:normAutofit fontScale="90000"/>
          </a:bodyPr>
          <a:lstStyle/>
          <a:p>
            <a:r>
              <a:rPr lang="en-US" altLang="zh-CN" sz="2800" dirty="0"/>
              <a:t>Next Generation Sequencing (2</a:t>
            </a:r>
            <a:r>
              <a:rPr lang="en-US" altLang="zh-CN" sz="2800" baseline="30000" dirty="0"/>
              <a:t>nd</a:t>
            </a:r>
            <a:r>
              <a:rPr lang="en-US" altLang="zh-CN" sz="2800" dirty="0"/>
              <a:t> generation sequencing)</a:t>
            </a:r>
            <a:endParaRPr lang="en-CN" dirty="0"/>
          </a:p>
        </p:txBody>
      </p:sp>
      <p:sp>
        <p:nvSpPr>
          <p:cNvPr id="3" name="Content Placeholder 2">
            <a:extLst>
              <a:ext uri="{FF2B5EF4-FFF2-40B4-BE49-F238E27FC236}">
                <a16:creationId xmlns:a16="http://schemas.microsoft.com/office/drawing/2014/main" id="{8A7DDB9B-54B8-CD54-FE5B-0ECD1D1289A1}"/>
              </a:ext>
            </a:extLst>
          </p:cNvPr>
          <p:cNvSpPr>
            <a:spLocks noGrp="1"/>
          </p:cNvSpPr>
          <p:nvPr>
            <p:ph idx="1"/>
          </p:nvPr>
        </p:nvSpPr>
        <p:spPr/>
        <p:txBody>
          <a:bodyPr/>
          <a:lstStyle/>
          <a:p>
            <a:r>
              <a:rPr lang="en-US" dirty="0"/>
              <a:t>T</a:t>
            </a:r>
            <a:r>
              <a:rPr lang="en-CN" dirty="0"/>
              <a:t>he main issue with </a:t>
            </a:r>
            <a:r>
              <a:rPr lang="en-US" altLang="zh-CN" sz="2400" dirty="0"/>
              <a:t>2</a:t>
            </a:r>
            <a:r>
              <a:rPr lang="en-US" altLang="zh-CN" sz="2400" baseline="30000" dirty="0"/>
              <a:t>nd</a:t>
            </a:r>
            <a:r>
              <a:rPr lang="en-US" altLang="zh-CN" sz="2400" dirty="0"/>
              <a:t> generation sequencing: the short read lengths</a:t>
            </a:r>
          </a:p>
          <a:p>
            <a:pPr lvl="1"/>
            <a:r>
              <a:rPr lang="en-US" dirty="0"/>
              <a:t>Difficult for whole-genome assembly</a:t>
            </a:r>
          </a:p>
          <a:p>
            <a:pPr lvl="1"/>
            <a:r>
              <a:rPr lang="en-US" dirty="0"/>
              <a:t>D</a:t>
            </a:r>
            <a:r>
              <a:rPr lang="en-CN" dirty="0"/>
              <a:t>ifficult to resolve repeat regions</a:t>
            </a:r>
          </a:p>
          <a:p>
            <a:pPr lvl="1"/>
            <a:r>
              <a:rPr lang="en-US" dirty="0"/>
              <a:t>D</a:t>
            </a:r>
            <a:r>
              <a:rPr lang="en-CN" dirty="0"/>
              <a:t>ifficult to precisely identify structural variants</a:t>
            </a:r>
          </a:p>
          <a:p>
            <a:pPr lvl="1"/>
            <a:endParaRPr lang="en-US" dirty="0"/>
          </a:p>
          <a:p>
            <a:r>
              <a:rPr lang="en-US" dirty="0"/>
              <a:t>How to overcome this issue:</a:t>
            </a:r>
          </a:p>
          <a:p>
            <a:pPr lvl="1"/>
            <a:r>
              <a:rPr lang="en-US" dirty="0"/>
              <a:t>Higher coverage (read depths)</a:t>
            </a:r>
          </a:p>
          <a:p>
            <a:pPr lvl="1"/>
            <a:r>
              <a:rPr lang="en-US" dirty="0"/>
              <a:t>N</a:t>
            </a:r>
            <a:r>
              <a:rPr lang="en-CN" dirty="0"/>
              <a:t>ew algorithms</a:t>
            </a:r>
          </a:p>
          <a:p>
            <a:pPr lvl="1"/>
            <a:r>
              <a:rPr lang="en-US" b="1" i="1" dirty="0">
                <a:highlight>
                  <a:srgbClr val="FFFF00"/>
                </a:highlight>
              </a:rPr>
              <a:t>L</a:t>
            </a:r>
            <a:r>
              <a:rPr lang="en-CN" b="1" i="1" dirty="0">
                <a:highlight>
                  <a:srgbClr val="FFFF00"/>
                </a:highlight>
              </a:rPr>
              <a:t>onger read lengths!</a:t>
            </a:r>
          </a:p>
        </p:txBody>
      </p:sp>
    </p:spTree>
    <p:extLst>
      <p:ext uri="{BB962C8B-B14F-4D97-AF65-F5344CB8AC3E}">
        <p14:creationId xmlns:p14="http://schemas.microsoft.com/office/powerpoint/2010/main" val="459363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BF83F-7FED-BF3C-47CD-832E97978690}"/>
              </a:ext>
            </a:extLst>
          </p:cNvPr>
          <p:cNvSpPr>
            <a:spLocks noGrp="1"/>
          </p:cNvSpPr>
          <p:nvPr>
            <p:ph type="title"/>
          </p:nvPr>
        </p:nvSpPr>
        <p:spPr/>
        <p:txBody>
          <a:bodyPr/>
          <a:lstStyle/>
          <a:p>
            <a:r>
              <a:rPr lang="en-CN" dirty="0"/>
              <a:t>T</a:t>
            </a:r>
            <a:r>
              <a:rPr lang="en-US" dirty="0"/>
              <a:t>h</a:t>
            </a:r>
            <a:r>
              <a:rPr lang="en-CN" dirty="0"/>
              <a:t>e development of sequencing technology (3)</a:t>
            </a:r>
          </a:p>
        </p:txBody>
      </p:sp>
      <p:sp>
        <p:nvSpPr>
          <p:cNvPr id="3" name="Content Placeholder 2">
            <a:extLst>
              <a:ext uri="{FF2B5EF4-FFF2-40B4-BE49-F238E27FC236}">
                <a16:creationId xmlns:a16="http://schemas.microsoft.com/office/drawing/2014/main" id="{3A6EB63B-340D-3D1C-74A7-D957D8E7E20F}"/>
              </a:ext>
            </a:extLst>
          </p:cNvPr>
          <p:cNvSpPr>
            <a:spLocks noGrp="1"/>
          </p:cNvSpPr>
          <p:nvPr>
            <p:ph idx="1"/>
          </p:nvPr>
        </p:nvSpPr>
        <p:spPr/>
        <p:txBody>
          <a:bodyPr/>
          <a:lstStyle/>
          <a:p>
            <a:r>
              <a:rPr lang="en-CN" dirty="0"/>
              <a:t>“2.5-generation” sequencing by 10X Genomics</a:t>
            </a:r>
          </a:p>
          <a:p>
            <a:pPr lvl="1"/>
            <a:r>
              <a:rPr lang="en-US" altLang="zh-CN" sz="2000" dirty="0"/>
              <a:t>The read lengths are still short: 100-150bp</a:t>
            </a:r>
          </a:p>
          <a:p>
            <a:pPr lvl="1"/>
            <a:r>
              <a:rPr lang="en-US" altLang="zh-CN" dirty="0"/>
              <a:t>But reads from the same DNA fragments are marked by barcodes </a:t>
            </a:r>
            <a:r>
              <a:rPr lang="en-US" altLang="zh-CN" sz="2000" dirty="0"/>
              <a:t>Thus the short reads from the same DNA fragments can be computationally assembled into “long reads” </a:t>
            </a:r>
            <a:r>
              <a:rPr lang="en-US" altLang="zh-CN" dirty="0"/>
              <a:t>(“linked-reads”)</a:t>
            </a:r>
          </a:p>
        </p:txBody>
      </p:sp>
      <p:pic>
        <p:nvPicPr>
          <p:cNvPr id="4" name="Picture 8">
            <a:extLst>
              <a:ext uri="{FF2B5EF4-FFF2-40B4-BE49-F238E27FC236}">
                <a16:creationId xmlns:a16="http://schemas.microsoft.com/office/drawing/2014/main" id="{1AB24D03-756C-1925-577F-5B3283182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148" y="3072817"/>
            <a:ext cx="5812390" cy="377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595A19A-0E2D-1DEC-04BE-B569D9B059EC}"/>
              </a:ext>
            </a:extLst>
          </p:cNvPr>
          <p:cNvSpPr txBox="1"/>
          <p:nvPr/>
        </p:nvSpPr>
        <p:spPr>
          <a:xfrm>
            <a:off x="406400" y="4942681"/>
            <a:ext cx="3297238" cy="157003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zh-CN" altLang="en-US" sz="1600" dirty="0"/>
              <a:t>学有余力延伸阅读：</a:t>
            </a:r>
            <a:endParaRPr lang="en-US" altLang="zh-CN" sz="1600" dirty="0"/>
          </a:p>
          <a:p>
            <a:pPr>
              <a:defRPr/>
            </a:pPr>
            <a:r>
              <a:rPr lang="en-US" sz="1600" b="1" dirty="0"/>
              <a:t>A hybrid approach for </a:t>
            </a:r>
            <a:r>
              <a:rPr lang="en-US" sz="1600" b="1" i="1" dirty="0"/>
              <a:t>de novo</a:t>
            </a:r>
            <a:r>
              <a:rPr lang="en-US" sz="1600" b="1" dirty="0"/>
              <a:t> human genome sequence assembly and phasing</a:t>
            </a:r>
          </a:p>
          <a:p>
            <a:pPr>
              <a:defRPr/>
            </a:pPr>
            <a:r>
              <a:rPr lang="en-US" sz="1600" b="1" dirty="0"/>
              <a:t>https://</a:t>
            </a:r>
            <a:r>
              <a:rPr lang="en-US" sz="1600" b="1" dirty="0" err="1"/>
              <a:t>www.nature.com</a:t>
            </a:r>
            <a:r>
              <a:rPr lang="en-US" sz="1600" b="1" dirty="0"/>
              <a:t>/articles/nmeth.3865</a:t>
            </a:r>
          </a:p>
        </p:txBody>
      </p:sp>
    </p:spTree>
    <p:extLst>
      <p:ext uri="{BB962C8B-B14F-4D97-AF65-F5344CB8AC3E}">
        <p14:creationId xmlns:p14="http://schemas.microsoft.com/office/powerpoint/2010/main" val="355236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5A9D-4826-1176-5628-D60F9A497EAF}"/>
              </a:ext>
            </a:extLst>
          </p:cNvPr>
          <p:cNvSpPr>
            <a:spLocks noGrp="1"/>
          </p:cNvSpPr>
          <p:nvPr>
            <p:ph type="title"/>
          </p:nvPr>
        </p:nvSpPr>
        <p:spPr/>
        <p:txBody>
          <a:bodyPr/>
          <a:lstStyle/>
          <a:p>
            <a:r>
              <a:rPr lang="en-CN" dirty="0"/>
              <a:t>T</a:t>
            </a:r>
            <a:r>
              <a:rPr lang="en-US" dirty="0"/>
              <a:t>h</a:t>
            </a:r>
            <a:r>
              <a:rPr lang="en-CN" dirty="0"/>
              <a:t>e development of sequencing technology (4)</a:t>
            </a:r>
          </a:p>
        </p:txBody>
      </p:sp>
      <p:sp>
        <p:nvSpPr>
          <p:cNvPr id="3" name="Content Placeholder 2">
            <a:extLst>
              <a:ext uri="{FF2B5EF4-FFF2-40B4-BE49-F238E27FC236}">
                <a16:creationId xmlns:a16="http://schemas.microsoft.com/office/drawing/2014/main" id="{5AF0EC6E-D416-0AE1-40AF-84277010DCEB}"/>
              </a:ext>
            </a:extLst>
          </p:cNvPr>
          <p:cNvSpPr>
            <a:spLocks noGrp="1"/>
          </p:cNvSpPr>
          <p:nvPr>
            <p:ph idx="1"/>
          </p:nvPr>
        </p:nvSpPr>
        <p:spPr/>
        <p:txBody>
          <a:bodyPr/>
          <a:lstStyle/>
          <a:p>
            <a:r>
              <a:rPr lang="en-US" dirty="0"/>
              <a:t>T</a:t>
            </a:r>
            <a:r>
              <a:rPr lang="en-CN" dirty="0"/>
              <a:t>hird-generation sequencing: </a:t>
            </a:r>
            <a:r>
              <a:rPr lang="en-US" altLang="zh-CN" dirty="0"/>
              <a:t>Pacific </a:t>
            </a:r>
            <a:r>
              <a:rPr lang="en-US" altLang="zh-CN" dirty="0" err="1"/>
              <a:t>BioSciences</a:t>
            </a:r>
            <a:r>
              <a:rPr lang="en-CN" altLang="zh-CN" dirty="0"/>
              <a:t> (PacBio)</a:t>
            </a:r>
            <a:endParaRPr lang="en-US" dirty="0"/>
          </a:p>
        </p:txBody>
      </p:sp>
      <p:pic>
        <p:nvPicPr>
          <p:cNvPr id="4" name="Picture 2">
            <a:extLst>
              <a:ext uri="{FF2B5EF4-FFF2-40B4-BE49-F238E27FC236}">
                <a16:creationId xmlns:a16="http://schemas.microsoft.com/office/drawing/2014/main" id="{CC37C82B-3B02-87F3-9992-2D246676D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67336" y="4194382"/>
            <a:ext cx="4357064" cy="2130217"/>
          </a:xfrm>
          <a:prstGeom prst="rect">
            <a:avLst/>
          </a:prstGeom>
        </p:spPr>
      </p:pic>
      <p:sp>
        <p:nvSpPr>
          <p:cNvPr id="6" name="Rectangle 4">
            <a:extLst>
              <a:ext uri="{FF2B5EF4-FFF2-40B4-BE49-F238E27FC236}">
                <a16:creationId xmlns:a16="http://schemas.microsoft.com/office/drawing/2014/main" id="{354284A7-0E35-6491-98EB-164BEC910A46}"/>
              </a:ext>
            </a:extLst>
          </p:cNvPr>
          <p:cNvSpPr txBox="1">
            <a:spLocks noChangeArrowheads="1"/>
          </p:cNvSpPr>
          <p:nvPr/>
        </p:nvSpPr>
        <p:spPr>
          <a:xfrm>
            <a:off x="765176" y="1490539"/>
            <a:ext cx="7870825" cy="3945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0"/>
              </a:spcAft>
              <a:buFont typeface="Arial" panose="020B0604020202020204" pitchFamily="34" charset="0"/>
              <a:buChar char="•"/>
              <a:defRPr sz="24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685800" indent="-228600" algn="l" defTabSz="914400" rtl="0" eaLnBrk="1" latinLnBrk="0" hangingPunct="1">
              <a:lnSpc>
                <a:spcPct val="120000"/>
              </a:lnSpc>
              <a:spcBef>
                <a:spcPts val="0"/>
              </a:spcBef>
              <a:spcAft>
                <a:spcPts val="0"/>
              </a:spcAft>
              <a:buFont typeface="Arial" panose="020B0604020202020204" pitchFamily="34" charset="0"/>
              <a:buChar char="•"/>
              <a:defRPr sz="20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2pPr>
            <a:lvl3pPr marL="1143000" indent="-228600" algn="l" defTabSz="914400" rtl="0" eaLnBrk="1" latinLnBrk="0" hangingPunct="1">
              <a:lnSpc>
                <a:spcPct val="120000"/>
              </a:lnSpc>
              <a:spcBef>
                <a:spcPts val="0"/>
              </a:spcBef>
              <a:spcAft>
                <a:spcPts val="0"/>
              </a:spcAft>
              <a:buFont typeface="Arial" panose="020B0604020202020204" pitchFamily="34" charset="0"/>
              <a:buChar char="•"/>
              <a:defRPr sz="18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3pPr>
            <a:lvl4pPr marL="1600200" indent="-228600" algn="l" defTabSz="914400" rtl="0" eaLnBrk="1" latinLnBrk="0" hangingPunct="1">
              <a:lnSpc>
                <a:spcPct val="120000"/>
              </a:lnSpc>
              <a:spcBef>
                <a:spcPts val="0"/>
              </a:spcBef>
              <a:spcAft>
                <a:spcPts val="0"/>
              </a:spcAft>
              <a:buFont typeface="Arial" panose="020B0604020202020204" pitchFamily="34" charset="0"/>
              <a:buChar char="•"/>
              <a:defRPr sz="16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4pPr>
            <a:lvl5pPr marL="2057400" indent="-228600" algn="l" defTabSz="914400" rtl="0" eaLnBrk="1" latinLnBrk="0" hangingPunct="1">
              <a:lnSpc>
                <a:spcPct val="120000"/>
              </a:lnSpc>
              <a:spcBef>
                <a:spcPts val="0"/>
              </a:spcBef>
              <a:spcAft>
                <a:spcPts val="0"/>
              </a:spcAft>
              <a:buFont typeface="Arial" panose="020B0604020202020204" pitchFamily="34" charset="0"/>
              <a:buChar char="•"/>
              <a:defRPr sz="160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2"/>
              <a:buChar char="r"/>
              <a:defRPr/>
            </a:pPr>
            <a:r>
              <a:rPr lang="en-US" altLang="zh-CN" dirty="0"/>
              <a:t>DNA</a:t>
            </a:r>
            <a:r>
              <a:rPr lang="zh-CN" altLang="en-US" dirty="0"/>
              <a:t>聚合酶固定</a:t>
            </a:r>
          </a:p>
          <a:p>
            <a:pPr>
              <a:buFont typeface="Wingdings" charset="2"/>
              <a:buChar char="r"/>
              <a:defRPr/>
            </a:pPr>
            <a:r>
              <a:rPr lang="en-US" altLang="zh-CN" dirty="0"/>
              <a:t>DNA</a:t>
            </a:r>
            <a:r>
              <a:rPr lang="zh-CN" altLang="en-US" dirty="0"/>
              <a:t>单分子通过纳米尺度的小孔</a:t>
            </a:r>
          </a:p>
          <a:p>
            <a:pPr>
              <a:buFont typeface="Wingdings" charset="2"/>
              <a:buChar char="r"/>
              <a:defRPr/>
            </a:pPr>
            <a:r>
              <a:rPr lang="en-US" altLang="zh-CN" dirty="0"/>
              <a:t>“real-time” sequencing</a:t>
            </a:r>
          </a:p>
          <a:p>
            <a:pPr>
              <a:buFont typeface="Wingdings" charset="2"/>
              <a:buChar char="r"/>
              <a:defRPr/>
            </a:pPr>
            <a:r>
              <a:rPr lang="en-US" altLang="zh-CN" dirty="0"/>
              <a:t>Read length: 20k-30k (average)</a:t>
            </a:r>
            <a:endParaRPr lang="zh-CN" altLang="en-US" dirty="0"/>
          </a:p>
        </p:txBody>
      </p:sp>
      <p:pic>
        <p:nvPicPr>
          <p:cNvPr id="7" name="Picture 5" descr="PacBio_RS">
            <a:extLst>
              <a:ext uri="{FF2B5EF4-FFF2-40B4-BE49-F238E27FC236}">
                <a16:creationId xmlns:a16="http://schemas.microsoft.com/office/drawing/2014/main" id="{821311D4-2747-2744-BC8E-CBD1557A2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048986" y="3867189"/>
            <a:ext cx="4075963" cy="24859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a:extLst>
              <a:ext uri="{FF2B5EF4-FFF2-40B4-BE49-F238E27FC236}">
                <a16:creationId xmlns:a16="http://schemas.microsoft.com/office/drawing/2014/main" id="{9E7569FA-B022-107E-EF96-16805014BF8E}"/>
              </a:ext>
            </a:extLst>
          </p:cNvPr>
          <p:cNvSpPr txBox="1"/>
          <p:nvPr/>
        </p:nvSpPr>
        <p:spPr>
          <a:xfrm>
            <a:off x="6528243" y="2278786"/>
            <a:ext cx="1850581" cy="1015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zh-CN" altLang="en-US" dirty="0"/>
              <a:t>延伸阅读：</a:t>
            </a:r>
            <a:endParaRPr lang="en-US" altLang="zh-CN" dirty="0"/>
          </a:p>
          <a:p>
            <a:pPr>
              <a:defRPr/>
            </a:pPr>
            <a:r>
              <a:rPr lang="zh-CN" altLang="en-US" sz="1400" dirty="0"/>
              <a:t>三代测序原理</a:t>
            </a:r>
            <a:endParaRPr lang="en-US" altLang="zh-CN" sz="1400" dirty="0"/>
          </a:p>
          <a:p>
            <a:pPr>
              <a:defRPr/>
            </a:pPr>
            <a:r>
              <a:rPr lang="en-US" sz="1400" dirty="0"/>
              <a:t>https://</a:t>
            </a:r>
            <a:r>
              <a:rPr lang="en-US" sz="1400" dirty="0" err="1"/>
              <a:t>zhuanlan.zhihu.com</a:t>
            </a:r>
            <a:r>
              <a:rPr lang="en-US" sz="1400" dirty="0"/>
              <a:t>/p/77663085</a:t>
            </a:r>
          </a:p>
        </p:txBody>
      </p:sp>
    </p:spTree>
    <p:extLst>
      <p:ext uri="{BB962C8B-B14F-4D97-AF65-F5344CB8AC3E}">
        <p14:creationId xmlns:p14="http://schemas.microsoft.com/office/powerpoint/2010/main" val="3868527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580F8-D12B-43C3-DF57-9C8929E7A4AE}"/>
              </a:ext>
            </a:extLst>
          </p:cNvPr>
          <p:cNvSpPr>
            <a:spLocks noGrp="1"/>
          </p:cNvSpPr>
          <p:nvPr>
            <p:ph type="title"/>
          </p:nvPr>
        </p:nvSpPr>
        <p:spPr/>
        <p:txBody>
          <a:bodyPr/>
          <a:lstStyle/>
          <a:p>
            <a:r>
              <a:rPr lang="zh-CN" altLang="en-US" dirty="0"/>
              <a:t>延伸知识：</a:t>
            </a:r>
            <a:r>
              <a:rPr lang="en-US" altLang="zh-CN" dirty="0"/>
              <a:t>Pacific </a:t>
            </a:r>
            <a:r>
              <a:rPr lang="en-US" altLang="zh-CN" dirty="0" err="1"/>
              <a:t>BioSciences</a:t>
            </a:r>
            <a:endParaRPr lang="en-CN" dirty="0"/>
          </a:p>
        </p:txBody>
      </p:sp>
      <p:graphicFrame>
        <p:nvGraphicFramePr>
          <p:cNvPr id="82946" name="Object 3">
            <a:extLst>
              <a:ext uri="{FF2B5EF4-FFF2-40B4-BE49-F238E27FC236}">
                <a16:creationId xmlns:a16="http://schemas.microsoft.com/office/drawing/2014/main" id="{A7041C56-E6E5-A1CE-661C-13B06A0BD919}"/>
              </a:ext>
            </a:extLst>
          </p:cNvPr>
          <p:cNvGraphicFramePr>
            <a:graphicFrameLocks noGrp="1" noChangeAspect="1"/>
          </p:cNvGraphicFramePr>
          <p:nvPr>
            <p:ph idx="1"/>
            <p:extLst>
              <p:ext uri="{D42A27DB-BD31-4B8C-83A1-F6EECF244321}">
                <p14:modId xmlns:p14="http://schemas.microsoft.com/office/powerpoint/2010/main" val="1811976551"/>
              </p:ext>
            </p:extLst>
          </p:nvPr>
        </p:nvGraphicFramePr>
        <p:xfrm>
          <a:off x="355977" y="1529234"/>
          <a:ext cx="8189844" cy="4315652"/>
        </p:xfrm>
        <a:graphic>
          <a:graphicData uri="http://schemas.openxmlformats.org/presentationml/2006/ole">
            <mc:AlternateContent xmlns:mc="http://schemas.openxmlformats.org/markup-compatibility/2006">
              <mc:Choice xmlns:v="urn:schemas-microsoft-com:vml" Requires="v">
                <p:oleObj name="Photo Editor 照片" r:id="rId2" imgW="6832600" imgH="3600450" progId="MSPhotoEd.3">
                  <p:embed/>
                </p:oleObj>
              </mc:Choice>
              <mc:Fallback>
                <p:oleObj name="Photo Editor 照片" r:id="rId2" imgW="6832600" imgH="3600450" progId="MSPhotoEd.3">
                  <p:embed/>
                  <p:pic>
                    <p:nvPicPr>
                      <p:cNvPr id="82946" name="Object 3">
                        <a:extLst>
                          <a:ext uri="{FF2B5EF4-FFF2-40B4-BE49-F238E27FC236}">
                            <a16:creationId xmlns:a16="http://schemas.microsoft.com/office/drawing/2014/main" id="{A7041C56-E6E5-A1CE-661C-13B06A0BD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77" y="1529234"/>
                        <a:ext cx="8189844" cy="4315652"/>
                      </a:xfrm>
                      <a:prstGeom prst="rect">
                        <a:avLst/>
                      </a:prstGeom>
                      <a:noFill/>
                      <a:ln>
                        <a:noFill/>
                      </a:ln>
                      <a:effec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5A9D-4826-1176-5628-D60F9A497EAF}"/>
              </a:ext>
            </a:extLst>
          </p:cNvPr>
          <p:cNvSpPr>
            <a:spLocks noGrp="1"/>
          </p:cNvSpPr>
          <p:nvPr>
            <p:ph type="title"/>
          </p:nvPr>
        </p:nvSpPr>
        <p:spPr/>
        <p:txBody>
          <a:bodyPr/>
          <a:lstStyle/>
          <a:p>
            <a:r>
              <a:rPr lang="en-CN" dirty="0"/>
              <a:t>T</a:t>
            </a:r>
            <a:r>
              <a:rPr lang="en-US" dirty="0"/>
              <a:t>h</a:t>
            </a:r>
            <a:r>
              <a:rPr lang="en-CN" dirty="0"/>
              <a:t>e development of sequencing technology (5)</a:t>
            </a:r>
          </a:p>
        </p:txBody>
      </p:sp>
      <p:sp>
        <p:nvSpPr>
          <p:cNvPr id="3" name="Content Placeholder 2">
            <a:extLst>
              <a:ext uri="{FF2B5EF4-FFF2-40B4-BE49-F238E27FC236}">
                <a16:creationId xmlns:a16="http://schemas.microsoft.com/office/drawing/2014/main" id="{5AF0EC6E-D416-0AE1-40AF-84277010DCEB}"/>
              </a:ext>
            </a:extLst>
          </p:cNvPr>
          <p:cNvSpPr>
            <a:spLocks noGrp="1"/>
          </p:cNvSpPr>
          <p:nvPr>
            <p:ph idx="1"/>
          </p:nvPr>
        </p:nvSpPr>
        <p:spPr/>
        <p:txBody>
          <a:bodyPr/>
          <a:lstStyle/>
          <a:p>
            <a:r>
              <a:rPr lang="en-US" dirty="0"/>
              <a:t>T</a:t>
            </a:r>
            <a:r>
              <a:rPr lang="en-CN" dirty="0"/>
              <a:t>hird-generation sequencing</a:t>
            </a:r>
            <a:r>
              <a:rPr lang="en-US" dirty="0"/>
              <a:t>: O</a:t>
            </a:r>
            <a:r>
              <a:rPr lang="en-US" altLang="zh-CN" dirty="0"/>
              <a:t>xford Nanopore</a:t>
            </a:r>
          </a:p>
          <a:p>
            <a:pPr lvl="1"/>
            <a:r>
              <a:rPr lang="zh-CN" altLang="en-US" sz="2000" dirty="0"/>
              <a:t>通过纳米孔的单分子实时测序：</a:t>
            </a:r>
            <a:r>
              <a:rPr lang="en-US" altLang="zh-CN" sz="2000" dirty="0"/>
              <a:t>single-molecule real-time</a:t>
            </a:r>
          </a:p>
          <a:p>
            <a:pPr lvl="1"/>
            <a:r>
              <a:rPr lang="en-US" altLang="zh-CN" dirty="0"/>
              <a:t>The diameter of DNA strand</a:t>
            </a:r>
            <a:r>
              <a:rPr lang="zh-CN" altLang="en-US" dirty="0"/>
              <a:t>：</a:t>
            </a:r>
            <a:r>
              <a:rPr lang="en-US" altLang="zh-CN" dirty="0"/>
              <a:t>B-DNA (2.0nm); A-DNA (2.6nm)</a:t>
            </a:r>
          </a:p>
          <a:p>
            <a:pPr lvl="1"/>
            <a:r>
              <a:rPr lang="en-US" altLang="zh-CN" dirty="0"/>
              <a:t>Nanopores</a:t>
            </a:r>
            <a:r>
              <a:rPr lang="zh-CN" altLang="en-US" dirty="0"/>
              <a:t>：生物孔和材料孔</a:t>
            </a:r>
            <a:endParaRPr lang="en-US" altLang="zh-CN" dirty="0"/>
          </a:p>
          <a:p>
            <a:pPr lvl="1"/>
            <a:r>
              <a:rPr lang="en-US" altLang="zh-CN" dirty="0"/>
              <a:t>Read lengths 30k-40k (average)</a:t>
            </a:r>
            <a:endParaRPr lang="zh-CN" altLang="en-US" dirty="0"/>
          </a:p>
        </p:txBody>
      </p:sp>
      <p:pic>
        <p:nvPicPr>
          <p:cNvPr id="6" name="Picture 4">
            <a:extLst>
              <a:ext uri="{FF2B5EF4-FFF2-40B4-BE49-F238E27FC236}">
                <a16:creationId xmlns:a16="http://schemas.microsoft.com/office/drawing/2014/main" id="{60F163DB-E8B7-CCA9-49F8-0FAF79499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475" y="3429000"/>
            <a:ext cx="5329237" cy="322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16820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B57FC-D01A-BA4D-832D-862C06ED50A5}"/>
              </a:ext>
            </a:extLst>
          </p:cNvPr>
          <p:cNvSpPr>
            <a:spLocks noGrp="1"/>
          </p:cNvSpPr>
          <p:nvPr>
            <p:ph type="title"/>
          </p:nvPr>
        </p:nvSpPr>
        <p:spPr/>
        <p:txBody>
          <a:bodyPr/>
          <a:lstStyle/>
          <a:p>
            <a:pPr>
              <a:defRPr/>
            </a:pPr>
            <a:r>
              <a:rPr lang="zh-CN" altLang="en-US" dirty="0"/>
              <a:t>延伸阅读：</a:t>
            </a:r>
            <a:r>
              <a:rPr lang="en-US" altLang="zh-CN" dirty="0"/>
              <a:t>Nanopore</a:t>
            </a:r>
            <a:r>
              <a:rPr lang="zh-CN" altLang="en-US" dirty="0"/>
              <a:t>测序原理</a:t>
            </a:r>
            <a:endParaRPr lang="en-US" dirty="0"/>
          </a:p>
        </p:txBody>
      </p:sp>
      <p:sp>
        <p:nvSpPr>
          <p:cNvPr id="11" name="Content Placeholder 10">
            <a:extLst>
              <a:ext uri="{FF2B5EF4-FFF2-40B4-BE49-F238E27FC236}">
                <a16:creationId xmlns:a16="http://schemas.microsoft.com/office/drawing/2014/main" id="{B97BA9B1-F217-3049-8212-38846D947E0E}"/>
              </a:ext>
            </a:extLst>
          </p:cNvPr>
          <p:cNvSpPr>
            <a:spLocks noGrp="1"/>
          </p:cNvSpPr>
          <p:nvPr>
            <p:ph idx="1"/>
          </p:nvPr>
        </p:nvSpPr>
        <p:spPr/>
        <p:txBody>
          <a:bodyPr/>
          <a:lstStyle/>
          <a:p>
            <a:pPr>
              <a:defRPr/>
            </a:pPr>
            <a:r>
              <a:rPr lang="en-US" sz="2400" dirty="0"/>
              <a:t>https://</a:t>
            </a:r>
            <a:r>
              <a:rPr lang="en-US" sz="2400" dirty="0" err="1"/>
              <a:t>nanoporetech.com</a:t>
            </a:r>
            <a:r>
              <a:rPr lang="en-US" sz="2400" dirty="0"/>
              <a:t>/platform/</a:t>
            </a:r>
            <a:r>
              <a:rPr lang="en-US" sz="2400" dirty="0" err="1"/>
              <a:t>technology#nanopores</a:t>
            </a:r>
            <a:endParaRPr lang="en-US" sz="2400" dirty="0"/>
          </a:p>
        </p:txBody>
      </p:sp>
      <p:pic>
        <p:nvPicPr>
          <p:cNvPr id="4" name="Picture 3">
            <a:extLst>
              <a:ext uri="{FF2B5EF4-FFF2-40B4-BE49-F238E27FC236}">
                <a16:creationId xmlns:a16="http://schemas.microsoft.com/office/drawing/2014/main" id="{8197B585-2E0E-6BC2-892B-8738F174572A}"/>
              </a:ext>
            </a:extLst>
          </p:cNvPr>
          <p:cNvPicPr>
            <a:picLocks noChangeAspect="1"/>
          </p:cNvPicPr>
          <p:nvPr/>
        </p:nvPicPr>
        <p:blipFill>
          <a:blip r:embed="rId2"/>
          <a:stretch>
            <a:fillRect/>
          </a:stretch>
        </p:blipFill>
        <p:spPr>
          <a:xfrm>
            <a:off x="319314" y="1763091"/>
            <a:ext cx="4673600" cy="2616200"/>
          </a:xfrm>
          <a:prstGeom prst="rect">
            <a:avLst/>
          </a:prstGeom>
        </p:spPr>
      </p:pic>
      <p:pic>
        <p:nvPicPr>
          <p:cNvPr id="6" name="Picture 5">
            <a:extLst>
              <a:ext uri="{FF2B5EF4-FFF2-40B4-BE49-F238E27FC236}">
                <a16:creationId xmlns:a16="http://schemas.microsoft.com/office/drawing/2014/main" id="{74D65DF5-774D-8636-8252-0BC2C16474CE}"/>
              </a:ext>
            </a:extLst>
          </p:cNvPr>
          <p:cNvPicPr>
            <a:picLocks noChangeAspect="1"/>
          </p:cNvPicPr>
          <p:nvPr/>
        </p:nvPicPr>
        <p:blipFill>
          <a:blip r:embed="rId3"/>
          <a:stretch>
            <a:fillRect/>
          </a:stretch>
        </p:blipFill>
        <p:spPr>
          <a:xfrm>
            <a:off x="4042695" y="3962400"/>
            <a:ext cx="4845096" cy="274405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S</a:t>
            </a:r>
            <a:r>
              <a:rPr lang="en-CN" dirty="0"/>
              <a:t>hort read sequencing, for SNP/InDel</a:t>
            </a:r>
            <a:r>
              <a:rPr lang="zh-CN" altLang="en-US" dirty="0"/>
              <a:t> </a:t>
            </a:r>
            <a:r>
              <a:rPr lang="en-US" altLang="zh-CN" dirty="0"/>
              <a:t>(1)</a:t>
            </a:r>
            <a:endParaRPr lang="en-CN" dirty="0"/>
          </a:p>
        </p:txBody>
      </p:sp>
      <p:pic>
        <p:nvPicPr>
          <p:cNvPr id="4" name="Picture 3">
            <a:extLst>
              <a:ext uri="{FF2B5EF4-FFF2-40B4-BE49-F238E27FC236}">
                <a16:creationId xmlns:a16="http://schemas.microsoft.com/office/drawing/2014/main" id="{F2837580-44FB-4C2C-2B20-8CEA2FBD0463}"/>
              </a:ext>
            </a:extLst>
          </p:cNvPr>
          <p:cNvPicPr>
            <a:picLocks noChangeAspect="1"/>
          </p:cNvPicPr>
          <p:nvPr/>
        </p:nvPicPr>
        <p:blipFill>
          <a:blip r:embed="rId2"/>
          <a:stretch>
            <a:fillRect/>
          </a:stretch>
        </p:blipFill>
        <p:spPr>
          <a:xfrm>
            <a:off x="406400" y="1750879"/>
            <a:ext cx="7772400" cy="3630821"/>
          </a:xfrm>
          <a:prstGeom prst="rect">
            <a:avLst/>
          </a:prstGeom>
        </p:spPr>
      </p:pic>
      <p:sp>
        <p:nvSpPr>
          <p:cNvPr id="6" name="TextBox 5">
            <a:extLst>
              <a:ext uri="{FF2B5EF4-FFF2-40B4-BE49-F238E27FC236}">
                <a16:creationId xmlns:a16="http://schemas.microsoft.com/office/drawing/2014/main" id="{86901A11-7F3A-5F6E-904F-FEE180A831AF}"/>
              </a:ext>
            </a:extLst>
          </p:cNvPr>
          <p:cNvSpPr txBox="1"/>
          <p:nvPr/>
        </p:nvSpPr>
        <p:spPr>
          <a:xfrm>
            <a:off x="4759656" y="6436383"/>
            <a:ext cx="4578824" cy="261610"/>
          </a:xfrm>
          <a:prstGeom prst="rect">
            <a:avLst/>
          </a:prstGeom>
          <a:noFill/>
        </p:spPr>
        <p:txBody>
          <a:bodyPr wrap="square">
            <a:spAutoFit/>
          </a:bodyPr>
          <a:lstStyle/>
          <a:p>
            <a:r>
              <a:rPr lang="en-CN" sz="1100" dirty="0"/>
              <a:t>https://gatk.broadinstitute.org/hc/en-us</a:t>
            </a:r>
          </a:p>
        </p:txBody>
      </p:sp>
    </p:spTree>
    <p:extLst>
      <p:ext uri="{BB962C8B-B14F-4D97-AF65-F5344CB8AC3E}">
        <p14:creationId xmlns:p14="http://schemas.microsoft.com/office/powerpoint/2010/main" val="1459426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S</a:t>
            </a:r>
            <a:r>
              <a:rPr lang="en-CN" dirty="0"/>
              <a:t>hort read sequencing, for SNP/InDel</a:t>
            </a:r>
            <a:r>
              <a:rPr lang="zh-CN" altLang="en-US" dirty="0"/>
              <a:t> </a:t>
            </a:r>
            <a:r>
              <a:rPr lang="en-US" altLang="zh-CN" dirty="0"/>
              <a:t>(2)</a:t>
            </a:r>
            <a:endParaRPr lang="en-CN" dirty="0"/>
          </a:p>
        </p:txBody>
      </p:sp>
      <p:sp>
        <p:nvSpPr>
          <p:cNvPr id="4" name="文本框 2">
            <a:extLst>
              <a:ext uri="{FF2B5EF4-FFF2-40B4-BE49-F238E27FC236}">
                <a16:creationId xmlns:a16="http://schemas.microsoft.com/office/drawing/2014/main" id="{C639E33E-E754-0628-1A50-4F2B042072A9}"/>
              </a:ext>
            </a:extLst>
          </p:cNvPr>
          <p:cNvSpPr txBox="1"/>
          <p:nvPr/>
        </p:nvSpPr>
        <p:spPr>
          <a:xfrm>
            <a:off x="4572001" y="1673464"/>
            <a:ext cx="4468890" cy="32316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1200" dirty="0"/>
              <a:t>@E150005469L1C001R00200001102/1</a:t>
            </a:r>
          </a:p>
          <a:p>
            <a:r>
              <a:rPr lang="zh-CN" altLang="en-US" sz="1200" dirty="0"/>
              <a:t>CATGAAGTCAAGGCAGATATTACAACATGGGCTCTCATTCTTCTATGAGAGGAGAAATAAAGCATGCTCCGAGAGTGAAGACAAAAGTCATAAATTTTATTTACGTGTCCTCTCCTTCATTCATTTGTTCTACAAGCACTCATTAAATGT</a:t>
            </a:r>
          </a:p>
          <a:p>
            <a:r>
              <a:rPr lang="zh-CN" altLang="en-US" sz="1200" dirty="0"/>
              <a:t>+</a:t>
            </a:r>
          </a:p>
          <a:p>
            <a:r>
              <a:rPr lang="zh-CN" altLang="en-US" sz="1200" dirty="0"/>
              <a:t>DDDDDDDDDDDDDDDDDDDDDDDDDDDDDDDDDDDDDDDDDDDDDDDDDDDDDDDDDDDDDDDDDDDDDDDDDDDDDDDDDDDDDDDDDDDDDDDDDDDDDDDDDDDDDDDDDDDDDDDDDDDDDDDDDDDDDDDDDDDDDDDDDDDDDD</a:t>
            </a:r>
          </a:p>
          <a:p>
            <a:r>
              <a:rPr lang="zh-CN" altLang="en-US" sz="1200" dirty="0"/>
              <a:t>@E150005469L1C001R00200002861/1</a:t>
            </a:r>
          </a:p>
          <a:p>
            <a:r>
              <a:rPr lang="zh-CN" altLang="en-US" sz="1200" dirty="0"/>
              <a:t>CAAACAAGTAAGTGGAGAAGGAAGATTGCCTTCAAGAAGCTCTTCCAGTGGNTAGCTCATTGATCTCTAAATCTCTGTTAAAAGGATACCTCCTACCCAAAAAGGTCTTCTCTGACCTCCAGTTCTAAGTGGGAGAAGTGTTCCAAGTAT</a:t>
            </a:r>
          </a:p>
          <a:p>
            <a:r>
              <a:rPr lang="zh-CN" altLang="en-US" sz="1200" dirty="0"/>
              <a:t>+</a:t>
            </a:r>
          </a:p>
          <a:p>
            <a:r>
              <a:rPr lang="zh-CN" altLang="en-US" sz="1200" dirty="0"/>
              <a:t>DD9D,DD,9DD,9DDD99DD9DD,D,9D9DDDDDDD,D,DDDDDDDDDD9D!DD9,DDD9D9DD9D9DD9D99D,D9DDDDD9DD,,DD9D,DDD,DDDDDDDD,D,DD9D,9D,D,DDDDDD9DDD9DDD9D99DDDDDDD9,DD9,DD</a:t>
            </a:r>
          </a:p>
        </p:txBody>
      </p:sp>
      <p:sp>
        <p:nvSpPr>
          <p:cNvPr id="5" name="文本框 3">
            <a:extLst>
              <a:ext uri="{FF2B5EF4-FFF2-40B4-BE49-F238E27FC236}">
                <a16:creationId xmlns:a16="http://schemas.microsoft.com/office/drawing/2014/main" id="{AA9C6472-B4EB-54EA-3153-AAA968CDD6C1}"/>
              </a:ext>
            </a:extLst>
          </p:cNvPr>
          <p:cNvSpPr txBox="1"/>
          <p:nvPr/>
        </p:nvSpPr>
        <p:spPr>
          <a:xfrm>
            <a:off x="519338" y="1935977"/>
            <a:ext cx="3918869" cy="2598981"/>
          </a:xfrm>
          <a:prstGeom prst="rect">
            <a:avLst/>
          </a:prstGeom>
          <a:noFill/>
        </p:spPr>
        <p:txBody>
          <a:bodyPr wrap="square" rtlCol="0">
            <a:spAutoFit/>
          </a:bodyPr>
          <a:lstStyle/>
          <a:p>
            <a:pPr>
              <a:lnSpc>
                <a:spcPct val="125000"/>
              </a:lnSpc>
            </a:pPr>
            <a:r>
              <a:rPr lang="en-US" altLang="zh-CN" sz="2400" b="1" dirty="0">
                <a:latin typeface="Times New Roman" panose="02020603050405020304" pitchFamily="18" charset="0"/>
                <a:cs typeface="Times New Roman" panose="02020603050405020304" pitchFamily="18" charset="0"/>
              </a:rPr>
              <a:t>FASTQ file format</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125000"/>
              </a:lnSpc>
            </a:pPr>
            <a:r>
              <a:rPr lang="en-US" altLang="zh-CN" dirty="0">
                <a:latin typeface="Times New Roman" panose="02020603050405020304" pitchFamily="18" charset="0"/>
                <a:cs typeface="Times New Roman" panose="02020603050405020304" pitchFamily="18" charset="0"/>
              </a:rPr>
              <a:t>Every read have 4 lines:</a:t>
            </a:r>
          </a:p>
          <a:p>
            <a:pPr marL="342900" indent="-342900">
              <a:lnSpc>
                <a:spcPct val="125000"/>
              </a:lnSpc>
              <a:buAutoNum type="arabicPeriod"/>
            </a:pPr>
            <a:r>
              <a:rPr lang="en-US" altLang="zh-CN" dirty="0">
                <a:latin typeface="Times New Roman" panose="02020603050405020304" pitchFamily="18" charset="0"/>
                <a:cs typeface="Times New Roman" panose="02020603050405020304" pitchFamily="18" charset="0"/>
              </a:rPr>
              <a:t>“@” sequence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ID</a:t>
            </a:r>
          </a:p>
          <a:p>
            <a:pPr marL="342900" indent="-342900">
              <a:lnSpc>
                <a:spcPct val="125000"/>
              </a:lnSpc>
              <a:buAutoNum type="arabicPeriod"/>
            </a:pPr>
            <a:r>
              <a:rPr lang="en-US" altLang="zh-CN" dirty="0">
                <a:latin typeface="Times New Roman" panose="02020603050405020304" pitchFamily="18" charset="0"/>
                <a:cs typeface="Times New Roman" panose="02020603050405020304" pitchFamily="18" charset="0"/>
              </a:rPr>
              <a:t>Sequence</a:t>
            </a:r>
          </a:p>
          <a:p>
            <a:pPr marL="342900" indent="-342900">
              <a:lnSpc>
                <a:spcPct val="125000"/>
              </a:lnSpc>
              <a:buAutoNum type="arabicPeriod"/>
            </a:pPr>
            <a:r>
              <a:rPr lang="en-US" altLang="zh-CN" dirty="0">
                <a:latin typeface="Times New Roman" panose="02020603050405020304" pitchFamily="18" charset="0"/>
                <a:cs typeface="Times New Roman" panose="02020603050405020304" pitchFamily="18" charset="0"/>
              </a:rPr>
              <a:t>“+”  quality ID (sometimes same as sequence ID )</a:t>
            </a:r>
          </a:p>
          <a:p>
            <a:pPr marL="342900" indent="-342900">
              <a:lnSpc>
                <a:spcPct val="125000"/>
              </a:lnSpc>
              <a:buAutoNum type="arabicPeriod"/>
            </a:pPr>
            <a:r>
              <a:rPr lang="en-US" altLang="zh-CN" dirty="0">
                <a:latin typeface="Times New Roman" panose="02020603050405020304" pitchFamily="18" charset="0"/>
                <a:cs typeface="Times New Roman" panose="02020603050405020304" pitchFamily="18" charset="0"/>
              </a:rPr>
              <a:t>Quality score </a:t>
            </a:r>
          </a:p>
        </p:txBody>
      </p:sp>
      <p:sp>
        <p:nvSpPr>
          <p:cNvPr id="6" name="Rectangle 3">
            <a:extLst>
              <a:ext uri="{FF2B5EF4-FFF2-40B4-BE49-F238E27FC236}">
                <a16:creationId xmlns:a16="http://schemas.microsoft.com/office/drawing/2014/main" id="{AA0367A7-9860-6A2C-BA2E-869DBBED3BBE}"/>
              </a:ext>
            </a:extLst>
          </p:cNvPr>
          <p:cNvSpPr>
            <a:spLocks noChangeArrowheads="1"/>
          </p:cNvSpPr>
          <p:nvPr/>
        </p:nvSpPr>
        <p:spPr bwMode="auto">
          <a:xfrm>
            <a:off x="463811" y="5469979"/>
            <a:ext cx="6294012" cy="830997"/>
          </a:xfrm>
          <a:prstGeom prst="rect">
            <a:avLst/>
          </a:prstGeom>
          <a:solidFill>
            <a:schemeClr val="bg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rPr>
              <a:t>Quality encoding: !"#$%&amp;'()*+,</a:t>
            </a:r>
            <a:r>
              <a:rPr kumimoji="0" lang="en-US" altLang="zh-CN" sz="1600" b="0" i="0" u="none" strike="noStrike" cap="none" normalizeH="0" baseline="0" dirty="0">
                <a:ln>
                  <a:noFill/>
                </a:ln>
                <a:solidFill>
                  <a:schemeClr val="tx1"/>
                </a:solidFill>
                <a:effectLst/>
              </a:rPr>
              <a:t>-</a:t>
            </a:r>
            <a:r>
              <a:rPr kumimoji="0" lang="zh-CN" altLang="zh-CN" sz="1600" b="0" i="0" u="none" strike="noStrike" cap="none" normalizeH="0" baseline="0" dirty="0">
                <a:ln>
                  <a:noFill/>
                </a:ln>
                <a:solidFill>
                  <a:schemeClr val="tx1"/>
                </a:solidFill>
                <a:effectLst/>
              </a:rPr>
              <a:t>./0123456789:;&lt;=&gt;?@ABCDEFGHI </a:t>
            </a:r>
            <a:endParaRPr kumimoji="0" lang="en-US"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rPr>
              <a:t>                             </a:t>
            </a:r>
            <a:r>
              <a:rPr kumimoji="0" lang="zh-CN" altLang="en-US" sz="1600" b="0" i="0" u="none" strike="noStrike" cap="none" normalizeH="0" baseline="0" dirty="0">
                <a:ln>
                  <a:noFill/>
                </a:ln>
                <a:solidFill>
                  <a:schemeClr val="tx1"/>
                </a:solidFill>
                <a:effectLst/>
              </a:rPr>
              <a:t>   </a:t>
            </a:r>
            <a:r>
              <a:rPr kumimoji="0" lang="en-US" altLang="zh-CN" sz="1600" b="0" i="0" u="none" strike="noStrike" cap="none" normalizeH="0" baseline="0" dirty="0">
                <a:ln>
                  <a:noFill/>
                </a:ln>
                <a:solidFill>
                  <a:schemeClr val="tx1"/>
                </a:solidFill>
                <a:effectLst/>
              </a:rPr>
              <a:t>|         </a:t>
            </a:r>
            <a:r>
              <a:rPr kumimoji="0" lang="zh-CN" altLang="en-US" sz="1600" b="0" i="0" u="none" strike="noStrike" cap="none" normalizeH="0" baseline="0" dirty="0">
                <a:ln>
                  <a:noFill/>
                </a:ln>
                <a:solidFill>
                  <a:schemeClr val="tx1"/>
                </a:solidFill>
                <a:effectLst/>
              </a:rPr>
              <a:t>   </a:t>
            </a:r>
            <a:r>
              <a:rPr kumimoji="0" lang="en-US" altLang="zh-CN" sz="1600" b="0" i="0" u="none" strike="noStrike" cap="none" normalizeH="0" baseline="0" dirty="0">
                <a:ln>
                  <a:noFill/>
                </a:ln>
                <a:solidFill>
                  <a:schemeClr val="tx1"/>
                </a:solidFill>
                <a:effectLst/>
              </a:rPr>
              <a:t>      |            </a:t>
            </a:r>
            <a:r>
              <a:rPr kumimoji="0" lang="zh-CN" altLang="en-US" sz="1600" b="0" i="0" u="none" strike="noStrike" cap="none" normalizeH="0" baseline="0" dirty="0">
                <a:ln>
                  <a:noFill/>
                </a:ln>
                <a:solidFill>
                  <a:schemeClr val="tx1"/>
                </a:solidFill>
                <a:effectLst/>
              </a:rPr>
              <a:t> </a:t>
            </a:r>
            <a:r>
              <a:rPr kumimoji="0" lang="en-US" altLang="zh-CN" sz="1600" b="0" i="0" u="none" strike="noStrike" cap="none" normalizeH="0" baseline="0" dirty="0">
                <a:ln>
                  <a:noFill/>
                </a:ln>
                <a:solidFill>
                  <a:schemeClr val="tx1"/>
                </a:solidFill>
                <a:effectLst/>
              </a:rPr>
              <a:t>    |              </a:t>
            </a:r>
            <a:r>
              <a:rPr kumimoji="0" lang="zh-CN" altLang="en-US" sz="1600" b="0" i="0" u="none" strike="noStrike" cap="none" normalizeH="0" baseline="0" dirty="0">
                <a:ln>
                  <a:noFill/>
                </a:ln>
                <a:solidFill>
                  <a:schemeClr val="tx1"/>
                </a:solidFill>
                <a:effectLst/>
              </a:rPr>
              <a:t> </a:t>
            </a:r>
            <a:r>
              <a:rPr kumimoji="0" lang="en-US" altLang="zh-CN" sz="1600" b="0" i="0" u="none" strike="noStrike" cap="none" normalizeH="0" baseline="0" dirty="0">
                <a:ln>
                  <a:noFill/>
                </a:ln>
                <a:solidFill>
                  <a:schemeClr val="tx1"/>
                </a:solidFill>
                <a:effectLst/>
              </a:rPr>
              <a:t>   |               </a:t>
            </a:r>
            <a:r>
              <a:rPr kumimoji="0" lang="zh-CN" altLang="en-US" sz="1600" b="0" i="0" u="none" strike="noStrike" cap="none" normalizeH="0" baseline="0" dirty="0">
                <a:ln>
                  <a:noFill/>
                </a:ln>
                <a:solidFill>
                  <a:schemeClr val="tx1"/>
                </a:solidFill>
                <a:effectLst/>
              </a:rPr>
              <a:t> </a:t>
            </a:r>
            <a:r>
              <a:rPr kumimoji="0" lang="en-US" altLang="zh-CN" sz="16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rPr>
              <a:t>       Quality score: 0    </a:t>
            </a:r>
            <a:r>
              <a:rPr kumimoji="0" lang="zh-CN" altLang="en-US" sz="1600" b="0" i="0" u="none" strike="noStrike" cap="none" normalizeH="0" baseline="0" dirty="0">
                <a:ln>
                  <a:noFill/>
                </a:ln>
                <a:solidFill>
                  <a:schemeClr val="tx1"/>
                </a:solidFill>
                <a:effectLst/>
              </a:rPr>
              <a:t>   </a:t>
            </a:r>
            <a:r>
              <a:rPr kumimoji="0" lang="en-US" altLang="zh-CN" sz="1600" b="0" i="0" u="none" strike="noStrike" cap="none" normalizeH="0" baseline="0" dirty="0">
                <a:ln>
                  <a:noFill/>
                </a:ln>
                <a:solidFill>
                  <a:schemeClr val="tx1"/>
                </a:solidFill>
                <a:effectLst/>
              </a:rPr>
              <a:t> …     10      …  </a:t>
            </a:r>
            <a:r>
              <a:rPr kumimoji="0" lang="zh-CN" altLang="en-US" sz="1600" b="0" i="0" u="none" strike="noStrike" cap="none" normalizeH="0" baseline="0" dirty="0">
                <a:ln>
                  <a:noFill/>
                </a:ln>
                <a:solidFill>
                  <a:schemeClr val="tx1"/>
                </a:solidFill>
                <a:effectLst/>
              </a:rPr>
              <a:t> </a:t>
            </a:r>
            <a:r>
              <a:rPr kumimoji="0" lang="en-US" altLang="zh-CN" sz="1600" b="0" i="0" u="none" strike="noStrike" cap="none" normalizeH="0" baseline="0" dirty="0">
                <a:ln>
                  <a:noFill/>
                </a:ln>
                <a:solidFill>
                  <a:schemeClr val="tx1"/>
                </a:solidFill>
                <a:effectLst/>
              </a:rPr>
              <a:t>  20       …   </a:t>
            </a:r>
            <a:r>
              <a:rPr kumimoji="0" lang="zh-CN" altLang="en-US" sz="1600" b="0" i="0" u="none" strike="noStrike" cap="none" normalizeH="0" baseline="0" dirty="0">
                <a:ln>
                  <a:noFill/>
                </a:ln>
                <a:solidFill>
                  <a:schemeClr val="tx1"/>
                </a:solidFill>
                <a:effectLst/>
              </a:rPr>
              <a:t> </a:t>
            </a:r>
            <a:r>
              <a:rPr kumimoji="0" lang="en-US" altLang="zh-CN" sz="1600" b="0" i="0" u="none" strike="noStrike" cap="none" normalizeH="0" baseline="0" dirty="0">
                <a:ln>
                  <a:noFill/>
                </a:ln>
                <a:solidFill>
                  <a:schemeClr val="tx1"/>
                </a:solidFill>
                <a:effectLst/>
              </a:rPr>
              <a:t>  30         …    </a:t>
            </a:r>
            <a:r>
              <a:rPr kumimoji="0" lang="zh-CN" altLang="en-US" sz="1600" b="0" i="0" u="none" strike="noStrike" cap="none" normalizeH="0" baseline="0" dirty="0">
                <a:ln>
                  <a:noFill/>
                </a:ln>
                <a:solidFill>
                  <a:schemeClr val="tx1"/>
                </a:solidFill>
                <a:effectLst/>
              </a:rPr>
              <a:t> </a:t>
            </a:r>
            <a:r>
              <a:rPr kumimoji="0" lang="en-US" altLang="zh-CN" sz="1600" b="0" i="0" u="none" strike="noStrike" cap="none" normalizeH="0" baseline="0" dirty="0">
                <a:ln>
                  <a:noFill/>
                </a:ln>
                <a:solidFill>
                  <a:schemeClr val="tx1"/>
                </a:solidFill>
                <a:effectLst/>
              </a:rPr>
              <a:t>   40</a:t>
            </a:r>
            <a:endParaRPr kumimoji="0" lang="zh-CN" altLang="zh-CN" sz="1600" b="0" i="0" u="none" strike="noStrike" cap="none" normalizeH="0" baseline="0" dirty="0">
              <a:ln>
                <a:noFill/>
              </a:ln>
              <a:solidFill>
                <a:schemeClr val="tx1"/>
              </a:solidFill>
              <a:effectLst/>
            </a:endParaRPr>
          </a:p>
        </p:txBody>
      </p:sp>
      <p:sp>
        <p:nvSpPr>
          <p:cNvPr id="7" name="文本框 8">
            <a:extLst>
              <a:ext uri="{FF2B5EF4-FFF2-40B4-BE49-F238E27FC236}">
                <a16:creationId xmlns:a16="http://schemas.microsoft.com/office/drawing/2014/main" id="{37DFC3E9-30DC-8AE3-B32D-A0FA8FF32E31}"/>
              </a:ext>
            </a:extLst>
          </p:cNvPr>
          <p:cNvSpPr txBox="1"/>
          <p:nvPr/>
        </p:nvSpPr>
        <p:spPr>
          <a:xfrm>
            <a:off x="406400" y="5075337"/>
            <a:ext cx="4467882" cy="369332"/>
          </a:xfrm>
          <a:prstGeom prst="rect">
            <a:avLst/>
          </a:prstGeom>
          <a:noFill/>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Fastqsanger</a:t>
            </a:r>
            <a:endParaRPr lang="en-US" altLang="zh-C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05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S</a:t>
            </a:r>
            <a:r>
              <a:rPr lang="en-CN" dirty="0"/>
              <a:t>hort read sequencing, for SNP/InDel</a:t>
            </a:r>
            <a:r>
              <a:rPr lang="zh-CN" altLang="en-US" dirty="0"/>
              <a:t> </a:t>
            </a:r>
            <a:r>
              <a:rPr lang="en-US" altLang="zh-CN" dirty="0"/>
              <a:t>(3)</a:t>
            </a:r>
            <a:endParaRPr lang="en-CN" dirty="0"/>
          </a:p>
        </p:txBody>
      </p:sp>
      <p:sp>
        <p:nvSpPr>
          <p:cNvPr id="4" name="文本框 1">
            <a:extLst>
              <a:ext uri="{FF2B5EF4-FFF2-40B4-BE49-F238E27FC236}">
                <a16:creationId xmlns:a16="http://schemas.microsoft.com/office/drawing/2014/main" id="{8E907F63-DAED-F775-8EA6-299E943CCC31}"/>
              </a:ext>
            </a:extLst>
          </p:cNvPr>
          <p:cNvSpPr txBox="1"/>
          <p:nvPr/>
        </p:nvSpPr>
        <p:spPr>
          <a:xfrm>
            <a:off x="583701" y="1571851"/>
            <a:ext cx="8390966" cy="1193340"/>
          </a:xfrm>
          <a:prstGeom prst="rect">
            <a:avLst/>
          </a:prstGeom>
          <a:noFill/>
        </p:spPr>
        <p:txBody>
          <a:bodyPr wrap="square" rtlCol="0">
            <a:spAutoFit/>
          </a:bodyPr>
          <a:lstStyle/>
          <a:p>
            <a:pPr>
              <a:lnSpc>
                <a:spcPct val="125000"/>
              </a:lnSpc>
            </a:pPr>
            <a:r>
              <a:rPr lang="en-US" altLang="zh-CN" b="1" dirty="0">
                <a:latin typeface="Times New Roman" panose="02020603050405020304" pitchFamily="18" charset="0"/>
                <a:cs typeface="Times New Roman" panose="02020603050405020304" pitchFamily="18" charset="0"/>
              </a:rPr>
              <a:t>1. Map reads to reference </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Software: BWA, Bowtie2</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Primary algorithm: </a:t>
            </a:r>
            <a:r>
              <a:rPr lang="en-US" altLang="zh-CN" sz="1350" b="1" dirty="0">
                <a:latin typeface="Times New Roman" panose="02020603050405020304" pitchFamily="18" charset="0"/>
                <a:cs typeface="Times New Roman" panose="02020603050405020304" pitchFamily="18" charset="0"/>
              </a:rPr>
              <a:t>BWT (Burrows-Wheeler Transform)</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Originally a compression algorithm, but its core idea can be used for sequence alignment</a:t>
            </a:r>
            <a:endParaRPr lang="zh-CN" altLang="en-US" sz="1350" dirty="0">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8820DFD5-03F8-870B-603C-C6F71A59DE56}"/>
              </a:ext>
            </a:extLst>
          </p:cNvPr>
          <p:cNvGrpSpPr/>
          <p:nvPr/>
        </p:nvGrpSpPr>
        <p:grpSpPr>
          <a:xfrm>
            <a:off x="904537" y="3041638"/>
            <a:ext cx="6594370" cy="3271595"/>
            <a:chOff x="904537" y="3041638"/>
            <a:chExt cx="6594370" cy="3271595"/>
          </a:xfrm>
        </p:grpSpPr>
        <p:grpSp>
          <p:nvGrpSpPr>
            <p:cNvPr id="5" name="组合 36">
              <a:extLst>
                <a:ext uri="{FF2B5EF4-FFF2-40B4-BE49-F238E27FC236}">
                  <a16:creationId xmlns:a16="http://schemas.microsoft.com/office/drawing/2014/main" id="{856E281F-40D9-C949-F62F-4F6DA7282D43}"/>
                </a:ext>
              </a:extLst>
            </p:cNvPr>
            <p:cNvGrpSpPr/>
            <p:nvPr/>
          </p:nvGrpSpPr>
          <p:grpSpPr>
            <a:xfrm>
              <a:off x="904537" y="3041638"/>
              <a:ext cx="6594370" cy="3271595"/>
              <a:chOff x="306640" y="2266681"/>
              <a:chExt cx="8792493" cy="4362127"/>
            </a:xfrm>
          </p:grpSpPr>
          <p:grpSp>
            <p:nvGrpSpPr>
              <p:cNvPr id="6" name="组合 17">
                <a:extLst>
                  <a:ext uri="{FF2B5EF4-FFF2-40B4-BE49-F238E27FC236}">
                    <a16:creationId xmlns:a16="http://schemas.microsoft.com/office/drawing/2014/main" id="{87F050D9-3B4B-0B39-022A-00E20B67B26B}"/>
                  </a:ext>
                </a:extLst>
              </p:cNvPr>
              <p:cNvGrpSpPr/>
              <p:nvPr/>
            </p:nvGrpSpPr>
            <p:grpSpPr>
              <a:xfrm>
                <a:off x="306640" y="2266681"/>
                <a:ext cx="8792493" cy="4362127"/>
                <a:chOff x="306640" y="2266681"/>
                <a:chExt cx="8792493" cy="4362127"/>
              </a:xfrm>
            </p:grpSpPr>
            <p:grpSp>
              <p:nvGrpSpPr>
                <p:cNvPr id="9" name="组合 12">
                  <a:extLst>
                    <a:ext uri="{FF2B5EF4-FFF2-40B4-BE49-F238E27FC236}">
                      <a16:creationId xmlns:a16="http://schemas.microsoft.com/office/drawing/2014/main" id="{3D6CDD54-0622-CAE2-DC4A-008737F70A70}"/>
                    </a:ext>
                  </a:extLst>
                </p:cNvPr>
                <p:cNvGrpSpPr/>
                <p:nvPr/>
              </p:nvGrpSpPr>
              <p:grpSpPr>
                <a:xfrm>
                  <a:off x="306640" y="2266681"/>
                  <a:ext cx="8792493" cy="4362127"/>
                  <a:chOff x="306640" y="2266681"/>
                  <a:chExt cx="8792493" cy="4362127"/>
                </a:xfrm>
              </p:grpSpPr>
              <p:grpSp>
                <p:nvGrpSpPr>
                  <p:cNvPr id="11" name="组合 65">
                    <a:extLst>
                      <a:ext uri="{FF2B5EF4-FFF2-40B4-BE49-F238E27FC236}">
                        <a16:creationId xmlns:a16="http://schemas.microsoft.com/office/drawing/2014/main" id="{D72BC46B-08BE-5E2F-2749-675C93FDB255}"/>
                      </a:ext>
                    </a:extLst>
                  </p:cNvPr>
                  <p:cNvGrpSpPr/>
                  <p:nvPr/>
                </p:nvGrpSpPr>
                <p:grpSpPr>
                  <a:xfrm>
                    <a:off x="306640" y="2266681"/>
                    <a:ext cx="8792493" cy="4362127"/>
                    <a:chOff x="306640" y="2266681"/>
                    <a:chExt cx="8792493" cy="4362127"/>
                  </a:xfrm>
                </p:grpSpPr>
                <p:sp>
                  <p:nvSpPr>
                    <p:cNvPr id="14" name="文本框 6">
                      <a:extLst>
                        <a:ext uri="{FF2B5EF4-FFF2-40B4-BE49-F238E27FC236}">
                          <a16:creationId xmlns:a16="http://schemas.microsoft.com/office/drawing/2014/main" id="{CED928A1-769D-618C-F8AC-5FBD3B85D922}"/>
                        </a:ext>
                      </a:extLst>
                    </p:cNvPr>
                    <p:cNvSpPr txBox="1"/>
                    <p:nvPr/>
                  </p:nvSpPr>
                  <p:spPr>
                    <a:xfrm>
                      <a:off x="1133339" y="2805290"/>
                      <a:ext cx="907961" cy="3385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t>$TCTAC</a:t>
                      </a:r>
                      <a:endParaRPr lang="zh-CN" altLang="en-US" sz="1050" dirty="0"/>
                    </a:p>
                  </p:txBody>
                </p:sp>
                <p:sp>
                  <p:nvSpPr>
                    <p:cNvPr id="15" name="文本框 7">
                      <a:extLst>
                        <a:ext uri="{FF2B5EF4-FFF2-40B4-BE49-F238E27FC236}">
                          <a16:creationId xmlns:a16="http://schemas.microsoft.com/office/drawing/2014/main" id="{3D1CCD53-2CC7-244D-68DE-F7EAE822F021}"/>
                        </a:ext>
                      </a:extLst>
                    </p:cNvPr>
                    <p:cNvSpPr txBox="1"/>
                    <p:nvPr/>
                  </p:nvSpPr>
                  <p:spPr>
                    <a:xfrm>
                      <a:off x="2953553" y="2266681"/>
                      <a:ext cx="907961" cy="141577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t>$TCTAC</a:t>
                      </a:r>
                    </a:p>
                    <a:p>
                      <a:pPr algn="ctr"/>
                      <a:r>
                        <a:rPr lang="en-US" altLang="zh-CN" sz="1050" dirty="0"/>
                        <a:t>C$TCTA</a:t>
                      </a:r>
                    </a:p>
                    <a:p>
                      <a:pPr algn="ctr"/>
                      <a:r>
                        <a:rPr lang="en-US" altLang="zh-CN" sz="1050" dirty="0"/>
                        <a:t>AC$TCT</a:t>
                      </a:r>
                    </a:p>
                    <a:p>
                      <a:pPr algn="ctr"/>
                      <a:r>
                        <a:rPr lang="en-US" altLang="zh-CN" sz="1050" dirty="0"/>
                        <a:t>TAC$TC</a:t>
                      </a:r>
                    </a:p>
                    <a:p>
                      <a:pPr algn="ctr"/>
                      <a:r>
                        <a:rPr lang="en-US" altLang="zh-CN" sz="1050" dirty="0"/>
                        <a:t>CTAC$T</a:t>
                      </a:r>
                    </a:p>
                    <a:p>
                      <a:pPr algn="ctr"/>
                      <a:r>
                        <a:rPr lang="en-US" altLang="zh-CN" sz="1050" dirty="0"/>
                        <a:t>TCTAC$</a:t>
                      </a:r>
                      <a:endParaRPr lang="zh-CN" altLang="en-US" sz="1050" dirty="0"/>
                    </a:p>
                  </p:txBody>
                </p:sp>
                <p:sp>
                  <p:nvSpPr>
                    <p:cNvPr id="16" name="文本框 8">
                      <a:extLst>
                        <a:ext uri="{FF2B5EF4-FFF2-40B4-BE49-F238E27FC236}">
                          <a16:creationId xmlns:a16="http://schemas.microsoft.com/office/drawing/2014/main" id="{AABE5947-578B-08AD-2DCD-1BC77D7A7FFE}"/>
                        </a:ext>
                      </a:extLst>
                    </p:cNvPr>
                    <p:cNvSpPr txBox="1"/>
                    <p:nvPr/>
                  </p:nvSpPr>
                  <p:spPr>
                    <a:xfrm>
                      <a:off x="4773766" y="2266681"/>
                      <a:ext cx="907961" cy="141577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solidFill>
                            <a:srgbClr val="FF0000"/>
                          </a:solidFill>
                        </a:rPr>
                        <a:t>$</a:t>
                      </a:r>
                      <a:r>
                        <a:rPr lang="en-US" altLang="zh-CN" sz="1050" dirty="0"/>
                        <a:t>TCTAC</a:t>
                      </a:r>
                    </a:p>
                    <a:p>
                      <a:pPr algn="ctr"/>
                      <a:r>
                        <a:rPr lang="en-US" altLang="zh-CN" sz="1050" dirty="0">
                          <a:solidFill>
                            <a:srgbClr val="FF0000"/>
                          </a:solidFill>
                        </a:rPr>
                        <a:t>A</a:t>
                      </a:r>
                      <a:r>
                        <a:rPr lang="en-US" altLang="zh-CN" sz="1050" dirty="0"/>
                        <a:t>C$TCT</a:t>
                      </a:r>
                    </a:p>
                    <a:p>
                      <a:pPr algn="ctr"/>
                      <a:r>
                        <a:rPr lang="en-US" altLang="zh-CN" sz="1050" dirty="0">
                          <a:solidFill>
                            <a:srgbClr val="FF0000"/>
                          </a:solidFill>
                        </a:rPr>
                        <a:t>C</a:t>
                      </a:r>
                      <a:r>
                        <a:rPr lang="en-US" altLang="zh-CN" sz="1050" dirty="0"/>
                        <a:t>$TCTA</a:t>
                      </a:r>
                    </a:p>
                    <a:p>
                      <a:pPr algn="ctr"/>
                      <a:r>
                        <a:rPr lang="en-US" altLang="zh-CN" sz="1050" dirty="0">
                          <a:solidFill>
                            <a:srgbClr val="FF0000"/>
                          </a:solidFill>
                        </a:rPr>
                        <a:t>C</a:t>
                      </a:r>
                      <a:r>
                        <a:rPr lang="en-US" altLang="zh-CN" sz="1050" dirty="0"/>
                        <a:t>TAC$T</a:t>
                      </a:r>
                    </a:p>
                    <a:p>
                      <a:pPr algn="ctr"/>
                      <a:r>
                        <a:rPr lang="en-US" altLang="zh-CN" sz="1050" dirty="0">
                          <a:solidFill>
                            <a:srgbClr val="FF0000"/>
                          </a:solidFill>
                        </a:rPr>
                        <a:t>T</a:t>
                      </a:r>
                      <a:r>
                        <a:rPr lang="en-US" altLang="zh-CN" sz="1050" dirty="0"/>
                        <a:t>AC$TC</a:t>
                      </a:r>
                    </a:p>
                    <a:p>
                      <a:pPr algn="ctr"/>
                      <a:r>
                        <a:rPr lang="en-US" altLang="zh-CN" sz="1050" dirty="0">
                          <a:solidFill>
                            <a:srgbClr val="FF0000"/>
                          </a:solidFill>
                        </a:rPr>
                        <a:t>T</a:t>
                      </a:r>
                      <a:r>
                        <a:rPr lang="en-US" altLang="zh-CN" sz="1050" dirty="0"/>
                        <a:t>CTAC$</a:t>
                      </a:r>
                      <a:endParaRPr lang="zh-CN" altLang="en-US" sz="1050" dirty="0"/>
                    </a:p>
                  </p:txBody>
                </p:sp>
                <p:sp>
                  <p:nvSpPr>
                    <p:cNvPr id="17" name="文本框 9">
                      <a:extLst>
                        <a:ext uri="{FF2B5EF4-FFF2-40B4-BE49-F238E27FC236}">
                          <a16:creationId xmlns:a16="http://schemas.microsoft.com/office/drawing/2014/main" id="{AC3DE299-3734-3B0D-AA11-FFC3C6484639}"/>
                        </a:ext>
                      </a:extLst>
                    </p:cNvPr>
                    <p:cNvSpPr txBox="1"/>
                    <p:nvPr/>
                  </p:nvSpPr>
                  <p:spPr>
                    <a:xfrm>
                      <a:off x="6505978" y="2266681"/>
                      <a:ext cx="907961" cy="141577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solidFill>
                            <a:schemeClr val="tx1"/>
                          </a:solidFill>
                        </a:rPr>
                        <a:t>$</a:t>
                      </a:r>
                      <a:r>
                        <a:rPr lang="en-US" altLang="zh-CN" sz="1050" dirty="0"/>
                        <a:t>TCTA</a:t>
                      </a:r>
                      <a:r>
                        <a:rPr lang="en-US" altLang="zh-CN" sz="1050" b="1" dirty="0"/>
                        <a:t>C</a:t>
                      </a:r>
                    </a:p>
                    <a:p>
                      <a:pPr algn="ctr"/>
                      <a:r>
                        <a:rPr lang="en-US" altLang="zh-CN" sz="1050" dirty="0">
                          <a:solidFill>
                            <a:schemeClr val="tx1"/>
                          </a:solidFill>
                        </a:rPr>
                        <a:t>A</a:t>
                      </a:r>
                      <a:r>
                        <a:rPr lang="en-US" altLang="zh-CN" sz="1050" dirty="0"/>
                        <a:t>C$TC</a:t>
                      </a:r>
                      <a:r>
                        <a:rPr lang="en-US" altLang="zh-CN" sz="1050" b="1" dirty="0"/>
                        <a:t>T</a:t>
                      </a:r>
                    </a:p>
                    <a:p>
                      <a:pPr algn="ctr"/>
                      <a:r>
                        <a:rPr lang="en-US" altLang="zh-CN" sz="1050" dirty="0">
                          <a:solidFill>
                            <a:schemeClr val="tx1"/>
                          </a:solidFill>
                        </a:rPr>
                        <a:t>C</a:t>
                      </a:r>
                      <a:r>
                        <a:rPr lang="en-US" altLang="zh-CN" sz="1050" dirty="0"/>
                        <a:t>$TCT</a:t>
                      </a:r>
                      <a:r>
                        <a:rPr lang="en-US" altLang="zh-CN" sz="1050" b="1" dirty="0"/>
                        <a:t>A</a:t>
                      </a:r>
                    </a:p>
                    <a:p>
                      <a:pPr algn="ctr"/>
                      <a:r>
                        <a:rPr lang="en-US" altLang="zh-CN" sz="1050" dirty="0">
                          <a:solidFill>
                            <a:schemeClr val="tx1"/>
                          </a:solidFill>
                        </a:rPr>
                        <a:t>C</a:t>
                      </a:r>
                      <a:r>
                        <a:rPr lang="en-US" altLang="zh-CN" sz="1050" dirty="0"/>
                        <a:t>TAC$</a:t>
                      </a:r>
                      <a:r>
                        <a:rPr lang="en-US" altLang="zh-CN" sz="1050" b="1" dirty="0"/>
                        <a:t>T</a:t>
                      </a:r>
                    </a:p>
                    <a:p>
                      <a:pPr algn="ctr"/>
                      <a:r>
                        <a:rPr lang="en-US" altLang="zh-CN" sz="1050" dirty="0">
                          <a:solidFill>
                            <a:schemeClr val="tx1"/>
                          </a:solidFill>
                        </a:rPr>
                        <a:t>T</a:t>
                      </a:r>
                      <a:r>
                        <a:rPr lang="en-US" altLang="zh-CN" sz="1050" dirty="0"/>
                        <a:t>AC$T</a:t>
                      </a:r>
                      <a:r>
                        <a:rPr lang="en-US" altLang="zh-CN" sz="1050" b="1" dirty="0"/>
                        <a:t>C</a:t>
                      </a:r>
                    </a:p>
                    <a:p>
                      <a:pPr algn="ctr"/>
                      <a:r>
                        <a:rPr lang="en-US" altLang="zh-CN" sz="1050" dirty="0">
                          <a:solidFill>
                            <a:schemeClr val="tx1"/>
                          </a:solidFill>
                        </a:rPr>
                        <a:t>T</a:t>
                      </a:r>
                      <a:r>
                        <a:rPr lang="en-US" altLang="zh-CN" sz="1050" dirty="0"/>
                        <a:t>CTAC</a:t>
                      </a:r>
                      <a:r>
                        <a:rPr lang="en-US" altLang="zh-CN" sz="1050" b="1" dirty="0"/>
                        <a:t>$</a:t>
                      </a:r>
                      <a:endParaRPr lang="zh-CN" altLang="en-US" sz="1050" b="1" dirty="0"/>
                    </a:p>
                  </p:txBody>
                </p:sp>
                <p:sp>
                  <p:nvSpPr>
                    <p:cNvPr id="18" name="文本框 10">
                      <a:extLst>
                        <a:ext uri="{FF2B5EF4-FFF2-40B4-BE49-F238E27FC236}">
                          <a16:creationId xmlns:a16="http://schemas.microsoft.com/office/drawing/2014/main" id="{37EC3A31-FD5A-B54D-2FA1-0644EF42E331}"/>
                        </a:ext>
                      </a:extLst>
                    </p:cNvPr>
                    <p:cNvSpPr txBox="1"/>
                    <p:nvPr/>
                  </p:nvSpPr>
                  <p:spPr>
                    <a:xfrm>
                      <a:off x="8069430" y="2805290"/>
                      <a:ext cx="907961" cy="3385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t>CTATC$</a:t>
                      </a:r>
                      <a:endParaRPr lang="zh-CN" altLang="en-US" sz="1050" dirty="0"/>
                    </a:p>
                  </p:txBody>
                </p:sp>
                <p:sp>
                  <p:nvSpPr>
                    <p:cNvPr id="19" name="文本框 11">
                      <a:extLst>
                        <a:ext uri="{FF2B5EF4-FFF2-40B4-BE49-F238E27FC236}">
                          <a16:creationId xmlns:a16="http://schemas.microsoft.com/office/drawing/2014/main" id="{DF2D5A90-F65A-ED40-20E0-451792907CD0}"/>
                        </a:ext>
                      </a:extLst>
                    </p:cNvPr>
                    <p:cNvSpPr txBox="1"/>
                    <p:nvPr/>
                  </p:nvSpPr>
                  <p:spPr>
                    <a:xfrm>
                      <a:off x="1204175" y="4187924"/>
                      <a:ext cx="827621" cy="400109"/>
                    </a:xfrm>
                    <a:prstGeom prst="rect">
                      <a:avLst/>
                    </a:prstGeom>
                    <a:noFill/>
                  </p:spPr>
                  <p:txBody>
                    <a:bodyPr wrap="square" rtlCol="0">
                      <a:spAutoFit/>
                    </a:bodyPr>
                    <a:lstStyle/>
                    <a:p>
                      <a:pPr algn="ctr"/>
                      <a:r>
                        <a:rPr lang="en-US" altLang="zh-CN" sz="1350" b="1" dirty="0"/>
                        <a:t>Input </a:t>
                      </a:r>
                      <a:endParaRPr lang="zh-CN" altLang="en-US" sz="1350" b="1" dirty="0"/>
                    </a:p>
                  </p:txBody>
                </p:sp>
                <p:cxnSp>
                  <p:nvCxnSpPr>
                    <p:cNvPr id="20" name="直接箭头连接符 13">
                      <a:extLst>
                        <a:ext uri="{FF2B5EF4-FFF2-40B4-BE49-F238E27FC236}">
                          <a16:creationId xmlns:a16="http://schemas.microsoft.com/office/drawing/2014/main" id="{64AF311B-8A0C-6C56-69CB-B8605FDBB10C}"/>
                        </a:ext>
                      </a:extLst>
                    </p:cNvPr>
                    <p:cNvCxnSpPr>
                      <a:cxnSpLocks/>
                      <a:stCxn id="14" idx="3"/>
                      <a:endCxn id="15" idx="1"/>
                    </p:cNvCxnSpPr>
                    <p:nvPr/>
                  </p:nvCxnSpPr>
                  <p:spPr>
                    <a:xfrm>
                      <a:off x="2041300" y="2974568"/>
                      <a:ext cx="9122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18">
                      <a:extLst>
                        <a:ext uri="{FF2B5EF4-FFF2-40B4-BE49-F238E27FC236}">
                          <a16:creationId xmlns:a16="http://schemas.microsoft.com/office/drawing/2014/main" id="{F4E1A44B-9F87-9EDE-5D4B-9ECA040DE04A}"/>
                        </a:ext>
                      </a:extLst>
                    </p:cNvPr>
                    <p:cNvCxnSpPr>
                      <a:stCxn id="15" idx="3"/>
                      <a:endCxn id="16" idx="1"/>
                    </p:cNvCxnSpPr>
                    <p:nvPr/>
                  </p:nvCxnSpPr>
                  <p:spPr>
                    <a:xfrm>
                      <a:off x="3861515" y="2974568"/>
                      <a:ext cx="9122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0">
                      <a:extLst>
                        <a:ext uri="{FF2B5EF4-FFF2-40B4-BE49-F238E27FC236}">
                          <a16:creationId xmlns:a16="http://schemas.microsoft.com/office/drawing/2014/main" id="{2DEEAF48-FB88-3C8B-AE04-97622B577A96}"/>
                        </a:ext>
                      </a:extLst>
                    </p:cNvPr>
                    <p:cNvCxnSpPr>
                      <a:stCxn id="16" idx="3"/>
                      <a:endCxn id="17" idx="1"/>
                    </p:cNvCxnSpPr>
                    <p:nvPr/>
                  </p:nvCxnSpPr>
                  <p:spPr>
                    <a:xfrm>
                      <a:off x="5681728" y="2974568"/>
                      <a:ext cx="8242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3B74C844-6770-3001-4135-CD06DA27F8D9}"/>
                        </a:ext>
                      </a:extLst>
                    </p:cNvPr>
                    <p:cNvCxnSpPr>
                      <a:stCxn id="17" idx="3"/>
                      <a:endCxn id="18" idx="1"/>
                    </p:cNvCxnSpPr>
                    <p:nvPr/>
                  </p:nvCxnSpPr>
                  <p:spPr>
                    <a:xfrm>
                      <a:off x="7413940" y="2974568"/>
                      <a:ext cx="6554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864FACA0-DEFB-B75F-0ED7-92ED6F775248}"/>
                        </a:ext>
                      </a:extLst>
                    </p:cNvPr>
                    <p:cNvSpPr txBox="1"/>
                    <p:nvPr/>
                  </p:nvSpPr>
                  <p:spPr>
                    <a:xfrm>
                      <a:off x="2953553" y="4187924"/>
                      <a:ext cx="1073651" cy="400109"/>
                    </a:xfrm>
                    <a:prstGeom prst="rect">
                      <a:avLst/>
                    </a:prstGeom>
                    <a:noFill/>
                  </p:spPr>
                  <p:txBody>
                    <a:bodyPr wrap="square" rtlCol="0">
                      <a:spAutoFit/>
                    </a:bodyPr>
                    <a:lstStyle/>
                    <a:p>
                      <a:pPr algn="ctr"/>
                      <a:r>
                        <a:rPr lang="en-US" altLang="zh-CN" sz="1350" b="1" dirty="0"/>
                        <a:t>Cycling </a:t>
                      </a:r>
                      <a:endParaRPr lang="zh-CN" altLang="en-US" sz="1350" b="1" dirty="0"/>
                    </a:p>
                  </p:txBody>
                </p:sp>
                <p:sp>
                  <p:nvSpPr>
                    <p:cNvPr id="25" name="文本框 24">
                      <a:extLst>
                        <a:ext uri="{FF2B5EF4-FFF2-40B4-BE49-F238E27FC236}">
                          <a16:creationId xmlns:a16="http://schemas.microsoft.com/office/drawing/2014/main" id="{A0AF8A9E-D87E-1B57-DAC2-DFF0485A11F2}"/>
                        </a:ext>
                      </a:extLst>
                    </p:cNvPr>
                    <p:cNvSpPr txBox="1"/>
                    <p:nvPr/>
                  </p:nvSpPr>
                  <p:spPr>
                    <a:xfrm>
                      <a:off x="4690923" y="4187924"/>
                      <a:ext cx="1073651" cy="400109"/>
                    </a:xfrm>
                    <a:prstGeom prst="rect">
                      <a:avLst/>
                    </a:prstGeom>
                    <a:noFill/>
                  </p:spPr>
                  <p:txBody>
                    <a:bodyPr wrap="square" rtlCol="0">
                      <a:spAutoFit/>
                    </a:bodyPr>
                    <a:lstStyle/>
                    <a:p>
                      <a:pPr algn="ctr"/>
                      <a:r>
                        <a:rPr lang="en-US" altLang="zh-CN" sz="1350" b="1" dirty="0"/>
                        <a:t>Sorting </a:t>
                      </a:r>
                      <a:endParaRPr lang="zh-CN" altLang="en-US" sz="1350" b="1" dirty="0"/>
                    </a:p>
                  </p:txBody>
                </p:sp>
                <p:sp>
                  <p:nvSpPr>
                    <p:cNvPr id="26" name="文本框 25">
                      <a:extLst>
                        <a:ext uri="{FF2B5EF4-FFF2-40B4-BE49-F238E27FC236}">
                          <a16:creationId xmlns:a16="http://schemas.microsoft.com/office/drawing/2014/main" id="{DC54A530-C1E0-DD38-63E9-D4DF8B7BC7CF}"/>
                        </a:ext>
                      </a:extLst>
                    </p:cNvPr>
                    <p:cNvSpPr txBox="1"/>
                    <p:nvPr/>
                  </p:nvSpPr>
                  <p:spPr>
                    <a:xfrm>
                      <a:off x="6408058" y="4049425"/>
                      <a:ext cx="1073651" cy="677108"/>
                    </a:xfrm>
                    <a:prstGeom prst="rect">
                      <a:avLst/>
                    </a:prstGeom>
                    <a:noFill/>
                  </p:spPr>
                  <p:txBody>
                    <a:bodyPr wrap="square" rtlCol="0">
                      <a:spAutoFit/>
                    </a:bodyPr>
                    <a:lstStyle/>
                    <a:p>
                      <a:pPr algn="ctr"/>
                      <a:r>
                        <a:rPr lang="en-US" altLang="zh-CN" sz="1350" b="1" dirty="0"/>
                        <a:t>Last column</a:t>
                      </a:r>
                      <a:endParaRPr lang="zh-CN" altLang="en-US" sz="1350" b="1" dirty="0"/>
                    </a:p>
                  </p:txBody>
                </p:sp>
                <p:sp>
                  <p:nvSpPr>
                    <p:cNvPr id="27" name="文本框 26">
                      <a:extLst>
                        <a:ext uri="{FF2B5EF4-FFF2-40B4-BE49-F238E27FC236}">
                          <a16:creationId xmlns:a16="http://schemas.microsoft.com/office/drawing/2014/main" id="{1EF345F7-D9FB-B5D6-F6C0-50BD06BDDE98}"/>
                        </a:ext>
                      </a:extLst>
                    </p:cNvPr>
                    <p:cNvSpPr txBox="1"/>
                    <p:nvPr/>
                  </p:nvSpPr>
                  <p:spPr>
                    <a:xfrm>
                      <a:off x="8025482" y="4049425"/>
                      <a:ext cx="1073651" cy="677108"/>
                    </a:xfrm>
                    <a:prstGeom prst="rect">
                      <a:avLst/>
                    </a:prstGeom>
                    <a:noFill/>
                  </p:spPr>
                  <p:txBody>
                    <a:bodyPr wrap="square" rtlCol="0">
                      <a:spAutoFit/>
                    </a:bodyPr>
                    <a:lstStyle/>
                    <a:p>
                      <a:pPr algn="ctr"/>
                      <a:r>
                        <a:rPr lang="en-US" altLang="zh-CN" sz="1350" b="1" dirty="0"/>
                        <a:t>BWT output</a:t>
                      </a:r>
                      <a:endParaRPr lang="zh-CN" altLang="en-US" sz="1350" b="1" dirty="0"/>
                    </a:p>
                  </p:txBody>
                </p:sp>
                <p:grpSp>
                  <p:nvGrpSpPr>
                    <p:cNvPr id="28" name="组合 32">
                      <a:extLst>
                        <a:ext uri="{FF2B5EF4-FFF2-40B4-BE49-F238E27FC236}">
                          <a16:creationId xmlns:a16="http://schemas.microsoft.com/office/drawing/2014/main" id="{957068BF-3E3B-10BE-ED23-EF2989E4951E}"/>
                        </a:ext>
                      </a:extLst>
                    </p:cNvPr>
                    <p:cNvGrpSpPr/>
                    <p:nvPr/>
                  </p:nvGrpSpPr>
                  <p:grpSpPr>
                    <a:xfrm>
                      <a:off x="2610166" y="4905258"/>
                      <a:ext cx="978796" cy="1723550"/>
                      <a:chOff x="1133339" y="5063636"/>
                      <a:chExt cx="978796" cy="1723550"/>
                    </a:xfrm>
                  </p:grpSpPr>
                  <p:sp>
                    <p:nvSpPr>
                      <p:cNvPr id="43" name="文本框 27">
                        <a:extLst>
                          <a:ext uri="{FF2B5EF4-FFF2-40B4-BE49-F238E27FC236}">
                            <a16:creationId xmlns:a16="http://schemas.microsoft.com/office/drawing/2014/main" id="{55C15856-7410-6B37-192C-D724775D9C43}"/>
                          </a:ext>
                        </a:extLst>
                      </p:cNvPr>
                      <p:cNvSpPr txBox="1"/>
                      <p:nvPr/>
                    </p:nvSpPr>
                    <p:spPr>
                      <a:xfrm>
                        <a:off x="1204174" y="5371413"/>
                        <a:ext cx="907961" cy="1415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solidFill>
                              <a:schemeClr val="tx1"/>
                            </a:solidFill>
                          </a:rPr>
                          <a:t>$</a:t>
                        </a:r>
                        <a:r>
                          <a:rPr lang="en-US" altLang="zh-CN" sz="1050" dirty="0"/>
                          <a:t>TCTA</a:t>
                        </a:r>
                        <a:r>
                          <a:rPr lang="en-US" altLang="zh-CN" sz="1050" b="1" dirty="0"/>
                          <a:t>C</a:t>
                        </a:r>
                      </a:p>
                      <a:p>
                        <a:pPr algn="ctr"/>
                        <a:r>
                          <a:rPr lang="en-US" altLang="zh-CN" sz="1050" dirty="0">
                            <a:solidFill>
                              <a:schemeClr val="tx1"/>
                            </a:solidFill>
                          </a:rPr>
                          <a:t>A</a:t>
                        </a:r>
                        <a:r>
                          <a:rPr lang="en-US" altLang="zh-CN" sz="1050" dirty="0"/>
                          <a:t>C$TC</a:t>
                        </a:r>
                        <a:r>
                          <a:rPr lang="en-US" altLang="zh-CN" sz="1050" b="1" dirty="0"/>
                          <a:t>T</a:t>
                        </a:r>
                      </a:p>
                      <a:p>
                        <a:pPr algn="ctr"/>
                        <a:r>
                          <a:rPr lang="en-US" altLang="zh-CN" sz="1050" dirty="0">
                            <a:solidFill>
                              <a:schemeClr val="tx1"/>
                            </a:solidFill>
                          </a:rPr>
                          <a:t>C</a:t>
                        </a:r>
                        <a:r>
                          <a:rPr lang="en-US" altLang="zh-CN" sz="1050" dirty="0"/>
                          <a:t>$TCT</a:t>
                        </a:r>
                        <a:r>
                          <a:rPr lang="en-US" altLang="zh-CN" sz="1050" b="1" dirty="0"/>
                          <a:t>A</a:t>
                        </a:r>
                      </a:p>
                      <a:p>
                        <a:pPr algn="ctr"/>
                        <a:r>
                          <a:rPr lang="en-US" altLang="zh-CN" sz="1050" dirty="0">
                            <a:solidFill>
                              <a:schemeClr val="tx1"/>
                            </a:solidFill>
                          </a:rPr>
                          <a:t>C</a:t>
                        </a:r>
                        <a:r>
                          <a:rPr lang="en-US" altLang="zh-CN" sz="1050" dirty="0"/>
                          <a:t>TAC$</a:t>
                        </a:r>
                        <a:r>
                          <a:rPr lang="en-US" altLang="zh-CN" sz="1050" b="1" dirty="0"/>
                          <a:t>T</a:t>
                        </a:r>
                      </a:p>
                      <a:p>
                        <a:pPr algn="ctr"/>
                        <a:r>
                          <a:rPr lang="en-US" altLang="zh-CN" sz="1050" dirty="0">
                            <a:solidFill>
                              <a:schemeClr val="tx1"/>
                            </a:solidFill>
                          </a:rPr>
                          <a:t>T</a:t>
                        </a:r>
                        <a:r>
                          <a:rPr lang="en-US" altLang="zh-CN" sz="1050" dirty="0"/>
                          <a:t>AC$T</a:t>
                        </a:r>
                        <a:r>
                          <a:rPr lang="en-US" altLang="zh-CN" sz="1050" b="1" dirty="0"/>
                          <a:t>C</a:t>
                        </a:r>
                      </a:p>
                      <a:p>
                        <a:pPr algn="ctr"/>
                        <a:r>
                          <a:rPr lang="en-US" altLang="zh-CN" sz="1050" dirty="0">
                            <a:solidFill>
                              <a:schemeClr val="tx1"/>
                            </a:solidFill>
                          </a:rPr>
                          <a:t>T</a:t>
                        </a:r>
                        <a:r>
                          <a:rPr lang="en-US" altLang="zh-CN" sz="1050" dirty="0"/>
                          <a:t>CTAC</a:t>
                        </a:r>
                        <a:r>
                          <a:rPr lang="en-US" altLang="zh-CN" sz="1050" b="1" dirty="0"/>
                          <a:t>$</a:t>
                        </a:r>
                        <a:endParaRPr lang="zh-CN" altLang="en-US" sz="1050" b="1" dirty="0"/>
                      </a:p>
                    </p:txBody>
                  </p:sp>
                  <p:sp>
                    <p:nvSpPr>
                      <p:cNvPr id="44" name="文本框 29">
                        <a:extLst>
                          <a:ext uri="{FF2B5EF4-FFF2-40B4-BE49-F238E27FC236}">
                            <a16:creationId xmlns:a16="http://schemas.microsoft.com/office/drawing/2014/main" id="{B9D1ED70-B00E-D36D-7A24-9D70772B155A}"/>
                          </a:ext>
                        </a:extLst>
                      </p:cNvPr>
                      <p:cNvSpPr txBox="1"/>
                      <p:nvPr/>
                    </p:nvSpPr>
                    <p:spPr>
                      <a:xfrm>
                        <a:off x="1133339" y="5063636"/>
                        <a:ext cx="907961" cy="3385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zh-CN" sz="1050" dirty="0">
                            <a:solidFill>
                              <a:srgbClr val="FF0000"/>
                            </a:solidFill>
                          </a:rPr>
                          <a:t>C</a:t>
                        </a:r>
                        <a:endParaRPr lang="zh-CN" altLang="en-US" sz="1050" dirty="0">
                          <a:solidFill>
                            <a:srgbClr val="FF0000"/>
                          </a:solidFill>
                        </a:endParaRPr>
                      </a:p>
                    </p:txBody>
                  </p:sp>
                </p:grpSp>
                <p:sp>
                  <p:nvSpPr>
                    <p:cNvPr id="29" name="文本框 31">
                      <a:extLst>
                        <a:ext uri="{FF2B5EF4-FFF2-40B4-BE49-F238E27FC236}">
                          <a16:creationId xmlns:a16="http://schemas.microsoft.com/office/drawing/2014/main" id="{57CC496F-843B-B1A1-BF9B-751D628EAD13}"/>
                        </a:ext>
                      </a:extLst>
                    </p:cNvPr>
                    <p:cNvSpPr txBox="1"/>
                    <p:nvPr/>
                  </p:nvSpPr>
                  <p:spPr>
                    <a:xfrm>
                      <a:off x="306640" y="5428479"/>
                      <a:ext cx="2242459" cy="677108"/>
                    </a:xfrm>
                    <a:prstGeom prst="rect">
                      <a:avLst/>
                    </a:prstGeom>
                    <a:noFill/>
                  </p:spPr>
                  <p:txBody>
                    <a:bodyPr wrap="square">
                      <a:spAutoFit/>
                    </a:bodyPr>
                    <a:lstStyle/>
                    <a:p>
                      <a:pPr algn="ctr"/>
                      <a:r>
                        <a:rPr lang="en-US" altLang="zh-CN" sz="1350" b="1" dirty="0"/>
                        <a:t>R</a:t>
                      </a:r>
                      <a:r>
                        <a:rPr lang="zh-CN" altLang="en-US" sz="1350" b="1" dirty="0"/>
                        <a:t>everse transformation</a:t>
                      </a:r>
                    </a:p>
                  </p:txBody>
                </p:sp>
                <p:grpSp>
                  <p:nvGrpSpPr>
                    <p:cNvPr id="30" name="组合 33">
                      <a:extLst>
                        <a:ext uri="{FF2B5EF4-FFF2-40B4-BE49-F238E27FC236}">
                          <a16:creationId xmlns:a16="http://schemas.microsoft.com/office/drawing/2014/main" id="{9680AB54-040B-FD31-45F7-95A8CCD05713}"/>
                        </a:ext>
                      </a:extLst>
                    </p:cNvPr>
                    <p:cNvGrpSpPr/>
                    <p:nvPr/>
                  </p:nvGrpSpPr>
                  <p:grpSpPr>
                    <a:xfrm>
                      <a:off x="4023879" y="4905258"/>
                      <a:ext cx="978796" cy="1723550"/>
                      <a:chOff x="1133339" y="5063636"/>
                      <a:chExt cx="978796" cy="1723550"/>
                    </a:xfrm>
                  </p:grpSpPr>
                  <p:sp>
                    <p:nvSpPr>
                      <p:cNvPr id="41" name="文本框 34">
                        <a:extLst>
                          <a:ext uri="{FF2B5EF4-FFF2-40B4-BE49-F238E27FC236}">
                            <a16:creationId xmlns:a16="http://schemas.microsoft.com/office/drawing/2014/main" id="{A3E0BBAD-FEA7-DCA6-9C75-FEC201D29659}"/>
                          </a:ext>
                        </a:extLst>
                      </p:cNvPr>
                      <p:cNvSpPr txBox="1"/>
                      <p:nvPr/>
                    </p:nvSpPr>
                    <p:spPr>
                      <a:xfrm>
                        <a:off x="1204174" y="5371413"/>
                        <a:ext cx="907961" cy="1415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solidFill>
                              <a:schemeClr val="tx1"/>
                            </a:solidFill>
                          </a:rPr>
                          <a:t>$</a:t>
                        </a:r>
                        <a:r>
                          <a:rPr lang="en-US" altLang="zh-CN" sz="1050" dirty="0"/>
                          <a:t>TCTA</a:t>
                        </a:r>
                        <a:r>
                          <a:rPr lang="en-US" altLang="zh-CN" sz="1050" b="1" dirty="0">
                            <a:solidFill>
                              <a:schemeClr val="accent1"/>
                            </a:solidFill>
                          </a:rPr>
                          <a:t>C</a:t>
                        </a:r>
                      </a:p>
                      <a:p>
                        <a:pPr algn="ctr"/>
                        <a:r>
                          <a:rPr lang="en-US" altLang="zh-CN" sz="1050" dirty="0">
                            <a:solidFill>
                              <a:schemeClr val="tx1"/>
                            </a:solidFill>
                          </a:rPr>
                          <a:t>A</a:t>
                        </a:r>
                        <a:r>
                          <a:rPr lang="en-US" altLang="zh-CN" sz="1050" dirty="0"/>
                          <a:t>C$TC</a:t>
                        </a:r>
                        <a:r>
                          <a:rPr lang="en-US" altLang="zh-CN" sz="1050" b="1" dirty="0"/>
                          <a:t>T</a:t>
                        </a:r>
                      </a:p>
                      <a:p>
                        <a:pPr algn="ctr"/>
                        <a:r>
                          <a:rPr lang="en-US" altLang="zh-CN" sz="1050" dirty="0">
                            <a:solidFill>
                              <a:schemeClr val="tx1"/>
                            </a:solidFill>
                          </a:rPr>
                          <a:t>C</a:t>
                        </a:r>
                        <a:r>
                          <a:rPr lang="en-US" altLang="zh-CN" sz="1050" dirty="0"/>
                          <a:t>$TCT</a:t>
                        </a:r>
                        <a:r>
                          <a:rPr lang="en-US" altLang="zh-CN" sz="1050" b="1" dirty="0">
                            <a:solidFill>
                              <a:srgbClr val="FF0000"/>
                            </a:solidFill>
                          </a:rPr>
                          <a:t>A</a:t>
                        </a:r>
                      </a:p>
                      <a:p>
                        <a:pPr algn="ctr"/>
                        <a:r>
                          <a:rPr lang="en-US" altLang="zh-CN" sz="1050" dirty="0">
                            <a:solidFill>
                              <a:schemeClr val="tx1"/>
                            </a:solidFill>
                          </a:rPr>
                          <a:t>C</a:t>
                        </a:r>
                        <a:r>
                          <a:rPr lang="en-US" altLang="zh-CN" sz="1050" dirty="0"/>
                          <a:t>TAC$</a:t>
                        </a:r>
                        <a:r>
                          <a:rPr lang="en-US" altLang="zh-CN" sz="1050" b="1" dirty="0"/>
                          <a:t>T</a:t>
                        </a:r>
                      </a:p>
                      <a:p>
                        <a:pPr algn="ctr"/>
                        <a:r>
                          <a:rPr lang="en-US" altLang="zh-CN" sz="1050" dirty="0">
                            <a:solidFill>
                              <a:schemeClr val="tx1"/>
                            </a:solidFill>
                          </a:rPr>
                          <a:t>T</a:t>
                        </a:r>
                        <a:r>
                          <a:rPr lang="en-US" altLang="zh-CN" sz="1050" dirty="0"/>
                          <a:t>AC$T</a:t>
                        </a:r>
                        <a:r>
                          <a:rPr lang="en-US" altLang="zh-CN" sz="1050" b="1" dirty="0"/>
                          <a:t>C</a:t>
                        </a:r>
                      </a:p>
                      <a:p>
                        <a:pPr algn="ctr"/>
                        <a:r>
                          <a:rPr lang="en-US" altLang="zh-CN" sz="1050" dirty="0">
                            <a:solidFill>
                              <a:schemeClr val="tx1"/>
                            </a:solidFill>
                          </a:rPr>
                          <a:t>T</a:t>
                        </a:r>
                        <a:r>
                          <a:rPr lang="en-US" altLang="zh-CN" sz="1050" dirty="0"/>
                          <a:t>CTAC</a:t>
                        </a:r>
                        <a:r>
                          <a:rPr lang="en-US" altLang="zh-CN" sz="1050" b="1" dirty="0"/>
                          <a:t>$</a:t>
                        </a:r>
                        <a:endParaRPr lang="zh-CN" altLang="en-US" sz="1050" b="1" dirty="0"/>
                      </a:p>
                    </p:txBody>
                  </p:sp>
                  <p:sp>
                    <p:nvSpPr>
                      <p:cNvPr id="42" name="文本框 35">
                        <a:extLst>
                          <a:ext uri="{FF2B5EF4-FFF2-40B4-BE49-F238E27FC236}">
                            <a16:creationId xmlns:a16="http://schemas.microsoft.com/office/drawing/2014/main" id="{7FEADFAA-4CA5-9CC8-174B-ABF353489C06}"/>
                          </a:ext>
                        </a:extLst>
                      </p:cNvPr>
                      <p:cNvSpPr txBox="1"/>
                      <p:nvPr/>
                    </p:nvSpPr>
                    <p:spPr>
                      <a:xfrm>
                        <a:off x="1133339" y="5063636"/>
                        <a:ext cx="907961" cy="3385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zh-CN" sz="1050" dirty="0">
                            <a:solidFill>
                              <a:srgbClr val="FF0000"/>
                            </a:solidFill>
                          </a:rPr>
                          <a:t>AC</a:t>
                        </a:r>
                        <a:endParaRPr lang="zh-CN" altLang="en-US" sz="1050" dirty="0">
                          <a:solidFill>
                            <a:srgbClr val="FF0000"/>
                          </a:solidFill>
                        </a:endParaRPr>
                      </a:p>
                    </p:txBody>
                  </p:sp>
                </p:grpSp>
                <p:grpSp>
                  <p:nvGrpSpPr>
                    <p:cNvPr id="31" name="组合 42">
                      <a:extLst>
                        <a:ext uri="{FF2B5EF4-FFF2-40B4-BE49-F238E27FC236}">
                          <a16:creationId xmlns:a16="http://schemas.microsoft.com/office/drawing/2014/main" id="{8335D262-91C3-41AB-148F-2B9F26E9F070}"/>
                        </a:ext>
                      </a:extLst>
                    </p:cNvPr>
                    <p:cNvGrpSpPr/>
                    <p:nvPr/>
                  </p:nvGrpSpPr>
                  <p:grpSpPr>
                    <a:xfrm>
                      <a:off x="5437592" y="4905258"/>
                      <a:ext cx="978796" cy="1723550"/>
                      <a:chOff x="1133339" y="5063636"/>
                      <a:chExt cx="978796" cy="1723550"/>
                    </a:xfrm>
                  </p:grpSpPr>
                  <p:sp>
                    <p:nvSpPr>
                      <p:cNvPr id="39" name="文本框 43">
                        <a:extLst>
                          <a:ext uri="{FF2B5EF4-FFF2-40B4-BE49-F238E27FC236}">
                            <a16:creationId xmlns:a16="http://schemas.microsoft.com/office/drawing/2014/main" id="{D06161F3-1449-B4FB-3788-92B5C1285E07}"/>
                          </a:ext>
                        </a:extLst>
                      </p:cNvPr>
                      <p:cNvSpPr txBox="1"/>
                      <p:nvPr/>
                    </p:nvSpPr>
                    <p:spPr>
                      <a:xfrm>
                        <a:off x="1204174" y="5371413"/>
                        <a:ext cx="907961" cy="1415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solidFill>
                              <a:schemeClr val="tx1"/>
                            </a:solidFill>
                          </a:rPr>
                          <a:t>$</a:t>
                        </a:r>
                        <a:r>
                          <a:rPr lang="en-US" altLang="zh-CN" sz="1050" dirty="0"/>
                          <a:t>TCTA</a:t>
                        </a:r>
                        <a:r>
                          <a:rPr lang="en-US" altLang="zh-CN" sz="1050" b="1" dirty="0"/>
                          <a:t>C</a:t>
                        </a:r>
                      </a:p>
                      <a:p>
                        <a:pPr algn="ctr"/>
                        <a:r>
                          <a:rPr lang="en-US" altLang="zh-CN" sz="1050" dirty="0">
                            <a:solidFill>
                              <a:schemeClr val="tx1"/>
                            </a:solidFill>
                          </a:rPr>
                          <a:t>A</a:t>
                        </a:r>
                        <a:r>
                          <a:rPr lang="en-US" altLang="zh-CN" sz="1050" dirty="0"/>
                          <a:t>C$TC</a:t>
                        </a:r>
                        <a:r>
                          <a:rPr lang="en-US" altLang="zh-CN" sz="1050" b="1" dirty="0">
                            <a:solidFill>
                              <a:srgbClr val="FF0000"/>
                            </a:solidFill>
                          </a:rPr>
                          <a:t>T</a:t>
                        </a:r>
                      </a:p>
                      <a:p>
                        <a:pPr algn="ctr"/>
                        <a:r>
                          <a:rPr lang="en-US" altLang="zh-CN" sz="1050" dirty="0">
                            <a:solidFill>
                              <a:schemeClr val="tx1"/>
                            </a:solidFill>
                          </a:rPr>
                          <a:t>C</a:t>
                        </a:r>
                        <a:r>
                          <a:rPr lang="en-US" altLang="zh-CN" sz="1050" dirty="0"/>
                          <a:t>$TCT</a:t>
                        </a:r>
                        <a:r>
                          <a:rPr lang="en-US" altLang="zh-CN" sz="1050" b="1" dirty="0">
                            <a:solidFill>
                              <a:schemeClr val="accent1"/>
                            </a:solidFill>
                          </a:rPr>
                          <a:t>A</a:t>
                        </a:r>
                      </a:p>
                      <a:p>
                        <a:pPr algn="ctr"/>
                        <a:r>
                          <a:rPr lang="en-US" altLang="zh-CN" sz="1050" dirty="0">
                            <a:solidFill>
                              <a:schemeClr val="tx1"/>
                            </a:solidFill>
                          </a:rPr>
                          <a:t>C</a:t>
                        </a:r>
                        <a:r>
                          <a:rPr lang="en-US" altLang="zh-CN" sz="1050" dirty="0"/>
                          <a:t>TAC$</a:t>
                        </a:r>
                        <a:r>
                          <a:rPr lang="en-US" altLang="zh-CN" sz="1050" b="1" dirty="0"/>
                          <a:t>T</a:t>
                        </a:r>
                      </a:p>
                      <a:p>
                        <a:pPr algn="ctr"/>
                        <a:r>
                          <a:rPr lang="en-US" altLang="zh-CN" sz="1050" dirty="0">
                            <a:solidFill>
                              <a:schemeClr val="tx1"/>
                            </a:solidFill>
                          </a:rPr>
                          <a:t>T</a:t>
                        </a:r>
                        <a:r>
                          <a:rPr lang="en-US" altLang="zh-CN" sz="1050" dirty="0"/>
                          <a:t>AC$T</a:t>
                        </a:r>
                        <a:r>
                          <a:rPr lang="en-US" altLang="zh-CN" sz="1050" b="1" dirty="0"/>
                          <a:t>C</a:t>
                        </a:r>
                      </a:p>
                      <a:p>
                        <a:pPr algn="ctr"/>
                        <a:r>
                          <a:rPr lang="en-US" altLang="zh-CN" sz="1050" dirty="0">
                            <a:solidFill>
                              <a:schemeClr val="tx1"/>
                            </a:solidFill>
                          </a:rPr>
                          <a:t>T</a:t>
                        </a:r>
                        <a:r>
                          <a:rPr lang="en-US" altLang="zh-CN" sz="1050" dirty="0"/>
                          <a:t>CTAC</a:t>
                        </a:r>
                        <a:r>
                          <a:rPr lang="en-US" altLang="zh-CN" sz="1050" b="1" dirty="0"/>
                          <a:t>$</a:t>
                        </a:r>
                        <a:endParaRPr lang="zh-CN" altLang="en-US" sz="1050" b="1" dirty="0"/>
                      </a:p>
                    </p:txBody>
                  </p:sp>
                  <p:sp>
                    <p:nvSpPr>
                      <p:cNvPr id="40" name="文本框 44">
                        <a:extLst>
                          <a:ext uri="{FF2B5EF4-FFF2-40B4-BE49-F238E27FC236}">
                            <a16:creationId xmlns:a16="http://schemas.microsoft.com/office/drawing/2014/main" id="{373FDBBE-4E7E-0C29-8FAE-047D9B52E326}"/>
                          </a:ext>
                        </a:extLst>
                      </p:cNvPr>
                      <p:cNvSpPr txBox="1"/>
                      <p:nvPr/>
                    </p:nvSpPr>
                    <p:spPr>
                      <a:xfrm>
                        <a:off x="1133339" y="5063636"/>
                        <a:ext cx="907961" cy="3385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zh-CN" sz="1050" dirty="0">
                            <a:solidFill>
                              <a:srgbClr val="FF0000"/>
                            </a:solidFill>
                          </a:rPr>
                          <a:t>TAC</a:t>
                        </a:r>
                        <a:endParaRPr lang="zh-CN" altLang="en-US" sz="1050" dirty="0">
                          <a:solidFill>
                            <a:srgbClr val="FF0000"/>
                          </a:solidFill>
                        </a:endParaRPr>
                      </a:p>
                    </p:txBody>
                  </p:sp>
                </p:grpSp>
                <p:cxnSp>
                  <p:nvCxnSpPr>
                    <p:cNvPr id="32" name="直接箭头连接符 45">
                      <a:extLst>
                        <a:ext uri="{FF2B5EF4-FFF2-40B4-BE49-F238E27FC236}">
                          <a16:creationId xmlns:a16="http://schemas.microsoft.com/office/drawing/2014/main" id="{8B6AD5C8-DE09-032A-04C3-2242D39C4CD6}"/>
                        </a:ext>
                      </a:extLst>
                    </p:cNvPr>
                    <p:cNvCxnSpPr>
                      <a:cxnSpLocks/>
                    </p:cNvCxnSpPr>
                    <p:nvPr/>
                  </p:nvCxnSpPr>
                  <p:spPr>
                    <a:xfrm flipH="1" flipV="1">
                      <a:off x="5753150" y="5655129"/>
                      <a:ext cx="410886" cy="1660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组合 50">
                      <a:extLst>
                        <a:ext uri="{FF2B5EF4-FFF2-40B4-BE49-F238E27FC236}">
                          <a16:creationId xmlns:a16="http://schemas.microsoft.com/office/drawing/2014/main" id="{4C6171CA-73F7-CD0D-EA25-DD31A48F9C04}"/>
                        </a:ext>
                      </a:extLst>
                    </p:cNvPr>
                    <p:cNvGrpSpPr/>
                    <p:nvPr/>
                  </p:nvGrpSpPr>
                  <p:grpSpPr>
                    <a:xfrm>
                      <a:off x="6741157" y="4905258"/>
                      <a:ext cx="978796" cy="1723550"/>
                      <a:chOff x="1133339" y="5063636"/>
                      <a:chExt cx="978796" cy="1723550"/>
                    </a:xfrm>
                  </p:grpSpPr>
                  <p:sp>
                    <p:nvSpPr>
                      <p:cNvPr id="37" name="文本框 51">
                        <a:extLst>
                          <a:ext uri="{FF2B5EF4-FFF2-40B4-BE49-F238E27FC236}">
                            <a16:creationId xmlns:a16="http://schemas.microsoft.com/office/drawing/2014/main" id="{531E578C-CFAB-6816-40EB-57C9A9C57C10}"/>
                          </a:ext>
                        </a:extLst>
                      </p:cNvPr>
                      <p:cNvSpPr txBox="1"/>
                      <p:nvPr/>
                    </p:nvSpPr>
                    <p:spPr>
                      <a:xfrm>
                        <a:off x="1204174" y="5371413"/>
                        <a:ext cx="907961" cy="1415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solidFill>
                              <a:schemeClr val="tx1"/>
                            </a:solidFill>
                          </a:rPr>
                          <a:t>$</a:t>
                        </a:r>
                        <a:r>
                          <a:rPr lang="en-US" altLang="zh-CN" sz="1050" dirty="0"/>
                          <a:t>TCTA</a:t>
                        </a:r>
                        <a:r>
                          <a:rPr lang="en-US" altLang="zh-CN" sz="1050" b="1" dirty="0"/>
                          <a:t>C</a:t>
                        </a:r>
                      </a:p>
                      <a:p>
                        <a:pPr algn="ctr"/>
                        <a:r>
                          <a:rPr lang="en-US" altLang="zh-CN" sz="1050" dirty="0">
                            <a:solidFill>
                              <a:schemeClr val="tx1"/>
                            </a:solidFill>
                          </a:rPr>
                          <a:t>A</a:t>
                        </a:r>
                        <a:r>
                          <a:rPr lang="en-US" altLang="zh-CN" sz="1050" dirty="0"/>
                          <a:t>C$TC</a:t>
                        </a:r>
                        <a:r>
                          <a:rPr lang="en-US" altLang="zh-CN" sz="1050" b="1" dirty="0">
                            <a:solidFill>
                              <a:schemeClr val="accent1"/>
                            </a:solidFill>
                          </a:rPr>
                          <a:t>T</a:t>
                        </a:r>
                      </a:p>
                      <a:p>
                        <a:pPr algn="ctr"/>
                        <a:r>
                          <a:rPr lang="en-US" altLang="zh-CN" sz="1050" dirty="0">
                            <a:solidFill>
                              <a:schemeClr val="tx1"/>
                            </a:solidFill>
                          </a:rPr>
                          <a:t>C</a:t>
                        </a:r>
                        <a:r>
                          <a:rPr lang="en-US" altLang="zh-CN" sz="1050" dirty="0"/>
                          <a:t>$TCT</a:t>
                        </a:r>
                        <a:r>
                          <a:rPr lang="en-US" altLang="zh-CN" sz="1050" b="1" dirty="0"/>
                          <a:t>A</a:t>
                        </a:r>
                      </a:p>
                      <a:p>
                        <a:pPr algn="ctr"/>
                        <a:r>
                          <a:rPr lang="en-US" altLang="zh-CN" sz="1050" dirty="0">
                            <a:solidFill>
                              <a:schemeClr val="tx1"/>
                            </a:solidFill>
                          </a:rPr>
                          <a:t>C</a:t>
                        </a:r>
                        <a:r>
                          <a:rPr lang="en-US" altLang="zh-CN" sz="1050" dirty="0"/>
                          <a:t>TAC$</a:t>
                        </a:r>
                        <a:r>
                          <a:rPr lang="en-US" altLang="zh-CN" sz="1050" b="1" dirty="0"/>
                          <a:t>T</a:t>
                        </a:r>
                      </a:p>
                      <a:p>
                        <a:pPr algn="ctr"/>
                        <a:r>
                          <a:rPr lang="en-US" altLang="zh-CN" sz="1050" dirty="0">
                            <a:solidFill>
                              <a:schemeClr val="tx1"/>
                            </a:solidFill>
                          </a:rPr>
                          <a:t>T</a:t>
                        </a:r>
                        <a:r>
                          <a:rPr lang="en-US" altLang="zh-CN" sz="1050" dirty="0"/>
                          <a:t>AC$T</a:t>
                        </a:r>
                        <a:r>
                          <a:rPr lang="en-US" altLang="zh-CN" sz="1050" b="1" dirty="0">
                            <a:solidFill>
                              <a:srgbClr val="FF0000"/>
                            </a:solidFill>
                          </a:rPr>
                          <a:t>C</a:t>
                        </a:r>
                      </a:p>
                      <a:p>
                        <a:pPr algn="ctr"/>
                        <a:r>
                          <a:rPr lang="en-US" altLang="zh-CN" sz="1050" dirty="0">
                            <a:solidFill>
                              <a:schemeClr val="tx1"/>
                            </a:solidFill>
                          </a:rPr>
                          <a:t>T</a:t>
                        </a:r>
                        <a:r>
                          <a:rPr lang="en-US" altLang="zh-CN" sz="1050" dirty="0"/>
                          <a:t>CTAC</a:t>
                        </a:r>
                        <a:r>
                          <a:rPr lang="en-US" altLang="zh-CN" sz="1050" b="1" dirty="0"/>
                          <a:t>$</a:t>
                        </a:r>
                        <a:endParaRPr lang="zh-CN" altLang="en-US" sz="1050" b="1" dirty="0"/>
                      </a:p>
                    </p:txBody>
                  </p:sp>
                  <p:sp>
                    <p:nvSpPr>
                      <p:cNvPr id="38" name="文本框 52">
                        <a:extLst>
                          <a:ext uri="{FF2B5EF4-FFF2-40B4-BE49-F238E27FC236}">
                            <a16:creationId xmlns:a16="http://schemas.microsoft.com/office/drawing/2014/main" id="{9C9AE36C-5B55-406D-2C24-92412ACBFBCE}"/>
                          </a:ext>
                        </a:extLst>
                      </p:cNvPr>
                      <p:cNvSpPr txBox="1"/>
                      <p:nvPr/>
                    </p:nvSpPr>
                    <p:spPr>
                      <a:xfrm>
                        <a:off x="1133339" y="5063636"/>
                        <a:ext cx="907961" cy="3385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zh-CN" sz="1050" dirty="0">
                            <a:solidFill>
                              <a:srgbClr val="FF0000"/>
                            </a:solidFill>
                          </a:rPr>
                          <a:t>CTAC</a:t>
                        </a:r>
                        <a:endParaRPr lang="zh-CN" altLang="en-US" sz="1050" dirty="0">
                          <a:solidFill>
                            <a:srgbClr val="FF0000"/>
                          </a:solidFill>
                        </a:endParaRPr>
                      </a:p>
                    </p:txBody>
                  </p:sp>
                </p:grpSp>
                <p:grpSp>
                  <p:nvGrpSpPr>
                    <p:cNvPr id="34" name="组合 57">
                      <a:extLst>
                        <a:ext uri="{FF2B5EF4-FFF2-40B4-BE49-F238E27FC236}">
                          <a16:creationId xmlns:a16="http://schemas.microsoft.com/office/drawing/2014/main" id="{26AD2C62-B445-F409-F5A5-EDD8EAAE7124}"/>
                        </a:ext>
                      </a:extLst>
                    </p:cNvPr>
                    <p:cNvGrpSpPr/>
                    <p:nvPr/>
                  </p:nvGrpSpPr>
                  <p:grpSpPr>
                    <a:xfrm>
                      <a:off x="8057667" y="4905258"/>
                      <a:ext cx="978796" cy="1723550"/>
                      <a:chOff x="1133339" y="5063636"/>
                      <a:chExt cx="978796" cy="1723550"/>
                    </a:xfrm>
                  </p:grpSpPr>
                  <p:sp>
                    <p:nvSpPr>
                      <p:cNvPr id="35" name="文本框 58">
                        <a:extLst>
                          <a:ext uri="{FF2B5EF4-FFF2-40B4-BE49-F238E27FC236}">
                            <a16:creationId xmlns:a16="http://schemas.microsoft.com/office/drawing/2014/main" id="{976F3AF1-EE39-6019-A3FD-65974B010141}"/>
                          </a:ext>
                        </a:extLst>
                      </p:cNvPr>
                      <p:cNvSpPr txBox="1"/>
                      <p:nvPr/>
                    </p:nvSpPr>
                    <p:spPr>
                      <a:xfrm>
                        <a:off x="1204174" y="5371413"/>
                        <a:ext cx="907961" cy="1415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solidFill>
                              <a:schemeClr val="tx1"/>
                            </a:solidFill>
                          </a:rPr>
                          <a:t>$</a:t>
                        </a:r>
                        <a:r>
                          <a:rPr lang="en-US" altLang="zh-CN" sz="1050" dirty="0"/>
                          <a:t>TCTA</a:t>
                        </a:r>
                        <a:r>
                          <a:rPr lang="en-US" altLang="zh-CN" sz="1050" b="1" dirty="0"/>
                          <a:t>C</a:t>
                        </a:r>
                      </a:p>
                      <a:p>
                        <a:pPr algn="ctr"/>
                        <a:r>
                          <a:rPr lang="en-US" altLang="zh-CN" sz="1050" dirty="0">
                            <a:solidFill>
                              <a:schemeClr val="tx1"/>
                            </a:solidFill>
                          </a:rPr>
                          <a:t>A</a:t>
                        </a:r>
                        <a:r>
                          <a:rPr lang="en-US" altLang="zh-CN" sz="1050" dirty="0"/>
                          <a:t>C$TC</a:t>
                        </a:r>
                        <a:r>
                          <a:rPr lang="en-US" altLang="zh-CN" sz="1050" b="1" dirty="0">
                            <a:solidFill>
                              <a:schemeClr val="tx1"/>
                            </a:solidFill>
                          </a:rPr>
                          <a:t>T</a:t>
                        </a:r>
                      </a:p>
                      <a:p>
                        <a:pPr algn="ctr"/>
                        <a:r>
                          <a:rPr lang="en-US" altLang="zh-CN" sz="1050" dirty="0">
                            <a:solidFill>
                              <a:schemeClr val="tx1"/>
                            </a:solidFill>
                          </a:rPr>
                          <a:t>C</a:t>
                        </a:r>
                        <a:r>
                          <a:rPr lang="en-US" altLang="zh-CN" sz="1050" dirty="0"/>
                          <a:t>$TCT</a:t>
                        </a:r>
                        <a:r>
                          <a:rPr lang="en-US" altLang="zh-CN" sz="1050" b="1" dirty="0"/>
                          <a:t>A</a:t>
                        </a:r>
                      </a:p>
                      <a:p>
                        <a:pPr algn="ctr"/>
                        <a:r>
                          <a:rPr lang="en-US" altLang="zh-CN" sz="1050" dirty="0">
                            <a:solidFill>
                              <a:schemeClr val="tx1"/>
                            </a:solidFill>
                          </a:rPr>
                          <a:t>C</a:t>
                        </a:r>
                        <a:r>
                          <a:rPr lang="en-US" altLang="zh-CN" sz="1050" dirty="0"/>
                          <a:t>TAC$</a:t>
                        </a:r>
                        <a:r>
                          <a:rPr lang="en-US" altLang="zh-CN" sz="1050" b="1" dirty="0">
                            <a:solidFill>
                              <a:srgbClr val="FF0000"/>
                            </a:solidFill>
                          </a:rPr>
                          <a:t>T</a:t>
                        </a:r>
                      </a:p>
                      <a:p>
                        <a:pPr algn="ctr"/>
                        <a:r>
                          <a:rPr lang="en-US" altLang="zh-CN" sz="1050" dirty="0">
                            <a:solidFill>
                              <a:schemeClr val="tx1"/>
                            </a:solidFill>
                          </a:rPr>
                          <a:t>T</a:t>
                        </a:r>
                        <a:r>
                          <a:rPr lang="en-US" altLang="zh-CN" sz="1050" dirty="0"/>
                          <a:t>AC$T</a:t>
                        </a:r>
                        <a:r>
                          <a:rPr lang="en-US" altLang="zh-CN" sz="1050" b="1" dirty="0">
                            <a:solidFill>
                              <a:schemeClr val="accent1"/>
                            </a:solidFill>
                          </a:rPr>
                          <a:t>C</a:t>
                        </a:r>
                      </a:p>
                      <a:p>
                        <a:pPr algn="ctr"/>
                        <a:r>
                          <a:rPr lang="en-US" altLang="zh-CN" sz="1050" dirty="0">
                            <a:solidFill>
                              <a:schemeClr val="tx1"/>
                            </a:solidFill>
                          </a:rPr>
                          <a:t>T</a:t>
                        </a:r>
                        <a:r>
                          <a:rPr lang="en-US" altLang="zh-CN" sz="1050" dirty="0"/>
                          <a:t>CTAC</a:t>
                        </a:r>
                        <a:r>
                          <a:rPr lang="en-US" altLang="zh-CN" sz="1050" b="1" dirty="0"/>
                          <a:t>$</a:t>
                        </a:r>
                        <a:endParaRPr lang="zh-CN" altLang="en-US" sz="1050" b="1" dirty="0"/>
                      </a:p>
                    </p:txBody>
                  </p:sp>
                  <p:sp>
                    <p:nvSpPr>
                      <p:cNvPr id="36" name="文本框 59">
                        <a:extLst>
                          <a:ext uri="{FF2B5EF4-FFF2-40B4-BE49-F238E27FC236}">
                            <a16:creationId xmlns:a16="http://schemas.microsoft.com/office/drawing/2014/main" id="{2C4EDC49-B366-C354-CCDE-2784B9269997}"/>
                          </a:ext>
                        </a:extLst>
                      </p:cNvPr>
                      <p:cNvSpPr txBox="1"/>
                      <p:nvPr/>
                    </p:nvSpPr>
                    <p:spPr>
                      <a:xfrm>
                        <a:off x="1133339" y="5063636"/>
                        <a:ext cx="907961" cy="3385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zh-CN" sz="1050" dirty="0">
                            <a:solidFill>
                              <a:srgbClr val="FF0000"/>
                            </a:solidFill>
                          </a:rPr>
                          <a:t>TCTAC</a:t>
                        </a:r>
                        <a:endParaRPr lang="zh-CN" altLang="en-US" sz="1050" dirty="0">
                          <a:solidFill>
                            <a:srgbClr val="FF0000"/>
                          </a:solidFill>
                        </a:endParaRPr>
                      </a:p>
                    </p:txBody>
                  </p:sp>
                </p:grpSp>
              </p:grpSp>
              <p:cxnSp>
                <p:nvCxnSpPr>
                  <p:cNvPr id="12" name="直接箭头连接符 3">
                    <a:extLst>
                      <a:ext uri="{FF2B5EF4-FFF2-40B4-BE49-F238E27FC236}">
                        <a16:creationId xmlns:a16="http://schemas.microsoft.com/office/drawing/2014/main" id="{2BFBD97E-AAEC-6CB1-E811-E54AB08B32C6}"/>
                      </a:ext>
                    </a:extLst>
                  </p:cNvPr>
                  <p:cNvCxnSpPr/>
                  <p:nvPr/>
                </p:nvCxnSpPr>
                <p:spPr>
                  <a:xfrm flipH="1">
                    <a:off x="4317640" y="5401281"/>
                    <a:ext cx="439417" cy="32316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直接箭头连接符 5">
                    <a:extLst>
                      <a:ext uri="{FF2B5EF4-FFF2-40B4-BE49-F238E27FC236}">
                        <a16:creationId xmlns:a16="http://schemas.microsoft.com/office/drawing/2014/main" id="{D90DA581-3601-A080-2915-C059C3D6F9E2}"/>
                      </a:ext>
                    </a:extLst>
                  </p:cNvPr>
                  <p:cNvCxnSpPr/>
                  <p:nvPr/>
                </p:nvCxnSpPr>
                <p:spPr>
                  <a:xfrm>
                    <a:off x="4348843" y="5802086"/>
                    <a:ext cx="3837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直接箭头连接符 15">
                  <a:extLst>
                    <a:ext uri="{FF2B5EF4-FFF2-40B4-BE49-F238E27FC236}">
                      <a16:creationId xmlns:a16="http://schemas.microsoft.com/office/drawing/2014/main" id="{6C3DD6BA-DC56-005B-1727-974DE72338EE}"/>
                    </a:ext>
                  </a:extLst>
                </p:cNvPr>
                <p:cNvCxnSpPr/>
                <p:nvPr/>
              </p:nvCxnSpPr>
              <p:spPr>
                <a:xfrm>
                  <a:off x="5764572" y="5582882"/>
                  <a:ext cx="43756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直接箭头连接符 21">
                <a:extLst>
                  <a:ext uri="{FF2B5EF4-FFF2-40B4-BE49-F238E27FC236}">
                    <a16:creationId xmlns:a16="http://schemas.microsoft.com/office/drawing/2014/main" id="{FCC01E7E-AC54-2B94-FBFB-C8F6DADC93A6}"/>
                  </a:ext>
                </a:extLst>
              </p:cNvPr>
              <p:cNvCxnSpPr/>
              <p:nvPr/>
            </p:nvCxnSpPr>
            <p:spPr>
              <a:xfrm flipH="1">
                <a:off x="7032171" y="5582882"/>
                <a:ext cx="473529" cy="5634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30">
                <a:extLst>
                  <a:ext uri="{FF2B5EF4-FFF2-40B4-BE49-F238E27FC236}">
                    <a16:creationId xmlns:a16="http://schemas.microsoft.com/office/drawing/2014/main" id="{222FC0BD-F16D-1B08-CDB6-64B7B6CF4F15}"/>
                  </a:ext>
                </a:extLst>
              </p:cNvPr>
              <p:cNvCxnSpPr/>
              <p:nvPr/>
            </p:nvCxnSpPr>
            <p:spPr>
              <a:xfrm>
                <a:off x="7055304" y="6210300"/>
                <a:ext cx="40277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接箭头连接符 40">
              <a:extLst>
                <a:ext uri="{FF2B5EF4-FFF2-40B4-BE49-F238E27FC236}">
                  <a16:creationId xmlns:a16="http://schemas.microsoft.com/office/drawing/2014/main" id="{E65C6765-BDEA-A9C7-D34D-0A76753122B0}"/>
                </a:ext>
              </a:extLst>
            </p:cNvPr>
            <p:cNvCxnSpPr/>
            <p:nvPr/>
          </p:nvCxnSpPr>
          <p:spPr>
            <a:xfrm flipH="1" flipV="1">
              <a:off x="6880264" y="5834477"/>
              <a:ext cx="360000" cy="195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6">
              <a:extLst>
                <a:ext uri="{FF2B5EF4-FFF2-40B4-BE49-F238E27FC236}">
                  <a16:creationId xmlns:a16="http://schemas.microsoft.com/office/drawing/2014/main" id="{FDAC9530-15EB-B80F-04A3-EDB052571DA0}"/>
                </a:ext>
              </a:extLst>
            </p:cNvPr>
            <p:cNvCxnSpPr/>
            <p:nvPr/>
          </p:nvCxnSpPr>
          <p:spPr>
            <a:xfrm>
              <a:off x="6880264" y="5834477"/>
              <a:ext cx="36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659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503EF-DD1D-A3D0-35A3-335055A1D2DF}"/>
              </a:ext>
            </a:extLst>
          </p:cNvPr>
          <p:cNvSpPr>
            <a:spLocks noGrp="1"/>
          </p:cNvSpPr>
          <p:nvPr>
            <p:ph type="title"/>
          </p:nvPr>
        </p:nvSpPr>
        <p:spPr/>
        <p:txBody>
          <a:bodyPr/>
          <a:lstStyle/>
          <a:p>
            <a:r>
              <a:rPr lang="en-CN" dirty="0"/>
              <a:t>Review: DNA</a:t>
            </a:r>
          </a:p>
        </p:txBody>
      </p:sp>
      <p:pic>
        <p:nvPicPr>
          <p:cNvPr id="4" name="Picture 3">
            <a:extLst>
              <a:ext uri="{FF2B5EF4-FFF2-40B4-BE49-F238E27FC236}">
                <a16:creationId xmlns:a16="http://schemas.microsoft.com/office/drawing/2014/main" id="{3E4273AB-9836-8477-CCDD-799977720C8E}"/>
              </a:ext>
            </a:extLst>
          </p:cNvPr>
          <p:cNvPicPr>
            <a:picLocks noChangeAspect="1"/>
          </p:cNvPicPr>
          <p:nvPr/>
        </p:nvPicPr>
        <p:blipFill>
          <a:blip r:embed="rId2"/>
          <a:stretch>
            <a:fillRect/>
          </a:stretch>
        </p:blipFill>
        <p:spPr>
          <a:xfrm>
            <a:off x="689582" y="1211566"/>
            <a:ext cx="7471494" cy="4779899"/>
          </a:xfrm>
          <a:prstGeom prst="rect">
            <a:avLst/>
          </a:prstGeom>
        </p:spPr>
      </p:pic>
      <p:sp>
        <p:nvSpPr>
          <p:cNvPr id="5" name="TextBox 4">
            <a:extLst>
              <a:ext uri="{FF2B5EF4-FFF2-40B4-BE49-F238E27FC236}">
                <a16:creationId xmlns:a16="http://schemas.microsoft.com/office/drawing/2014/main" id="{81DE4864-54AD-0409-3F5D-496A9ECCC6DE}"/>
              </a:ext>
            </a:extLst>
          </p:cNvPr>
          <p:cNvSpPr txBox="1"/>
          <p:nvPr/>
        </p:nvSpPr>
        <p:spPr>
          <a:xfrm>
            <a:off x="5518484" y="6544105"/>
            <a:ext cx="3821941" cy="261610"/>
          </a:xfrm>
          <a:prstGeom prst="rect">
            <a:avLst/>
          </a:prstGeom>
          <a:noFill/>
        </p:spPr>
        <p:txBody>
          <a:bodyPr wrap="square">
            <a:spAutoFit/>
          </a:bodyPr>
          <a:lstStyle/>
          <a:p>
            <a:r>
              <a:rPr lang="en-CN" sz="1100" dirty="0"/>
              <a:t>https://www.genome.gov/genetics-glossary/Base-Pair</a:t>
            </a:r>
          </a:p>
        </p:txBody>
      </p:sp>
    </p:spTree>
    <p:extLst>
      <p:ext uri="{BB962C8B-B14F-4D97-AF65-F5344CB8AC3E}">
        <p14:creationId xmlns:p14="http://schemas.microsoft.com/office/powerpoint/2010/main" val="3175264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80F4A2F-21ED-ADB6-5688-3B34C0BCE4C8}"/>
              </a:ext>
            </a:extLst>
          </p:cNvPr>
          <p:cNvSpPr txBox="1"/>
          <p:nvPr/>
        </p:nvSpPr>
        <p:spPr>
          <a:xfrm>
            <a:off x="376517" y="1886098"/>
            <a:ext cx="8390966" cy="587405"/>
          </a:xfrm>
          <a:prstGeom prst="rect">
            <a:avLst/>
          </a:prstGeom>
          <a:noFill/>
        </p:spPr>
        <p:txBody>
          <a:bodyPr wrap="square" rtlCol="0">
            <a:spAutoFit/>
          </a:bodyPr>
          <a:lstStyle/>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Use BWT to transform and index reference genome sequence</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Align short reads </a:t>
            </a:r>
            <a:endParaRPr lang="zh-CN" altLang="en-US" sz="1350" dirty="0">
              <a:latin typeface="Times New Roman" panose="02020603050405020304" pitchFamily="18" charset="0"/>
              <a:cs typeface="Times New Roman" panose="02020603050405020304" pitchFamily="18" charset="0"/>
            </a:endParaRPr>
          </a:p>
        </p:txBody>
      </p:sp>
      <p:grpSp>
        <p:nvGrpSpPr>
          <p:cNvPr id="21" name="组合 20">
            <a:extLst>
              <a:ext uri="{FF2B5EF4-FFF2-40B4-BE49-F238E27FC236}">
                <a16:creationId xmlns:a16="http://schemas.microsoft.com/office/drawing/2014/main" id="{83066B87-D4F7-281B-5405-F0E254553115}"/>
              </a:ext>
            </a:extLst>
          </p:cNvPr>
          <p:cNvGrpSpPr/>
          <p:nvPr/>
        </p:nvGrpSpPr>
        <p:grpSpPr>
          <a:xfrm>
            <a:off x="2190539" y="2711176"/>
            <a:ext cx="4246248" cy="1751273"/>
            <a:chOff x="1420330" y="1398207"/>
            <a:chExt cx="5661664" cy="2335030"/>
          </a:xfrm>
        </p:grpSpPr>
        <p:grpSp>
          <p:nvGrpSpPr>
            <p:cNvPr id="3" name="组合 2">
              <a:extLst>
                <a:ext uri="{FF2B5EF4-FFF2-40B4-BE49-F238E27FC236}">
                  <a16:creationId xmlns:a16="http://schemas.microsoft.com/office/drawing/2014/main" id="{626033AF-F28D-2429-76C4-F11F35FB2F5C}"/>
                </a:ext>
              </a:extLst>
            </p:cNvPr>
            <p:cNvGrpSpPr/>
            <p:nvPr/>
          </p:nvGrpSpPr>
          <p:grpSpPr>
            <a:xfrm>
              <a:off x="1420330" y="2009689"/>
              <a:ext cx="978796" cy="1723548"/>
              <a:chOff x="1133339" y="5063636"/>
              <a:chExt cx="978796" cy="1723548"/>
            </a:xfrm>
          </p:grpSpPr>
          <p:sp>
            <p:nvSpPr>
              <p:cNvPr id="4" name="文本框 3">
                <a:extLst>
                  <a:ext uri="{FF2B5EF4-FFF2-40B4-BE49-F238E27FC236}">
                    <a16:creationId xmlns:a16="http://schemas.microsoft.com/office/drawing/2014/main" id="{1DC3751B-6A86-E63B-86A4-E349AD60F08D}"/>
                  </a:ext>
                </a:extLst>
              </p:cNvPr>
              <p:cNvSpPr txBox="1"/>
              <p:nvPr/>
            </p:nvSpPr>
            <p:spPr>
              <a:xfrm>
                <a:off x="1204174" y="5371413"/>
                <a:ext cx="907961" cy="141577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solidFill>
                      <a:schemeClr val="tx1"/>
                    </a:solidFill>
                  </a:rPr>
                  <a:t>$</a:t>
                </a:r>
                <a:r>
                  <a:rPr lang="en-US" altLang="zh-CN" sz="1050" dirty="0"/>
                  <a:t>TCTAC</a:t>
                </a:r>
              </a:p>
              <a:p>
                <a:pPr algn="ctr"/>
                <a:r>
                  <a:rPr lang="en-US" altLang="zh-CN" sz="1050" dirty="0">
                    <a:solidFill>
                      <a:srgbClr val="FF0000"/>
                    </a:solidFill>
                  </a:rPr>
                  <a:t>A</a:t>
                </a:r>
                <a:r>
                  <a:rPr lang="en-US" altLang="zh-CN" sz="1050" dirty="0"/>
                  <a:t>C$TC</a:t>
                </a:r>
                <a:r>
                  <a:rPr lang="en-US" altLang="zh-CN" sz="1050" dirty="0">
                    <a:solidFill>
                      <a:schemeClr val="accent1"/>
                    </a:solidFill>
                  </a:rPr>
                  <a:t>T</a:t>
                </a:r>
              </a:p>
              <a:p>
                <a:pPr algn="ctr"/>
                <a:r>
                  <a:rPr lang="en-US" altLang="zh-CN" sz="1050" dirty="0">
                    <a:solidFill>
                      <a:schemeClr val="tx1"/>
                    </a:solidFill>
                  </a:rPr>
                  <a:t>C</a:t>
                </a:r>
                <a:r>
                  <a:rPr lang="en-US" altLang="zh-CN" sz="1050" dirty="0"/>
                  <a:t>$TCTA</a:t>
                </a:r>
              </a:p>
              <a:p>
                <a:pPr algn="ctr"/>
                <a:r>
                  <a:rPr lang="en-US" altLang="zh-CN" sz="1050" dirty="0">
                    <a:solidFill>
                      <a:schemeClr val="tx1"/>
                    </a:solidFill>
                  </a:rPr>
                  <a:t>C</a:t>
                </a:r>
                <a:r>
                  <a:rPr lang="en-US" altLang="zh-CN" sz="1050" dirty="0"/>
                  <a:t>TAC$T</a:t>
                </a:r>
              </a:p>
              <a:p>
                <a:pPr algn="ctr"/>
                <a:r>
                  <a:rPr lang="en-US" altLang="zh-CN" sz="1050" dirty="0">
                    <a:solidFill>
                      <a:schemeClr val="tx1"/>
                    </a:solidFill>
                  </a:rPr>
                  <a:t>TAC$TC</a:t>
                </a:r>
              </a:p>
              <a:p>
                <a:pPr algn="ctr"/>
                <a:r>
                  <a:rPr lang="en-US" altLang="zh-CN" sz="1050" dirty="0">
                    <a:solidFill>
                      <a:schemeClr val="tx1"/>
                    </a:solidFill>
                  </a:rPr>
                  <a:t>TCTAC$</a:t>
                </a:r>
                <a:endParaRPr lang="zh-CN" altLang="en-US" sz="1050" dirty="0">
                  <a:solidFill>
                    <a:schemeClr val="tx1"/>
                  </a:solidFill>
                </a:endParaRPr>
              </a:p>
            </p:txBody>
          </p:sp>
          <p:sp>
            <p:nvSpPr>
              <p:cNvPr id="5" name="文本框 4">
                <a:extLst>
                  <a:ext uri="{FF2B5EF4-FFF2-40B4-BE49-F238E27FC236}">
                    <a16:creationId xmlns:a16="http://schemas.microsoft.com/office/drawing/2014/main" id="{8A4717E6-F0D9-8FE8-264A-C8DC15569D97}"/>
                  </a:ext>
                </a:extLst>
              </p:cNvPr>
              <p:cNvSpPr txBox="1"/>
              <p:nvPr/>
            </p:nvSpPr>
            <p:spPr>
              <a:xfrm>
                <a:off x="1133339" y="5063636"/>
                <a:ext cx="907961" cy="3385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zh-CN" sz="1050" dirty="0">
                    <a:solidFill>
                      <a:schemeClr val="tx1"/>
                    </a:solidFill>
                  </a:rPr>
                  <a:t>CT</a:t>
                </a:r>
                <a:r>
                  <a:rPr lang="en-US" altLang="zh-CN" sz="1050" dirty="0">
                    <a:solidFill>
                      <a:srgbClr val="FF0000"/>
                    </a:solidFill>
                  </a:rPr>
                  <a:t>A</a:t>
                </a:r>
                <a:endParaRPr lang="zh-CN" altLang="en-US" sz="1050" dirty="0">
                  <a:solidFill>
                    <a:srgbClr val="FF0000"/>
                  </a:solidFill>
                </a:endParaRPr>
              </a:p>
            </p:txBody>
          </p:sp>
        </p:grpSp>
        <p:sp>
          <p:nvSpPr>
            <p:cNvPr id="6" name="文本框 5">
              <a:extLst>
                <a:ext uri="{FF2B5EF4-FFF2-40B4-BE49-F238E27FC236}">
                  <a16:creationId xmlns:a16="http://schemas.microsoft.com/office/drawing/2014/main" id="{D2B866F4-5EA6-0840-C691-5DECD78C7653}"/>
                </a:ext>
              </a:extLst>
            </p:cNvPr>
            <p:cNvSpPr txBox="1"/>
            <p:nvPr/>
          </p:nvSpPr>
          <p:spPr>
            <a:xfrm>
              <a:off x="1420330" y="1576966"/>
              <a:ext cx="1064029" cy="400109"/>
            </a:xfrm>
            <a:prstGeom prst="rect">
              <a:avLst/>
            </a:prstGeom>
            <a:noFill/>
          </p:spPr>
          <p:txBody>
            <a:bodyPr wrap="square" rtlCol="0">
              <a:spAutoFit/>
            </a:bodyPr>
            <a:lstStyle/>
            <a:p>
              <a:pPr algn="ctr"/>
              <a:r>
                <a:rPr lang="en-US" altLang="zh-CN" sz="1350" dirty="0"/>
                <a:t>r=CTA</a:t>
              </a:r>
              <a:endParaRPr lang="zh-CN" altLang="en-US" sz="1350" dirty="0"/>
            </a:p>
          </p:txBody>
        </p:sp>
        <p:sp>
          <p:nvSpPr>
            <p:cNvPr id="7" name="文本框 6">
              <a:extLst>
                <a:ext uri="{FF2B5EF4-FFF2-40B4-BE49-F238E27FC236}">
                  <a16:creationId xmlns:a16="http://schemas.microsoft.com/office/drawing/2014/main" id="{29BBE565-33E1-4D14-F431-C4E5C71FCC19}"/>
                </a:ext>
              </a:extLst>
            </p:cNvPr>
            <p:cNvSpPr txBox="1"/>
            <p:nvPr/>
          </p:nvSpPr>
          <p:spPr>
            <a:xfrm>
              <a:off x="6017965" y="1589150"/>
              <a:ext cx="1064029" cy="400109"/>
            </a:xfrm>
            <a:prstGeom prst="rect">
              <a:avLst/>
            </a:prstGeom>
            <a:noFill/>
          </p:spPr>
          <p:txBody>
            <a:bodyPr wrap="square" rtlCol="0">
              <a:spAutoFit/>
            </a:bodyPr>
            <a:lstStyle/>
            <a:p>
              <a:pPr algn="ctr"/>
              <a:r>
                <a:rPr lang="en-US" altLang="zh-CN" sz="1350" dirty="0"/>
                <a:t>TCTAC</a:t>
              </a:r>
              <a:endParaRPr lang="zh-CN" altLang="en-US" sz="1350" dirty="0"/>
            </a:p>
          </p:txBody>
        </p:sp>
        <p:grpSp>
          <p:nvGrpSpPr>
            <p:cNvPr id="9" name="组合 8">
              <a:extLst>
                <a:ext uri="{FF2B5EF4-FFF2-40B4-BE49-F238E27FC236}">
                  <a16:creationId xmlns:a16="http://schemas.microsoft.com/office/drawing/2014/main" id="{828D5F91-E3FC-E23E-357D-D2CE05E36E68}"/>
                </a:ext>
              </a:extLst>
            </p:cNvPr>
            <p:cNvGrpSpPr/>
            <p:nvPr/>
          </p:nvGrpSpPr>
          <p:grpSpPr>
            <a:xfrm>
              <a:off x="2927161" y="2009689"/>
              <a:ext cx="978796" cy="1723548"/>
              <a:chOff x="1133339" y="5063636"/>
              <a:chExt cx="978796" cy="1723548"/>
            </a:xfrm>
          </p:grpSpPr>
          <p:sp>
            <p:nvSpPr>
              <p:cNvPr id="10" name="文本框 9">
                <a:extLst>
                  <a:ext uri="{FF2B5EF4-FFF2-40B4-BE49-F238E27FC236}">
                    <a16:creationId xmlns:a16="http://schemas.microsoft.com/office/drawing/2014/main" id="{82CE7064-F6F8-A8C6-C56C-55055CD07E3E}"/>
                  </a:ext>
                </a:extLst>
              </p:cNvPr>
              <p:cNvSpPr txBox="1"/>
              <p:nvPr/>
            </p:nvSpPr>
            <p:spPr>
              <a:xfrm>
                <a:off x="1204174" y="5371413"/>
                <a:ext cx="907961" cy="141577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solidFill>
                      <a:schemeClr val="tx1"/>
                    </a:solidFill>
                  </a:rPr>
                  <a:t>$</a:t>
                </a:r>
                <a:r>
                  <a:rPr lang="en-US" altLang="zh-CN" sz="1050" dirty="0"/>
                  <a:t>TCTAC</a:t>
                </a:r>
              </a:p>
              <a:p>
                <a:pPr algn="ctr"/>
                <a:r>
                  <a:rPr lang="en-US" altLang="zh-CN" sz="1050" dirty="0">
                    <a:solidFill>
                      <a:schemeClr val="tx1"/>
                    </a:solidFill>
                  </a:rPr>
                  <a:t>A</a:t>
                </a:r>
                <a:r>
                  <a:rPr lang="en-US" altLang="zh-CN" sz="1050" dirty="0"/>
                  <a:t>C$TC</a:t>
                </a:r>
                <a:r>
                  <a:rPr lang="en-US" altLang="zh-CN" sz="1050" dirty="0">
                    <a:solidFill>
                      <a:schemeClr val="tx1"/>
                    </a:solidFill>
                  </a:rPr>
                  <a:t>T</a:t>
                </a:r>
              </a:p>
              <a:p>
                <a:pPr algn="ctr"/>
                <a:r>
                  <a:rPr lang="en-US" altLang="zh-CN" sz="1050" dirty="0">
                    <a:solidFill>
                      <a:schemeClr val="tx1"/>
                    </a:solidFill>
                  </a:rPr>
                  <a:t>C</a:t>
                </a:r>
                <a:r>
                  <a:rPr lang="en-US" altLang="zh-CN" sz="1050" dirty="0"/>
                  <a:t>$TCTA</a:t>
                </a:r>
              </a:p>
              <a:p>
                <a:pPr algn="ctr"/>
                <a:r>
                  <a:rPr lang="en-US" altLang="zh-CN" sz="1050" dirty="0">
                    <a:solidFill>
                      <a:schemeClr val="tx1"/>
                    </a:solidFill>
                  </a:rPr>
                  <a:t>C</a:t>
                </a:r>
                <a:r>
                  <a:rPr lang="en-US" altLang="zh-CN" sz="1050" dirty="0"/>
                  <a:t>TAC$T</a:t>
                </a:r>
              </a:p>
              <a:p>
                <a:pPr algn="ctr"/>
                <a:r>
                  <a:rPr lang="en-US" altLang="zh-CN" sz="1050" dirty="0">
                    <a:solidFill>
                      <a:srgbClr val="FF0000"/>
                    </a:solidFill>
                  </a:rPr>
                  <a:t>TA</a:t>
                </a:r>
                <a:r>
                  <a:rPr lang="en-US" altLang="zh-CN" sz="1050" dirty="0"/>
                  <a:t>C$T</a:t>
                </a:r>
                <a:r>
                  <a:rPr lang="en-US" altLang="zh-CN" sz="1050" dirty="0">
                    <a:solidFill>
                      <a:schemeClr val="accent1"/>
                    </a:solidFill>
                  </a:rPr>
                  <a:t>C</a:t>
                </a:r>
              </a:p>
              <a:p>
                <a:pPr algn="ctr"/>
                <a:r>
                  <a:rPr lang="en-US" altLang="zh-CN" sz="1050" dirty="0">
                    <a:solidFill>
                      <a:schemeClr val="tx1"/>
                    </a:solidFill>
                  </a:rPr>
                  <a:t>TCTAC$</a:t>
                </a:r>
                <a:endParaRPr lang="zh-CN" altLang="en-US" sz="1050" dirty="0">
                  <a:solidFill>
                    <a:schemeClr val="tx1"/>
                  </a:solidFill>
                </a:endParaRPr>
              </a:p>
            </p:txBody>
          </p:sp>
          <p:sp>
            <p:nvSpPr>
              <p:cNvPr id="11" name="文本框 10">
                <a:extLst>
                  <a:ext uri="{FF2B5EF4-FFF2-40B4-BE49-F238E27FC236}">
                    <a16:creationId xmlns:a16="http://schemas.microsoft.com/office/drawing/2014/main" id="{E1688F61-B316-EE26-0561-EAC9CE17D948}"/>
                  </a:ext>
                </a:extLst>
              </p:cNvPr>
              <p:cNvSpPr txBox="1"/>
              <p:nvPr/>
            </p:nvSpPr>
            <p:spPr>
              <a:xfrm>
                <a:off x="1133339" y="5063636"/>
                <a:ext cx="907961" cy="3385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zh-CN" sz="1050" dirty="0">
                    <a:solidFill>
                      <a:schemeClr val="tx1"/>
                    </a:solidFill>
                  </a:rPr>
                  <a:t>C</a:t>
                </a:r>
                <a:r>
                  <a:rPr lang="en-US" altLang="zh-CN" sz="1050" dirty="0">
                    <a:solidFill>
                      <a:srgbClr val="FF0000"/>
                    </a:solidFill>
                  </a:rPr>
                  <a:t>TA</a:t>
                </a:r>
                <a:endParaRPr lang="zh-CN" altLang="en-US" sz="1050" dirty="0">
                  <a:solidFill>
                    <a:srgbClr val="FF0000"/>
                  </a:solidFill>
                </a:endParaRPr>
              </a:p>
            </p:txBody>
          </p:sp>
        </p:grpSp>
        <p:grpSp>
          <p:nvGrpSpPr>
            <p:cNvPr id="12" name="组合 11">
              <a:extLst>
                <a:ext uri="{FF2B5EF4-FFF2-40B4-BE49-F238E27FC236}">
                  <a16:creationId xmlns:a16="http://schemas.microsoft.com/office/drawing/2014/main" id="{B5CF222E-536A-B2ED-E0CA-D35579CFD563}"/>
                </a:ext>
              </a:extLst>
            </p:cNvPr>
            <p:cNvGrpSpPr/>
            <p:nvPr/>
          </p:nvGrpSpPr>
          <p:grpSpPr>
            <a:xfrm>
              <a:off x="4493703" y="2009689"/>
              <a:ext cx="978796" cy="1723548"/>
              <a:chOff x="1133339" y="5063636"/>
              <a:chExt cx="978796" cy="1723548"/>
            </a:xfrm>
          </p:grpSpPr>
          <p:sp>
            <p:nvSpPr>
              <p:cNvPr id="13" name="文本框 12">
                <a:extLst>
                  <a:ext uri="{FF2B5EF4-FFF2-40B4-BE49-F238E27FC236}">
                    <a16:creationId xmlns:a16="http://schemas.microsoft.com/office/drawing/2014/main" id="{6A1D74B3-73A3-DB63-EEE6-A2EC6D279B3E}"/>
                  </a:ext>
                </a:extLst>
              </p:cNvPr>
              <p:cNvSpPr txBox="1"/>
              <p:nvPr/>
            </p:nvSpPr>
            <p:spPr>
              <a:xfrm>
                <a:off x="1204174" y="5371413"/>
                <a:ext cx="907961" cy="141577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solidFill>
                      <a:schemeClr val="tx1"/>
                    </a:solidFill>
                  </a:rPr>
                  <a:t>$</a:t>
                </a:r>
                <a:r>
                  <a:rPr lang="en-US" altLang="zh-CN" sz="1050" dirty="0"/>
                  <a:t>TCTAC</a:t>
                </a:r>
              </a:p>
              <a:p>
                <a:pPr algn="ctr"/>
                <a:r>
                  <a:rPr lang="en-US" altLang="zh-CN" sz="1050" dirty="0">
                    <a:solidFill>
                      <a:schemeClr val="tx1"/>
                    </a:solidFill>
                  </a:rPr>
                  <a:t>A</a:t>
                </a:r>
                <a:r>
                  <a:rPr lang="en-US" altLang="zh-CN" sz="1050" dirty="0"/>
                  <a:t>C$TC</a:t>
                </a:r>
                <a:r>
                  <a:rPr lang="en-US" altLang="zh-CN" sz="1050" dirty="0">
                    <a:solidFill>
                      <a:schemeClr val="tx1"/>
                    </a:solidFill>
                  </a:rPr>
                  <a:t>T</a:t>
                </a:r>
              </a:p>
              <a:p>
                <a:pPr algn="ctr"/>
                <a:r>
                  <a:rPr lang="en-US" altLang="zh-CN" sz="1050" dirty="0">
                    <a:solidFill>
                      <a:schemeClr val="tx1"/>
                    </a:solidFill>
                  </a:rPr>
                  <a:t>C$TCTA</a:t>
                </a:r>
              </a:p>
              <a:p>
                <a:pPr algn="ctr"/>
                <a:r>
                  <a:rPr lang="en-US" altLang="zh-CN" sz="1050" dirty="0">
                    <a:solidFill>
                      <a:srgbClr val="FF0000"/>
                    </a:solidFill>
                  </a:rPr>
                  <a:t>CTA</a:t>
                </a:r>
                <a:r>
                  <a:rPr lang="en-US" altLang="zh-CN" sz="1050" dirty="0"/>
                  <a:t>C$T</a:t>
                </a:r>
              </a:p>
              <a:p>
                <a:pPr algn="ctr"/>
                <a:r>
                  <a:rPr lang="en-US" altLang="zh-CN" sz="1050" dirty="0">
                    <a:solidFill>
                      <a:schemeClr val="tx1"/>
                    </a:solidFill>
                  </a:rPr>
                  <a:t>TAC$TC</a:t>
                </a:r>
              </a:p>
              <a:p>
                <a:pPr algn="ctr"/>
                <a:r>
                  <a:rPr lang="en-US" altLang="zh-CN" sz="1050" dirty="0">
                    <a:solidFill>
                      <a:schemeClr val="tx1"/>
                    </a:solidFill>
                  </a:rPr>
                  <a:t>TCTAC$</a:t>
                </a:r>
                <a:endParaRPr lang="zh-CN" altLang="en-US" sz="1050" dirty="0">
                  <a:solidFill>
                    <a:schemeClr val="tx1"/>
                  </a:solidFill>
                </a:endParaRPr>
              </a:p>
            </p:txBody>
          </p:sp>
          <p:sp>
            <p:nvSpPr>
              <p:cNvPr id="14" name="文本框 13">
                <a:extLst>
                  <a:ext uri="{FF2B5EF4-FFF2-40B4-BE49-F238E27FC236}">
                    <a16:creationId xmlns:a16="http://schemas.microsoft.com/office/drawing/2014/main" id="{E8A66499-D476-68A5-FA4E-1A1FF8107CD4}"/>
                  </a:ext>
                </a:extLst>
              </p:cNvPr>
              <p:cNvSpPr txBox="1"/>
              <p:nvPr/>
            </p:nvSpPr>
            <p:spPr>
              <a:xfrm>
                <a:off x="1133339" y="5063636"/>
                <a:ext cx="907961" cy="3385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zh-CN" sz="1050" dirty="0">
                    <a:solidFill>
                      <a:srgbClr val="FF0000"/>
                    </a:solidFill>
                  </a:rPr>
                  <a:t>CTA</a:t>
                </a:r>
                <a:endParaRPr lang="zh-CN" altLang="en-US" sz="1050" dirty="0">
                  <a:solidFill>
                    <a:srgbClr val="FF0000"/>
                  </a:solidFill>
                </a:endParaRPr>
              </a:p>
            </p:txBody>
          </p:sp>
        </p:grpSp>
        <p:sp>
          <p:nvSpPr>
            <p:cNvPr id="16" name="文本框 15">
              <a:extLst>
                <a:ext uri="{FF2B5EF4-FFF2-40B4-BE49-F238E27FC236}">
                  <a16:creationId xmlns:a16="http://schemas.microsoft.com/office/drawing/2014/main" id="{E8D33D59-C21A-3BC2-14FC-ABFB3D8E2821}"/>
                </a:ext>
              </a:extLst>
            </p:cNvPr>
            <p:cNvSpPr txBox="1"/>
            <p:nvPr/>
          </p:nvSpPr>
          <p:spPr>
            <a:xfrm>
              <a:off x="6096001" y="2615957"/>
              <a:ext cx="907961" cy="3385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050" dirty="0">
                  <a:solidFill>
                    <a:schemeClr val="tx1"/>
                  </a:solidFill>
                </a:rPr>
                <a:t>T</a:t>
              </a:r>
              <a:r>
                <a:rPr lang="en-US" altLang="zh-CN" sz="1050" dirty="0">
                  <a:solidFill>
                    <a:srgbClr val="FF0000"/>
                  </a:solidFill>
                </a:rPr>
                <a:t>CTA</a:t>
              </a:r>
              <a:r>
                <a:rPr lang="en-US" altLang="zh-CN" sz="1050" dirty="0">
                  <a:solidFill>
                    <a:schemeClr val="tx1"/>
                  </a:solidFill>
                </a:rPr>
                <a:t>C</a:t>
              </a:r>
              <a:endParaRPr lang="zh-CN" altLang="en-US" sz="1050" dirty="0">
                <a:solidFill>
                  <a:schemeClr val="tx1"/>
                </a:solidFill>
              </a:endParaRPr>
            </a:p>
          </p:txBody>
        </p:sp>
        <p:cxnSp>
          <p:nvCxnSpPr>
            <p:cNvPr id="19" name="直接箭头连接符 18">
              <a:extLst>
                <a:ext uri="{FF2B5EF4-FFF2-40B4-BE49-F238E27FC236}">
                  <a16:creationId xmlns:a16="http://schemas.microsoft.com/office/drawing/2014/main" id="{4E8EFF1F-FED5-665F-46C6-2CFB5CD0C0CD}"/>
                </a:ext>
              </a:extLst>
            </p:cNvPr>
            <p:cNvCxnSpPr>
              <a:stCxn id="6" idx="3"/>
              <a:endCxn id="7" idx="1"/>
            </p:cNvCxnSpPr>
            <p:nvPr/>
          </p:nvCxnSpPr>
          <p:spPr>
            <a:xfrm>
              <a:off x="2484359" y="1777020"/>
              <a:ext cx="3533605" cy="1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EB7932C1-7515-FF20-4427-0275F8FA2247}"/>
                </a:ext>
              </a:extLst>
            </p:cNvPr>
            <p:cNvSpPr txBox="1"/>
            <p:nvPr/>
          </p:nvSpPr>
          <p:spPr>
            <a:xfrm>
              <a:off x="3725198" y="1398207"/>
              <a:ext cx="1064029" cy="400109"/>
            </a:xfrm>
            <a:prstGeom prst="rect">
              <a:avLst/>
            </a:prstGeom>
            <a:noFill/>
          </p:spPr>
          <p:txBody>
            <a:bodyPr wrap="square" rtlCol="0">
              <a:spAutoFit/>
            </a:bodyPr>
            <a:lstStyle/>
            <a:p>
              <a:pPr algn="ctr"/>
              <a:r>
                <a:rPr lang="en-US" altLang="zh-CN" sz="1350" dirty="0"/>
                <a:t>map</a:t>
              </a:r>
              <a:endParaRPr lang="zh-CN" altLang="en-US" sz="1350" dirty="0"/>
            </a:p>
          </p:txBody>
        </p:sp>
      </p:grpSp>
      <p:sp>
        <p:nvSpPr>
          <p:cNvPr id="22" name="文本框 21">
            <a:extLst>
              <a:ext uri="{FF2B5EF4-FFF2-40B4-BE49-F238E27FC236}">
                <a16:creationId xmlns:a16="http://schemas.microsoft.com/office/drawing/2014/main" id="{D2DFA65B-5C27-D0CF-0039-172485150285}"/>
              </a:ext>
            </a:extLst>
          </p:cNvPr>
          <p:cNvSpPr txBox="1"/>
          <p:nvPr/>
        </p:nvSpPr>
        <p:spPr>
          <a:xfrm>
            <a:off x="1730380" y="2831259"/>
            <a:ext cx="572780" cy="300082"/>
          </a:xfrm>
          <a:prstGeom prst="rect">
            <a:avLst/>
          </a:prstGeom>
          <a:noFill/>
        </p:spPr>
        <p:txBody>
          <a:bodyPr wrap="square" rtlCol="0">
            <a:spAutoFit/>
          </a:bodyPr>
          <a:lstStyle/>
          <a:p>
            <a:r>
              <a:rPr lang="en-US" altLang="zh-CN" sz="1350" dirty="0"/>
              <a:t>e.g.</a:t>
            </a:r>
            <a:endParaRPr lang="zh-CN" altLang="en-US" sz="1350" dirty="0"/>
          </a:p>
        </p:txBody>
      </p:sp>
      <p:sp>
        <p:nvSpPr>
          <p:cNvPr id="23" name="文本框 22">
            <a:extLst>
              <a:ext uri="{FF2B5EF4-FFF2-40B4-BE49-F238E27FC236}">
                <a16:creationId xmlns:a16="http://schemas.microsoft.com/office/drawing/2014/main" id="{E0766082-1FC1-77D6-C1BA-B3380BF02D0A}"/>
              </a:ext>
            </a:extLst>
          </p:cNvPr>
          <p:cNvSpPr txBox="1"/>
          <p:nvPr/>
        </p:nvSpPr>
        <p:spPr>
          <a:xfrm>
            <a:off x="521728" y="4670200"/>
            <a:ext cx="8390966" cy="847091"/>
          </a:xfrm>
          <a:prstGeom prst="rect">
            <a:avLst/>
          </a:prstGeom>
          <a:noFill/>
        </p:spPr>
        <p:txBody>
          <a:bodyPr wrap="square" rtlCol="0">
            <a:spAutoFit/>
          </a:bodyPr>
          <a:lstStyle/>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Report sequence location</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If matching fails, the tool may allow small errors like SNPs, insertions, or deletions for "tolerant" alignment.</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Finally, output aligned sequence file BAM file. </a:t>
            </a:r>
            <a:endParaRPr lang="zh-CN" altLang="en-US" sz="135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220FED9-1696-2CF1-414E-684525640EB8}"/>
              </a:ext>
            </a:extLst>
          </p:cNvPr>
          <p:cNvSpPr txBox="1"/>
          <p:nvPr/>
        </p:nvSpPr>
        <p:spPr>
          <a:xfrm>
            <a:off x="287882" y="149902"/>
            <a:ext cx="1107996" cy="369332"/>
          </a:xfrm>
          <a:prstGeom prst="rect">
            <a:avLst/>
          </a:prstGeom>
          <a:noFill/>
        </p:spPr>
        <p:txBody>
          <a:bodyPr wrap="none" rtlCol="0">
            <a:spAutoFit/>
          </a:bodyPr>
          <a:lstStyle/>
          <a:p>
            <a:r>
              <a:rPr lang="en-CN" b="1" i="1" u="sng" dirty="0"/>
              <a:t>扩展阅读</a:t>
            </a:r>
          </a:p>
        </p:txBody>
      </p:sp>
    </p:spTree>
    <p:extLst>
      <p:ext uri="{BB962C8B-B14F-4D97-AF65-F5344CB8AC3E}">
        <p14:creationId xmlns:p14="http://schemas.microsoft.com/office/powerpoint/2010/main" val="2654737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S</a:t>
            </a:r>
            <a:r>
              <a:rPr lang="en-CN" dirty="0"/>
              <a:t>hort read sequencing, for SNP/InDel (4)</a:t>
            </a:r>
          </a:p>
        </p:txBody>
      </p:sp>
      <p:sp>
        <p:nvSpPr>
          <p:cNvPr id="4" name="文本框 1">
            <a:extLst>
              <a:ext uri="{FF2B5EF4-FFF2-40B4-BE49-F238E27FC236}">
                <a16:creationId xmlns:a16="http://schemas.microsoft.com/office/drawing/2014/main" id="{BE6724AE-7F19-8043-BEAD-89C8148B7AE9}"/>
              </a:ext>
            </a:extLst>
          </p:cNvPr>
          <p:cNvSpPr txBox="1"/>
          <p:nvPr/>
        </p:nvSpPr>
        <p:spPr>
          <a:xfrm>
            <a:off x="583701" y="1620954"/>
            <a:ext cx="8390966" cy="933654"/>
          </a:xfrm>
          <a:prstGeom prst="rect">
            <a:avLst/>
          </a:prstGeom>
          <a:noFill/>
        </p:spPr>
        <p:txBody>
          <a:bodyPr wrap="square" rtlCol="0">
            <a:spAutoFit/>
          </a:bodyPr>
          <a:lstStyle/>
          <a:p>
            <a:pPr>
              <a:lnSpc>
                <a:spcPct val="125000"/>
              </a:lnSpc>
            </a:pPr>
            <a:r>
              <a:rPr lang="en-US" altLang="zh-CN" b="1" dirty="0">
                <a:latin typeface="Times New Roman" panose="02020603050405020304" pitchFamily="18" charset="0"/>
                <a:cs typeface="Times New Roman" panose="02020603050405020304" pitchFamily="18" charset="0"/>
              </a:rPr>
              <a:t>2. Variations calling: </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Software: GATK </a:t>
            </a:r>
            <a:r>
              <a:rPr lang="en-US" altLang="zh-CN" sz="1350" dirty="0" err="1">
                <a:latin typeface="Times New Roman" panose="02020603050405020304" pitchFamily="18" charset="0"/>
                <a:cs typeface="Times New Roman" panose="02020603050405020304" pitchFamily="18" charset="0"/>
              </a:rPr>
              <a:t>HaplotypeCaller</a:t>
            </a:r>
            <a:endParaRPr lang="en-US" altLang="zh-CN" sz="1350" dirty="0">
              <a:latin typeface="Times New Roman" panose="02020603050405020304" pitchFamily="18" charset="0"/>
              <a:cs typeface="Times New Roman" panose="02020603050405020304" pitchFamily="18" charset="0"/>
            </a:endParaRPr>
          </a:p>
          <a:p>
            <a:pPr marL="214313" indent="-214313">
              <a:lnSpc>
                <a:spcPct val="125000"/>
              </a:lnSpc>
              <a:buFont typeface="Arial" panose="020B0604020202020204" pitchFamily="34" charset="0"/>
              <a:buChar char="•"/>
            </a:pPr>
            <a:endParaRPr lang="zh-CN" altLang="en-US" sz="1350" dirty="0">
              <a:latin typeface="Times New Roman" panose="02020603050405020304" pitchFamily="18" charset="0"/>
              <a:cs typeface="Times New Roman" panose="02020603050405020304" pitchFamily="18" charset="0"/>
            </a:endParaRPr>
          </a:p>
        </p:txBody>
      </p:sp>
      <p:sp>
        <p:nvSpPr>
          <p:cNvPr id="5" name="文本框 5">
            <a:extLst>
              <a:ext uri="{FF2B5EF4-FFF2-40B4-BE49-F238E27FC236}">
                <a16:creationId xmlns:a16="http://schemas.microsoft.com/office/drawing/2014/main" id="{F7B2CBE9-EA25-6050-B41D-012402551437}"/>
              </a:ext>
            </a:extLst>
          </p:cNvPr>
          <p:cNvSpPr txBox="1"/>
          <p:nvPr/>
        </p:nvSpPr>
        <p:spPr>
          <a:xfrm>
            <a:off x="5066675" y="6545789"/>
            <a:ext cx="3820826" cy="253916"/>
          </a:xfrm>
          <a:prstGeom prst="rect">
            <a:avLst/>
          </a:prstGeom>
          <a:noFill/>
        </p:spPr>
        <p:txBody>
          <a:bodyPr wrap="square" rtlCol="0">
            <a:spAutoFit/>
          </a:bodyPr>
          <a:lstStyle/>
          <a:p>
            <a:r>
              <a:rPr lang="en-US" altLang="zh-CN" sz="1050" dirty="0">
                <a:cs typeface="Times New Roman" panose="02020603050405020304" pitchFamily="18" charset="0"/>
              </a:rPr>
              <a:t>Poplin et al., </a:t>
            </a:r>
            <a:r>
              <a:rPr lang="en-US" altLang="zh-CN" sz="1050" dirty="0" err="1">
                <a:cs typeface="Times New Roman" panose="02020603050405020304" pitchFamily="18" charset="0"/>
              </a:rPr>
              <a:t>bioRxiv</a:t>
            </a:r>
            <a:r>
              <a:rPr lang="en-US" altLang="zh-CN" sz="1050" dirty="0">
                <a:cs typeface="Times New Roman" panose="02020603050405020304" pitchFamily="18" charset="0"/>
              </a:rPr>
              <a:t>, 2017; Doi: https://</a:t>
            </a:r>
            <a:r>
              <a:rPr lang="en-US" altLang="zh-CN" sz="1050" dirty="0" err="1">
                <a:cs typeface="Times New Roman" panose="02020603050405020304" pitchFamily="18" charset="0"/>
              </a:rPr>
              <a:t>doi.org</a:t>
            </a:r>
            <a:r>
              <a:rPr lang="en-US" altLang="zh-CN" sz="1050" dirty="0">
                <a:cs typeface="Times New Roman" panose="02020603050405020304" pitchFamily="18" charset="0"/>
              </a:rPr>
              <a:t>/10.1101/201178</a:t>
            </a:r>
            <a:endParaRPr lang="zh-CN" altLang="en-US" sz="1050" dirty="0">
              <a:cs typeface="Times New Roman" panose="02020603050405020304" pitchFamily="18" charset="0"/>
            </a:endParaRPr>
          </a:p>
        </p:txBody>
      </p:sp>
      <p:sp>
        <p:nvSpPr>
          <p:cNvPr id="6" name="文本框 12">
            <a:extLst>
              <a:ext uri="{FF2B5EF4-FFF2-40B4-BE49-F238E27FC236}">
                <a16:creationId xmlns:a16="http://schemas.microsoft.com/office/drawing/2014/main" id="{FCEA5B5F-E8CE-B971-8AD1-D53EDDB1C8FC}"/>
              </a:ext>
            </a:extLst>
          </p:cNvPr>
          <p:cNvSpPr txBox="1"/>
          <p:nvPr/>
        </p:nvSpPr>
        <p:spPr>
          <a:xfrm>
            <a:off x="827170" y="2312689"/>
            <a:ext cx="944678" cy="300082"/>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Workflow: </a:t>
            </a:r>
            <a:endParaRPr lang="zh-CN" altLang="en-US" sz="1350" dirty="0">
              <a:latin typeface="Times New Roman" panose="02020603050405020304" pitchFamily="18" charset="0"/>
              <a:cs typeface="Times New Roman" panose="02020603050405020304" pitchFamily="18" charset="0"/>
            </a:endParaRPr>
          </a:p>
        </p:txBody>
      </p:sp>
      <p:pic>
        <p:nvPicPr>
          <p:cNvPr id="7" name="图片 7">
            <a:extLst>
              <a:ext uri="{FF2B5EF4-FFF2-40B4-BE49-F238E27FC236}">
                <a16:creationId xmlns:a16="http://schemas.microsoft.com/office/drawing/2014/main" id="{D229AFDA-62F9-802E-C00C-C43E7B7C7707}"/>
              </a:ext>
            </a:extLst>
          </p:cNvPr>
          <p:cNvPicPr>
            <a:picLocks noChangeAspect="1"/>
          </p:cNvPicPr>
          <p:nvPr/>
        </p:nvPicPr>
        <p:blipFill>
          <a:blip r:embed="rId2"/>
          <a:stretch>
            <a:fillRect/>
          </a:stretch>
        </p:blipFill>
        <p:spPr>
          <a:xfrm>
            <a:off x="1824863" y="2388237"/>
            <a:ext cx="5742368" cy="3531161"/>
          </a:xfrm>
          <a:prstGeom prst="rect">
            <a:avLst/>
          </a:prstGeom>
        </p:spPr>
      </p:pic>
      <p:sp>
        <p:nvSpPr>
          <p:cNvPr id="8" name="文本框 3">
            <a:extLst>
              <a:ext uri="{FF2B5EF4-FFF2-40B4-BE49-F238E27FC236}">
                <a16:creationId xmlns:a16="http://schemas.microsoft.com/office/drawing/2014/main" id="{04F9115E-3BC8-EAB8-A0B9-04E068B84788}"/>
              </a:ext>
            </a:extLst>
          </p:cNvPr>
          <p:cNvSpPr txBox="1"/>
          <p:nvPr/>
        </p:nvSpPr>
        <p:spPr>
          <a:xfrm>
            <a:off x="1011134" y="2799151"/>
            <a:ext cx="787221"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BAM</a:t>
            </a:r>
            <a:endParaRPr lang="zh-CN" altLang="en-US" b="1" dirty="0">
              <a:latin typeface="Times New Roman" panose="02020603050405020304" pitchFamily="18" charset="0"/>
              <a:cs typeface="Times New Roman" panose="02020603050405020304" pitchFamily="18" charset="0"/>
            </a:endParaRPr>
          </a:p>
        </p:txBody>
      </p:sp>
      <p:sp>
        <p:nvSpPr>
          <p:cNvPr id="9" name="箭头: 直角上 4">
            <a:extLst>
              <a:ext uri="{FF2B5EF4-FFF2-40B4-BE49-F238E27FC236}">
                <a16:creationId xmlns:a16="http://schemas.microsoft.com/office/drawing/2014/main" id="{38767C4B-8E6E-1E2D-309E-0EA582AC8BBF}"/>
              </a:ext>
            </a:extLst>
          </p:cNvPr>
          <p:cNvSpPr/>
          <p:nvPr/>
        </p:nvSpPr>
        <p:spPr>
          <a:xfrm rot="5400000">
            <a:off x="1293618" y="3195798"/>
            <a:ext cx="439492" cy="48778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TextBox 9">
            <a:extLst>
              <a:ext uri="{FF2B5EF4-FFF2-40B4-BE49-F238E27FC236}">
                <a16:creationId xmlns:a16="http://schemas.microsoft.com/office/drawing/2014/main" id="{4295329D-D121-1CD0-4111-A545C598B70C}"/>
              </a:ext>
            </a:extLst>
          </p:cNvPr>
          <p:cNvSpPr txBox="1"/>
          <p:nvPr/>
        </p:nvSpPr>
        <p:spPr>
          <a:xfrm>
            <a:off x="96248" y="2799151"/>
            <a:ext cx="1028743" cy="369332"/>
          </a:xfrm>
          <a:prstGeom prst="rect">
            <a:avLst/>
          </a:prstGeom>
          <a:noFill/>
        </p:spPr>
        <p:txBody>
          <a:bodyPr wrap="none" rtlCol="0">
            <a:spAutoFit/>
          </a:bodyPr>
          <a:lstStyle/>
          <a:p>
            <a:r>
              <a:rPr lang="en-CN" b="1" dirty="0"/>
              <a:t>FASTQ</a:t>
            </a:r>
            <a:r>
              <a:rPr lang="en-CN" dirty="0"/>
              <a:t> -&gt;</a:t>
            </a:r>
          </a:p>
        </p:txBody>
      </p:sp>
      <p:sp>
        <p:nvSpPr>
          <p:cNvPr id="11" name="箭头: 直角上 5">
            <a:extLst>
              <a:ext uri="{FF2B5EF4-FFF2-40B4-BE49-F238E27FC236}">
                <a16:creationId xmlns:a16="http://schemas.microsoft.com/office/drawing/2014/main" id="{15B53BB5-2831-E88C-0F33-A869C34D0F4B}"/>
              </a:ext>
            </a:extLst>
          </p:cNvPr>
          <p:cNvSpPr/>
          <p:nvPr/>
        </p:nvSpPr>
        <p:spPr>
          <a:xfrm flipV="1">
            <a:off x="7894029" y="5041632"/>
            <a:ext cx="405292" cy="37013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6">
            <a:extLst>
              <a:ext uri="{FF2B5EF4-FFF2-40B4-BE49-F238E27FC236}">
                <a16:creationId xmlns:a16="http://schemas.microsoft.com/office/drawing/2014/main" id="{CB90DA3F-1449-4DB1-9750-6B245C703783}"/>
              </a:ext>
            </a:extLst>
          </p:cNvPr>
          <p:cNvSpPr txBox="1"/>
          <p:nvPr/>
        </p:nvSpPr>
        <p:spPr>
          <a:xfrm>
            <a:off x="7844908" y="5411770"/>
            <a:ext cx="1785384" cy="406137"/>
          </a:xfrm>
          <a:prstGeom prst="rect">
            <a:avLst/>
          </a:prstGeom>
          <a:noFill/>
        </p:spPr>
        <p:txBody>
          <a:bodyPr wrap="square">
            <a:spAutoFit/>
          </a:bodyPr>
          <a:lstStyle/>
          <a:p>
            <a:pPr>
              <a:lnSpc>
                <a:spcPct val="125000"/>
              </a:lnSpc>
            </a:pPr>
            <a:r>
              <a:rPr lang="en-US" altLang="zh-CN" b="1" dirty="0">
                <a:latin typeface="Times New Roman" panose="02020603050405020304" pitchFamily="18" charset="0"/>
                <a:cs typeface="Times New Roman" panose="02020603050405020304" pitchFamily="18" charset="0"/>
              </a:rPr>
              <a:t>GVCF</a:t>
            </a:r>
          </a:p>
        </p:txBody>
      </p:sp>
    </p:spTree>
    <p:extLst>
      <p:ext uri="{BB962C8B-B14F-4D97-AF65-F5344CB8AC3E}">
        <p14:creationId xmlns:p14="http://schemas.microsoft.com/office/powerpoint/2010/main" val="1330037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DCCBA0-F532-3B90-C1D9-BB25D03241BB}"/>
              </a:ext>
            </a:extLst>
          </p:cNvPr>
          <p:cNvPicPr>
            <a:picLocks noChangeAspect="1"/>
          </p:cNvPicPr>
          <p:nvPr/>
        </p:nvPicPr>
        <p:blipFill>
          <a:blip r:embed="rId3"/>
          <a:stretch>
            <a:fillRect/>
          </a:stretch>
        </p:blipFill>
        <p:spPr>
          <a:xfrm>
            <a:off x="4572001" y="3358971"/>
            <a:ext cx="4547420" cy="2546344"/>
          </a:xfrm>
          <a:prstGeom prst="rect">
            <a:avLst/>
          </a:prstGeom>
        </p:spPr>
      </p:pic>
      <p:pic>
        <p:nvPicPr>
          <p:cNvPr id="6" name="图片 5">
            <a:extLst>
              <a:ext uri="{FF2B5EF4-FFF2-40B4-BE49-F238E27FC236}">
                <a16:creationId xmlns:a16="http://schemas.microsoft.com/office/drawing/2014/main" id="{A87D5241-4632-982C-A1F1-D9B739D560CA}"/>
              </a:ext>
            </a:extLst>
          </p:cNvPr>
          <p:cNvPicPr>
            <a:picLocks noChangeAspect="1"/>
          </p:cNvPicPr>
          <p:nvPr/>
        </p:nvPicPr>
        <p:blipFill>
          <a:blip r:embed="rId4"/>
          <a:srcRect r="5923"/>
          <a:stretch/>
        </p:blipFill>
        <p:spPr>
          <a:xfrm>
            <a:off x="5597857" y="952685"/>
            <a:ext cx="2327102" cy="1833822"/>
          </a:xfrm>
          <a:prstGeom prst="rect">
            <a:avLst/>
          </a:prstGeom>
        </p:spPr>
      </p:pic>
      <p:sp>
        <p:nvSpPr>
          <p:cNvPr id="7" name="箭头: 下 6">
            <a:extLst>
              <a:ext uri="{FF2B5EF4-FFF2-40B4-BE49-F238E27FC236}">
                <a16:creationId xmlns:a16="http://schemas.microsoft.com/office/drawing/2014/main" id="{3CBD956A-F2B9-09DB-8056-C7A23F871644}"/>
              </a:ext>
            </a:extLst>
          </p:cNvPr>
          <p:cNvSpPr/>
          <p:nvPr/>
        </p:nvSpPr>
        <p:spPr>
          <a:xfrm>
            <a:off x="6655155" y="2865067"/>
            <a:ext cx="212504" cy="41534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8" name="文本框 7">
            <a:extLst>
              <a:ext uri="{FF2B5EF4-FFF2-40B4-BE49-F238E27FC236}">
                <a16:creationId xmlns:a16="http://schemas.microsoft.com/office/drawing/2014/main" id="{45B3C0C2-F9E2-4D21-95B8-B5C22D066ED4}"/>
              </a:ext>
            </a:extLst>
          </p:cNvPr>
          <p:cNvSpPr txBox="1"/>
          <p:nvPr/>
        </p:nvSpPr>
        <p:spPr>
          <a:xfrm>
            <a:off x="199339" y="3479602"/>
            <a:ext cx="4235823" cy="2174378"/>
          </a:xfrm>
          <a:prstGeom prst="rect">
            <a:avLst/>
          </a:prstGeom>
          <a:noFill/>
        </p:spPr>
        <p:txBody>
          <a:bodyPr wrap="square" rtlCol="0">
            <a:spAutoFit/>
          </a:bodyPr>
          <a:lstStyle/>
          <a:p>
            <a:pPr>
              <a:lnSpc>
                <a:spcPct val="125000"/>
              </a:lnSpc>
            </a:pPr>
            <a:r>
              <a:rPr lang="en-US" altLang="zh-CN" sz="1500" b="1" dirty="0">
                <a:latin typeface="Times New Roman" panose="02020603050405020304" pitchFamily="18" charset="0"/>
                <a:cs typeface="Times New Roman" panose="02020603050405020304" pitchFamily="18" charset="0"/>
              </a:rPr>
              <a:t>Step2: Assemble plausible haplotype</a:t>
            </a:r>
            <a:r>
              <a:rPr lang="en-US" altLang="zh-CN" sz="1350" b="1" dirty="0">
                <a:latin typeface="Times New Roman" panose="02020603050405020304" pitchFamily="18" charset="0"/>
                <a:cs typeface="Times New Roman" panose="02020603050405020304" pitchFamily="18" charset="0"/>
              </a:rPr>
              <a:t>:</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Local realignment via graph assembly</a:t>
            </a:r>
          </a:p>
          <a:p>
            <a:pPr>
              <a:lnSpc>
                <a:spcPct val="125000"/>
              </a:lnSpc>
            </a:pPr>
            <a:r>
              <a:rPr lang="en-US" altLang="zh-CN" sz="1350" b="1" dirty="0">
                <a:solidFill>
                  <a:srgbClr val="FF0000"/>
                </a:solidFill>
                <a:latin typeface="Times New Roman" panose="02020603050405020304" pitchFamily="18" charset="0"/>
                <a:cs typeface="Times New Roman" panose="02020603050405020304" pitchFamily="18" charset="0"/>
              </a:rPr>
              <a:t>De Bruijn Graph</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Traverse graph to collect most likely haplotypes</a:t>
            </a:r>
          </a:p>
          <a:p>
            <a:pPr>
              <a:lnSpc>
                <a:spcPct val="125000"/>
              </a:lnSpc>
            </a:pPr>
            <a:r>
              <a:rPr lang="en-US" altLang="zh-CN" sz="1350" b="1" dirty="0">
                <a:solidFill>
                  <a:srgbClr val="FF0000"/>
                </a:solidFill>
                <a:latin typeface="Times New Roman" panose="02020603050405020304" pitchFamily="18" charset="0"/>
                <a:cs typeface="Times New Roman" panose="02020603050405020304" pitchFamily="18" charset="0"/>
              </a:rPr>
              <a:t>Dijkstra’s algorithm</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Align haplotypes to reference which will be used for genotyping</a:t>
            </a:r>
          </a:p>
          <a:p>
            <a:pPr>
              <a:lnSpc>
                <a:spcPct val="125000"/>
              </a:lnSpc>
            </a:pPr>
            <a:r>
              <a:rPr lang="en-US" altLang="zh-CN" sz="1350" b="1" dirty="0">
                <a:solidFill>
                  <a:srgbClr val="FF0000"/>
                </a:solidFill>
                <a:latin typeface="Times New Roman" panose="02020603050405020304" pitchFamily="18" charset="0"/>
                <a:cs typeface="Times New Roman" panose="02020603050405020304" pitchFamily="18" charset="0"/>
              </a:rPr>
              <a:t>Smith-Waterman</a:t>
            </a:r>
          </a:p>
        </p:txBody>
      </p:sp>
      <p:sp>
        <p:nvSpPr>
          <p:cNvPr id="9" name="文本框 8">
            <a:extLst>
              <a:ext uri="{FF2B5EF4-FFF2-40B4-BE49-F238E27FC236}">
                <a16:creationId xmlns:a16="http://schemas.microsoft.com/office/drawing/2014/main" id="{829055E1-A407-0219-A40A-EF43E9743F37}"/>
              </a:ext>
            </a:extLst>
          </p:cNvPr>
          <p:cNvSpPr txBox="1"/>
          <p:nvPr/>
        </p:nvSpPr>
        <p:spPr>
          <a:xfrm>
            <a:off x="287882" y="1501084"/>
            <a:ext cx="4235823" cy="1135632"/>
          </a:xfrm>
          <a:prstGeom prst="rect">
            <a:avLst/>
          </a:prstGeom>
          <a:noFill/>
        </p:spPr>
        <p:txBody>
          <a:bodyPr wrap="square" rtlCol="0">
            <a:spAutoFit/>
          </a:bodyPr>
          <a:lstStyle/>
          <a:p>
            <a:pPr>
              <a:lnSpc>
                <a:spcPct val="125000"/>
              </a:lnSpc>
            </a:pPr>
            <a:r>
              <a:rPr lang="en-US" altLang="zh-CN" sz="1500" b="1" dirty="0">
                <a:latin typeface="Times New Roman" panose="02020603050405020304" pitchFamily="18" charset="0"/>
                <a:cs typeface="Times New Roman" panose="02020603050405020304" pitchFamily="18" charset="0"/>
              </a:rPr>
              <a:t>Step1: Active Regions</a:t>
            </a:r>
            <a:r>
              <a:rPr lang="en-US" altLang="zh-CN" sz="1500" dirty="0">
                <a:latin typeface="Times New Roman" panose="02020603050405020304" pitchFamily="18" charset="0"/>
                <a:cs typeface="Times New Roman" panose="02020603050405020304" pitchFamily="18" charset="0"/>
              </a:rPr>
              <a:t>: </a:t>
            </a:r>
          </a:p>
          <a:p>
            <a:pPr marL="214313" indent="-214313">
              <a:lnSpc>
                <a:spcPct val="125000"/>
              </a:lnSpc>
              <a:buFont typeface="Wingdings" panose="05000000000000000000" pitchFamily="2" charset="2"/>
              <a:buChar char="p"/>
            </a:pPr>
            <a:r>
              <a:rPr lang="en-US" altLang="zh-CN" sz="1350" dirty="0">
                <a:latin typeface="Times New Roman" panose="02020603050405020304" pitchFamily="18" charset="0"/>
                <a:cs typeface="Times New Roman" panose="02020603050405020304" pitchFamily="18" charset="0"/>
              </a:rPr>
              <a:t>Mismatches</a:t>
            </a:r>
          </a:p>
          <a:p>
            <a:pPr marL="214313" indent="-214313">
              <a:lnSpc>
                <a:spcPct val="125000"/>
              </a:lnSpc>
              <a:buFont typeface="Wingdings" panose="05000000000000000000" pitchFamily="2" charset="2"/>
              <a:buChar char="p"/>
            </a:pPr>
            <a:r>
              <a:rPr lang="en-US" altLang="zh-CN" sz="1350" dirty="0">
                <a:latin typeface="Times New Roman" panose="02020603050405020304" pitchFamily="18" charset="0"/>
                <a:cs typeface="Times New Roman" panose="02020603050405020304" pitchFamily="18" charset="0"/>
              </a:rPr>
              <a:t>Indels</a:t>
            </a:r>
          </a:p>
          <a:p>
            <a:pPr marL="214313" indent="-214313">
              <a:lnSpc>
                <a:spcPct val="125000"/>
              </a:lnSpc>
              <a:buFont typeface="Wingdings" panose="05000000000000000000" pitchFamily="2" charset="2"/>
              <a:buChar char="p"/>
            </a:pPr>
            <a:r>
              <a:rPr lang="en-US" altLang="zh-CN" sz="1350" dirty="0">
                <a:latin typeface="Times New Roman" panose="02020603050405020304" pitchFamily="18" charset="0"/>
                <a:cs typeface="Times New Roman" panose="02020603050405020304" pitchFamily="18" charset="0"/>
              </a:rPr>
              <a:t>soft-clips </a:t>
            </a:r>
            <a:endParaRPr lang="zh-CN" altLang="en-US" sz="135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CE28C4-82F5-376B-F01E-242AF446F3E9}"/>
              </a:ext>
            </a:extLst>
          </p:cNvPr>
          <p:cNvSpPr txBox="1"/>
          <p:nvPr/>
        </p:nvSpPr>
        <p:spPr>
          <a:xfrm>
            <a:off x="287882" y="149902"/>
            <a:ext cx="1107996" cy="369332"/>
          </a:xfrm>
          <a:prstGeom prst="rect">
            <a:avLst/>
          </a:prstGeom>
          <a:noFill/>
        </p:spPr>
        <p:txBody>
          <a:bodyPr wrap="none" rtlCol="0">
            <a:spAutoFit/>
          </a:bodyPr>
          <a:lstStyle/>
          <a:p>
            <a:r>
              <a:rPr lang="en-CN" b="1" i="1" u="sng" dirty="0"/>
              <a:t>扩展阅读</a:t>
            </a:r>
          </a:p>
        </p:txBody>
      </p:sp>
    </p:spTree>
    <p:extLst>
      <p:ext uri="{BB962C8B-B14F-4D97-AF65-F5344CB8AC3E}">
        <p14:creationId xmlns:p14="http://schemas.microsoft.com/office/powerpoint/2010/main" val="832917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1007A81-A07E-297D-646C-16A655A3D8BA}"/>
              </a:ext>
            </a:extLst>
          </p:cNvPr>
          <p:cNvSpPr txBox="1"/>
          <p:nvPr/>
        </p:nvSpPr>
        <p:spPr>
          <a:xfrm>
            <a:off x="353767" y="1137196"/>
            <a:ext cx="7721287" cy="673967"/>
          </a:xfrm>
          <a:prstGeom prst="rect">
            <a:avLst/>
          </a:prstGeom>
          <a:noFill/>
        </p:spPr>
        <p:txBody>
          <a:bodyPr wrap="square">
            <a:spAutoFit/>
          </a:bodyPr>
          <a:lstStyle/>
          <a:p>
            <a:pPr>
              <a:lnSpc>
                <a:spcPct val="125000"/>
              </a:lnSpc>
            </a:pPr>
            <a:r>
              <a:rPr lang="en-US" altLang="zh-CN" b="1" dirty="0">
                <a:latin typeface="Times New Roman" panose="02020603050405020304" pitchFamily="18" charset="0"/>
                <a:cs typeface="Times New Roman" panose="02020603050405020304" pitchFamily="18" charset="0"/>
              </a:rPr>
              <a:t>Algorithm introduction 1:</a:t>
            </a:r>
          </a:p>
          <a:p>
            <a:pPr>
              <a:lnSpc>
                <a:spcPct val="125000"/>
              </a:lnSpc>
            </a:pPr>
            <a:r>
              <a:rPr lang="en-US" altLang="zh-CN" sz="1350" b="1" dirty="0">
                <a:latin typeface="Times New Roman" panose="02020603050405020304" pitchFamily="18" charset="0"/>
                <a:cs typeface="Times New Roman" panose="02020603050405020304" pitchFamily="18" charset="0"/>
              </a:rPr>
              <a:t>De Bruijn Graph (DBG): </a:t>
            </a:r>
            <a:r>
              <a:rPr lang="en-US" altLang="zh-CN" sz="1350" dirty="0">
                <a:latin typeface="Times New Roman" panose="02020603050405020304" pitchFamily="18" charset="0"/>
                <a:cs typeface="Times New Roman" panose="02020603050405020304" pitchFamily="18" charset="0"/>
              </a:rPr>
              <a:t>a directed graph representing overlaps between sequences of symbols. (</a:t>
            </a:r>
            <a:r>
              <a:rPr lang="en-US" altLang="zh-CN" sz="1350" dirty="0" err="1">
                <a:latin typeface="Times New Roman" panose="02020603050405020304" pitchFamily="18" charset="0"/>
                <a:cs typeface="Times New Roman" panose="02020603050405020304" pitchFamily="18" charset="0"/>
              </a:rPr>
              <a:t>wikipedia</a:t>
            </a:r>
            <a:r>
              <a:rPr lang="en-US" altLang="zh-CN" sz="1350" dirty="0">
                <a:latin typeface="Times New Roman" panose="02020603050405020304" pitchFamily="18" charset="0"/>
                <a:cs typeface="Times New Roman" panose="02020603050405020304" pitchFamily="18" charset="0"/>
              </a:rPr>
              <a:t>)</a:t>
            </a:r>
          </a:p>
        </p:txBody>
      </p:sp>
      <p:pic>
        <p:nvPicPr>
          <p:cNvPr id="8" name="图片 7">
            <a:extLst>
              <a:ext uri="{FF2B5EF4-FFF2-40B4-BE49-F238E27FC236}">
                <a16:creationId xmlns:a16="http://schemas.microsoft.com/office/drawing/2014/main" id="{1EA22743-0010-2A03-D995-BD7D6998E072}"/>
              </a:ext>
            </a:extLst>
          </p:cNvPr>
          <p:cNvPicPr>
            <a:picLocks noChangeAspect="1"/>
          </p:cNvPicPr>
          <p:nvPr/>
        </p:nvPicPr>
        <p:blipFill>
          <a:blip r:embed="rId2"/>
          <a:stretch>
            <a:fillRect/>
          </a:stretch>
        </p:blipFill>
        <p:spPr>
          <a:xfrm>
            <a:off x="5533701" y="1754596"/>
            <a:ext cx="3309256" cy="3348809"/>
          </a:xfrm>
          <a:prstGeom prst="rect">
            <a:avLst/>
          </a:prstGeom>
        </p:spPr>
      </p:pic>
      <p:sp>
        <p:nvSpPr>
          <p:cNvPr id="13" name="文本框 12">
            <a:extLst>
              <a:ext uri="{FF2B5EF4-FFF2-40B4-BE49-F238E27FC236}">
                <a16:creationId xmlns:a16="http://schemas.microsoft.com/office/drawing/2014/main" id="{9742058C-521C-4FED-0F4C-FB45B615E2FA}"/>
              </a:ext>
            </a:extLst>
          </p:cNvPr>
          <p:cNvSpPr txBox="1"/>
          <p:nvPr/>
        </p:nvSpPr>
        <p:spPr>
          <a:xfrm>
            <a:off x="5999544" y="5084158"/>
            <a:ext cx="2988301" cy="219291"/>
          </a:xfrm>
          <a:prstGeom prst="rect">
            <a:avLst/>
          </a:prstGeom>
          <a:noFill/>
        </p:spPr>
        <p:txBody>
          <a:bodyPr wrap="square">
            <a:spAutoFit/>
          </a:bodyPr>
          <a:lstStyle/>
          <a:p>
            <a:pPr algn="ctr"/>
            <a:r>
              <a:rPr lang="zh-CN" altLang="en-US" sz="825" dirty="0">
                <a:latin typeface="Times New Roman" panose="02020603050405020304" pitchFamily="18" charset="0"/>
                <a:cs typeface="Times New Roman" panose="02020603050405020304" pitchFamily="18" charset="0"/>
              </a:rPr>
              <a:t>TECHNICAL NOTE: ILLUMINA® SEQUENCING</a:t>
            </a:r>
          </a:p>
        </p:txBody>
      </p:sp>
      <p:sp>
        <p:nvSpPr>
          <p:cNvPr id="15" name="文本框 14">
            <a:extLst>
              <a:ext uri="{FF2B5EF4-FFF2-40B4-BE49-F238E27FC236}">
                <a16:creationId xmlns:a16="http://schemas.microsoft.com/office/drawing/2014/main" id="{A1D9100F-31E8-A372-903D-537386D2A940}"/>
              </a:ext>
            </a:extLst>
          </p:cNvPr>
          <p:cNvSpPr txBox="1"/>
          <p:nvPr/>
        </p:nvSpPr>
        <p:spPr>
          <a:xfrm>
            <a:off x="353767" y="2066142"/>
            <a:ext cx="4794563" cy="1106778"/>
          </a:xfrm>
          <a:prstGeom prst="rect">
            <a:avLst/>
          </a:prstGeom>
          <a:noFill/>
        </p:spPr>
        <p:txBody>
          <a:bodyPr wrap="square">
            <a:spAutoFit/>
          </a:bodyPr>
          <a:lstStyle/>
          <a:p>
            <a:pPr>
              <a:lnSpc>
                <a:spcPct val="125000"/>
              </a:lnSpc>
            </a:pPr>
            <a:r>
              <a:rPr lang="en-US" altLang="zh-CN" sz="1350" dirty="0">
                <a:latin typeface="Times New Roman" panose="02020603050405020304" pitchFamily="18" charset="0"/>
                <a:cs typeface="Times New Roman" panose="02020603050405020304" pitchFamily="18" charset="0"/>
              </a:rPr>
              <a:t>DBG breaks reads into smaller sequences of DNA, called </a:t>
            </a:r>
            <a:r>
              <a:rPr lang="en-US" altLang="zh-CN" sz="1350" b="1" dirty="0">
                <a:solidFill>
                  <a:srgbClr val="2007B9"/>
                </a:solidFill>
                <a:latin typeface="Times New Roman" panose="02020603050405020304" pitchFamily="18" charset="0"/>
                <a:cs typeface="Times New Roman" panose="02020603050405020304" pitchFamily="18" charset="0"/>
              </a:rPr>
              <a:t>k-</a:t>
            </a:r>
            <a:r>
              <a:rPr lang="en-US" altLang="zh-CN" sz="1350" b="1" dirty="0" err="1">
                <a:solidFill>
                  <a:srgbClr val="2007B9"/>
                </a:solidFill>
                <a:latin typeface="Times New Roman" panose="02020603050405020304" pitchFamily="18" charset="0"/>
                <a:cs typeface="Times New Roman" panose="02020603050405020304" pitchFamily="18" charset="0"/>
              </a:rPr>
              <a:t>mers</a:t>
            </a:r>
            <a:r>
              <a:rPr lang="en-US" altLang="zh-CN" sz="1350" dirty="0">
                <a:latin typeface="Times New Roman" panose="02020603050405020304" pitchFamily="18" charset="0"/>
                <a:cs typeface="Times New Roman" panose="02020603050405020304" pitchFamily="18" charset="0"/>
              </a:rPr>
              <a:t>, where the parameter k denotes the length in bases of these sequences. </a:t>
            </a:r>
            <a:r>
              <a:rPr lang="en-US" altLang="zh-CN" sz="1350" b="1" dirty="0">
                <a:solidFill>
                  <a:srgbClr val="2007B9"/>
                </a:solidFill>
                <a:latin typeface="Times New Roman" panose="02020603050405020304" pitchFamily="18" charset="0"/>
                <a:cs typeface="Times New Roman" panose="02020603050405020304" pitchFamily="18" charset="0"/>
              </a:rPr>
              <a:t>The DBG captures overlaps of length k-1 between these k-</a:t>
            </a:r>
            <a:r>
              <a:rPr lang="en-US" altLang="zh-CN" sz="1350" b="1" dirty="0" err="1">
                <a:solidFill>
                  <a:srgbClr val="2007B9"/>
                </a:solidFill>
                <a:latin typeface="Times New Roman" panose="02020603050405020304" pitchFamily="18" charset="0"/>
                <a:cs typeface="Times New Roman" panose="02020603050405020304" pitchFamily="18" charset="0"/>
              </a:rPr>
              <a:t>mers</a:t>
            </a:r>
            <a:r>
              <a:rPr lang="en-US" altLang="zh-CN" sz="1350" dirty="0">
                <a:solidFill>
                  <a:srgbClr val="2007B9"/>
                </a:solidFill>
                <a:latin typeface="Times New Roman" panose="02020603050405020304" pitchFamily="18" charset="0"/>
                <a:cs typeface="Times New Roman" panose="02020603050405020304" pitchFamily="18" charset="0"/>
              </a:rPr>
              <a:t> </a:t>
            </a:r>
            <a:r>
              <a:rPr lang="en-US" altLang="zh-CN" sz="1350" dirty="0">
                <a:latin typeface="Times New Roman" panose="02020603050405020304" pitchFamily="18" charset="0"/>
                <a:cs typeface="Times New Roman" panose="02020603050405020304" pitchFamily="18" charset="0"/>
              </a:rPr>
              <a:t>and not between the actual reads </a:t>
            </a:r>
          </a:p>
        </p:txBody>
      </p:sp>
      <p:sp>
        <p:nvSpPr>
          <p:cNvPr id="16" name="文本框 15">
            <a:extLst>
              <a:ext uri="{FF2B5EF4-FFF2-40B4-BE49-F238E27FC236}">
                <a16:creationId xmlns:a16="http://schemas.microsoft.com/office/drawing/2014/main" id="{33BF86EB-617F-423F-53BD-0CCF373E48BC}"/>
              </a:ext>
            </a:extLst>
          </p:cNvPr>
          <p:cNvSpPr txBox="1"/>
          <p:nvPr/>
        </p:nvSpPr>
        <p:spPr>
          <a:xfrm>
            <a:off x="353767" y="3579226"/>
            <a:ext cx="4794563" cy="1626151"/>
          </a:xfrm>
          <a:prstGeom prst="rect">
            <a:avLst/>
          </a:prstGeom>
          <a:noFill/>
        </p:spPr>
        <p:txBody>
          <a:bodyPr wrap="square">
            <a:spAutoFit/>
          </a:bodyPr>
          <a:lstStyle/>
          <a:p>
            <a:pPr>
              <a:lnSpc>
                <a:spcPct val="125000"/>
              </a:lnSpc>
            </a:pPr>
            <a:r>
              <a:rPr lang="en-US" altLang="zh-CN" sz="1350" i="1" dirty="0">
                <a:latin typeface="Times New Roman" panose="02020603050405020304" pitchFamily="18" charset="0"/>
                <a:cs typeface="Times New Roman" panose="02020603050405020304" pitchFamily="18" charset="0"/>
              </a:rPr>
              <a:t>Note that:</a:t>
            </a:r>
          </a:p>
          <a:p>
            <a:pPr marL="214313" indent="-214313">
              <a:lnSpc>
                <a:spcPct val="125000"/>
              </a:lnSpc>
              <a:buFont typeface="Arial" panose="020B0604020202020204" pitchFamily="34" charset="0"/>
              <a:buChar char="•"/>
            </a:pPr>
            <a:r>
              <a:rPr lang="en-US" altLang="zh-CN" sz="1350" i="1" dirty="0">
                <a:latin typeface="Times New Roman" panose="02020603050405020304" pitchFamily="18" charset="0"/>
                <a:cs typeface="Times New Roman" panose="02020603050405020304" pitchFamily="18" charset="0"/>
              </a:rPr>
              <a:t>K-</a:t>
            </a:r>
            <a:r>
              <a:rPr lang="en-US" altLang="zh-CN" sz="1350" i="1" dirty="0" err="1">
                <a:latin typeface="Times New Roman" panose="02020603050405020304" pitchFamily="18" charset="0"/>
                <a:cs typeface="Times New Roman" panose="02020603050405020304" pitchFamily="18" charset="0"/>
              </a:rPr>
              <a:t>mer</a:t>
            </a:r>
            <a:r>
              <a:rPr lang="en-US" altLang="zh-CN" sz="1350" i="1" dirty="0">
                <a:latin typeface="Times New Roman" panose="02020603050405020304" pitchFamily="18" charset="0"/>
                <a:cs typeface="Times New Roman" panose="02020603050405020304" pitchFamily="18" charset="0"/>
              </a:rPr>
              <a:t> size depends on the read length and error rate. There are some ways to select the appropriate k before realignment. </a:t>
            </a:r>
          </a:p>
          <a:p>
            <a:pPr marL="214313" indent="-214313">
              <a:lnSpc>
                <a:spcPct val="125000"/>
              </a:lnSpc>
              <a:buFont typeface="Arial" panose="020B0604020202020204" pitchFamily="34" charset="0"/>
              <a:buChar char="•"/>
            </a:pPr>
            <a:r>
              <a:rPr lang="en-US" altLang="zh-CN" sz="1350" i="1" dirty="0">
                <a:latin typeface="Times New Roman" panose="02020603050405020304" pitchFamily="18" charset="0"/>
                <a:cs typeface="Times New Roman" panose="02020603050405020304" pitchFamily="18" charset="0"/>
              </a:rPr>
              <a:t>K-</a:t>
            </a:r>
            <a:r>
              <a:rPr lang="en-US" altLang="zh-CN" sz="1350" i="1" dirty="0" err="1">
                <a:latin typeface="Times New Roman" panose="02020603050405020304" pitchFamily="18" charset="0"/>
                <a:cs typeface="Times New Roman" panose="02020603050405020304" pitchFamily="18" charset="0"/>
              </a:rPr>
              <a:t>mer</a:t>
            </a:r>
            <a:r>
              <a:rPr lang="en-US" altLang="zh-CN" sz="1350" i="1" dirty="0">
                <a:latin typeface="Times New Roman" panose="02020603050405020304" pitchFamily="18" charset="0"/>
                <a:cs typeface="Times New Roman" panose="02020603050405020304" pitchFamily="18" charset="0"/>
              </a:rPr>
              <a:t> must be odd to avoid positive and antisense chain confusion. E.g. for ATAT, whose reverse compliment is ATAT. For ATA, whose reverse compliment is TAT.</a:t>
            </a:r>
          </a:p>
        </p:txBody>
      </p:sp>
      <p:sp>
        <p:nvSpPr>
          <p:cNvPr id="2" name="TextBox 1">
            <a:extLst>
              <a:ext uri="{FF2B5EF4-FFF2-40B4-BE49-F238E27FC236}">
                <a16:creationId xmlns:a16="http://schemas.microsoft.com/office/drawing/2014/main" id="{727197D4-3E81-3A96-E058-8B7C5D122C78}"/>
              </a:ext>
            </a:extLst>
          </p:cNvPr>
          <p:cNvSpPr txBox="1"/>
          <p:nvPr/>
        </p:nvSpPr>
        <p:spPr>
          <a:xfrm>
            <a:off x="287882" y="149902"/>
            <a:ext cx="1107996" cy="369332"/>
          </a:xfrm>
          <a:prstGeom prst="rect">
            <a:avLst/>
          </a:prstGeom>
          <a:noFill/>
        </p:spPr>
        <p:txBody>
          <a:bodyPr wrap="none" rtlCol="0">
            <a:spAutoFit/>
          </a:bodyPr>
          <a:lstStyle/>
          <a:p>
            <a:r>
              <a:rPr lang="en-CN" b="1" i="1" u="sng" dirty="0"/>
              <a:t>扩展阅读</a:t>
            </a:r>
          </a:p>
        </p:txBody>
      </p:sp>
    </p:spTree>
    <p:extLst>
      <p:ext uri="{BB962C8B-B14F-4D97-AF65-F5344CB8AC3E}">
        <p14:creationId xmlns:p14="http://schemas.microsoft.com/office/powerpoint/2010/main" val="1650811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443F494-E387-7B01-8819-015ACA63634D}"/>
              </a:ext>
            </a:extLst>
          </p:cNvPr>
          <p:cNvSpPr txBox="1"/>
          <p:nvPr/>
        </p:nvSpPr>
        <p:spPr>
          <a:xfrm>
            <a:off x="492234" y="1515410"/>
            <a:ext cx="8333014" cy="847091"/>
          </a:xfrm>
          <a:prstGeom prst="rect">
            <a:avLst/>
          </a:prstGeom>
          <a:noFill/>
        </p:spPr>
        <p:txBody>
          <a:bodyPr wrap="square">
            <a:spAutoFit/>
          </a:bodyPr>
          <a:lstStyle/>
          <a:p>
            <a:pPr>
              <a:lnSpc>
                <a:spcPct val="125000"/>
              </a:lnSpc>
            </a:pPr>
            <a:r>
              <a:rPr lang="en-US" altLang="zh-CN" sz="1350" b="1" dirty="0">
                <a:latin typeface="Times New Roman" panose="02020603050405020304" pitchFamily="18" charset="0"/>
                <a:cs typeface="Times New Roman" panose="02020603050405020304" pitchFamily="18" charset="0"/>
              </a:rPr>
              <a:t>Dijkstra’s algorithm: </a:t>
            </a:r>
            <a:r>
              <a:rPr lang="en-US" altLang="zh-CN" sz="1350" dirty="0">
                <a:latin typeface="Times New Roman" panose="02020603050405020304" pitchFamily="18" charset="0"/>
                <a:cs typeface="Times New Roman" panose="02020603050405020304" pitchFamily="18" charset="0"/>
              </a:rPr>
              <a:t>solving</a:t>
            </a:r>
            <a:r>
              <a:rPr lang="en-US" altLang="zh-CN" sz="1350" b="1" dirty="0">
                <a:latin typeface="Times New Roman" panose="02020603050405020304" pitchFamily="18" charset="0"/>
                <a:cs typeface="Times New Roman" panose="02020603050405020304" pitchFamily="18" charset="0"/>
              </a:rPr>
              <a:t> s</a:t>
            </a:r>
            <a:r>
              <a:rPr lang="zh-CN" altLang="en-US" sz="1350" dirty="0">
                <a:latin typeface="Times New Roman" panose="02020603050405020304" pitchFamily="18" charset="0"/>
                <a:cs typeface="Times New Roman" panose="02020603050405020304" pitchFamily="18" charset="0"/>
              </a:rPr>
              <a:t>ingle-source point (with only one starting point) with non-negative weight shortest path problem</a:t>
            </a:r>
            <a:r>
              <a:rPr lang="en-US" altLang="zh-CN" sz="1350" dirty="0">
                <a:latin typeface="Times New Roman" panose="02020603050405020304" pitchFamily="18" charset="0"/>
                <a:cs typeface="Times New Roman" panose="02020603050405020304" pitchFamily="18" charset="0"/>
              </a:rPr>
              <a:t>.</a:t>
            </a:r>
            <a:endParaRPr lang="zh-CN" altLang="en-US" sz="1350" dirty="0">
              <a:latin typeface="Times New Roman" panose="02020603050405020304" pitchFamily="18" charset="0"/>
              <a:cs typeface="Times New Roman" panose="02020603050405020304" pitchFamily="18" charset="0"/>
            </a:endParaRPr>
          </a:p>
          <a:p>
            <a:pPr>
              <a:lnSpc>
                <a:spcPct val="125000"/>
              </a:lnSpc>
            </a:pPr>
            <a:endParaRPr lang="en-US" altLang="zh-CN" sz="1350" b="1" dirty="0">
              <a:latin typeface="Times New Roman" panose="02020603050405020304" pitchFamily="18" charset="0"/>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1D284408-36F6-7EEF-851D-2DDF90B345C8}"/>
              </a:ext>
            </a:extLst>
          </p:cNvPr>
          <p:cNvGraphicFramePr>
            <a:graphicFrameLocks noGrp="1"/>
          </p:cNvGraphicFramePr>
          <p:nvPr/>
        </p:nvGraphicFramePr>
        <p:xfrm>
          <a:off x="5279744" y="2363310"/>
          <a:ext cx="3495115" cy="2186940"/>
        </p:xfrm>
        <a:graphic>
          <a:graphicData uri="http://schemas.openxmlformats.org/drawingml/2006/table">
            <a:tbl>
              <a:tblPr firstRow="1" bandRow="1">
                <a:tableStyleId>{5C22544A-7EE6-4342-B048-85BDC9FD1C3A}</a:tableStyleId>
              </a:tblPr>
              <a:tblGrid>
                <a:gridCol w="757228">
                  <a:extLst>
                    <a:ext uri="{9D8B030D-6E8A-4147-A177-3AD203B41FA5}">
                      <a16:colId xmlns:a16="http://schemas.microsoft.com/office/drawing/2014/main" val="938515831"/>
                    </a:ext>
                  </a:extLst>
                </a:gridCol>
                <a:gridCol w="772733">
                  <a:extLst>
                    <a:ext uri="{9D8B030D-6E8A-4147-A177-3AD203B41FA5}">
                      <a16:colId xmlns:a16="http://schemas.microsoft.com/office/drawing/2014/main" val="88969952"/>
                    </a:ext>
                  </a:extLst>
                </a:gridCol>
                <a:gridCol w="1091375">
                  <a:extLst>
                    <a:ext uri="{9D8B030D-6E8A-4147-A177-3AD203B41FA5}">
                      <a16:colId xmlns:a16="http://schemas.microsoft.com/office/drawing/2014/main" val="2189335857"/>
                    </a:ext>
                  </a:extLst>
                </a:gridCol>
                <a:gridCol w="873779">
                  <a:extLst>
                    <a:ext uri="{9D8B030D-6E8A-4147-A177-3AD203B41FA5}">
                      <a16:colId xmlns:a16="http://schemas.microsoft.com/office/drawing/2014/main" val="1218998194"/>
                    </a:ext>
                  </a:extLst>
                </a:gridCol>
              </a:tblGrid>
              <a:tr h="480060">
                <a:tc>
                  <a:txBody>
                    <a:bodyPr/>
                    <a:lstStyle/>
                    <a:p>
                      <a:r>
                        <a:rPr lang="en-US" altLang="zh-CN" sz="1400" dirty="0">
                          <a:solidFill>
                            <a:schemeClr val="tx1"/>
                          </a:solidFill>
                        </a:rPr>
                        <a:t>Start </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End </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Predecessor </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Shortest distance</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184288"/>
                  </a:ext>
                </a:extLst>
              </a:tr>
              <a:tr h="278130">
                <a:tc>
                  <a:txBody>
                    <a:bodyPr/>
                    <a:lstStyle/>
                    <a:p>
                      <a:r>
                        <a:rPr lang="en-US" altLang="zh-CN" sz="1400" dirty="0">
                          <a:solidFill>
                            <a:schemeClr val="tx1"/>
                          </a:solidFill>
                        </a:rPr>
                        <a:t>V1</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V2</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V1</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40</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0120387"/>
                  </a:ext>
                </a:extLst>
              </a:tr>
              <a:tr h="278130">
                <a:tc>
                  <a:txBody>
                    <a:bodyPr/>
                    <a:lstStyle/>
                    <a:p>
                      <a:endParaRPr lang="zh-CN" altLang="en-US" sz="140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V3</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V2</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45</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4478701"/>
                  </a:ext>
                </a:extLst>
              </a:tr>
              <a:tr h="278130">
                <a:tc>
                  <a:txBody>
                    <a:bodyPr/>
                    <a:lstStyle/>
                    <a:p>
                      <a:endParaRPr lang="zh-CN" altLang="en-US" sz="140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V4</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V1</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30</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931232"/>
                  </a:ext>
                </a:extLst>
              </a:tr>
              <a:tr h="278130">
                <a:tc>
                  <a:txBody>
                    <a:bodyPr/>
                    <a:lstStyle/>
                    <a:p>
                      <a:endParaRPr lang="zh-CN" altLang="en-US" sz="140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V5</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V3</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70</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9008744"/>
                  </a:ext>
                </a:extLst>
              </a:tr>
              <a:tr h="274320">
                <a:tc>
                  <a:txBody>
                    <a:bodyPr/>
                    <a:lstStyle/>
                    <a:p>
                      <a:endParaRPr lang="zh-CN" altLang="en-US" sz="140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V6</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V5</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80</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6021079"/>
                  </a:ext>
                </a:extLst>
              </a:tr>
              <a:tr h="278130">
                <a:tc>
                  <a:txBody>
                    <a:bodyPr/>
                    <a:lstStyle/>
                    <a:p>
                      <a:endParaRPr lang="zh-CN" altLang="en-US" sz="140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V7</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V6</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400" dirty="0">
                          <a:solidFill>
                            <a:schemeClr val="tx1"/>
                          </a:solidFill>
                        </a:rPr>
                        <a:t>130</a:t>
                      </a:r>
                      <a:endParaRPr lang="zh-CN" alt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8552727"/>
                  </a:ext>
                </a:extLst>
              </a:tr>
            </a:tbl>
          </a:graphicData>
        </a:graphic>
      </p:graphicFrame>
      <p:sp>
        <p:nvSpPr>
          <p:cNvPr id="10" name="文本框 9">
            <a:extLst>
              <a:ext uri="{FF2B5EF4-FFF2-40B4-BE49-F238E27FC236}">
                <a16:creationId xmlns:a16="http://schemas.microsoft.com/office/drawing/2014/main" id="{BB483DB8-435D-50C7-3A4C-EAC4BC8A1CD3}"/>
              </a:ext>
            </a:extLst>
          </p:cNvPr>
          <p:cNvSpPr txBox="1"/>
          <p:nvPr/>
        </p:nvSpPr>
        <p:spPr>
          <a:xfrm>
            <a:off x="492234" y="1117722"/>
            <a:ext cx="4571195" cy="406137"/>
          </a:xfrm>
          <a:prstGeom prst="rect">
            <a:avLst/>
          </a:prstGeom>
          <a:noFill/>
        </p:spPr>
        <p:txBody>
          <a:bodyPr wrap="square">
            <a:spAutoFit/>
          </a:bodyPr>
          <a:lstStyle/>
          <a:p>
            <a:pPr>
              <a:lnSpc>
                <a:spcPct val="125000"/>
              </a:lnSpc>
            </a:pPr>
            <a:r>
              <a:rPr lang="en-US" altLang="zh-CN" b="1" dirty="0">
                <a:latin typeface="Times New Roman" panose="02020603050405020304" pitchFamily="18" charset="0"/>
                <a:cs typeface="Times New Roman" panose="02020603050405020304" pitchFamily="18" charset="0"/>
              </a:rPr>
              <a:t>Algorithm introduction 2:</a:t>
            </a:r>
          </a:p>
        </p:txBody>
      </p:sp>
      <p:cxnSp>
        <p:nvCxnSpPr>
          <p:cNvPr id="22" name="直接箭头连接符 21">
            <a:extLst>
              <a:ext uri="{FF2B5EF4-FFF2-40B4-BE49-F238E27FC236}">
                <a16:creationId xmlns:a16="http://schemas.microsoft.com/office/drawing/2014/main" id="{42DAC271-9D63-46DC-16B2-9496C12D83F4}"/>
              </a:ext>
            </a:extLst>
          </p:cNvPr>
          <p:cNvCxnSpPr>
            <a:stCxn id="13" idx="7"/>
            <a:endCxn id="14" idx="3"/>
          </p:cNvCxnSpPr>
          <p:nvPr/>
        </p:nvCxnSpPr>
        <p:spPr>
          <a:xfrm flipV="1">
            <a:off x="671523" y="2774624"/>
            <a:ext cx="589208" cy="422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7B5612EA-3EFB-3682-AB59-580DBEDC21E2}"/>
              </a:ext>
            </a:extLst>
          </p:cNvPr>
          <p:cNvCxnSpPr>
            <a:stCxn id="14" idx="6"/>
            <a:endCxn id="15" idx="1"/>
          </p:cNvCxnSpPr>
          <p:nvPr/>
        </p:nvCxnSpPr>
        <p:spPr>
          <a:xfrm>
            <a:off x="1693572" y="2612410"/>
            <a:ext cx="410236" cy="608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7A33D688-1061-5935-6DF4-990FE95E6594}"/>
              </a:ext>
            </a:extLst>
          </p:cNvPr>
          <p:cNvCxnSpPr>
            <a:stCxn id="13" idx="5"/>
            <a:endCxn id="17" idx="1"/>
          </p:cNvCxnSpPr>
          <p:nvPr/>
        </p:nvCxnSpPr>
        <p:spPr>
          <a:xfrm>
            <a:off x="671522" y="3521438"/>
            <a:ext cx="416148" cy="824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55D02C08-09B6-1ED7-FAA5-ADE51B6295CF}"/>
              </a:ext>
            </a:extLst>
          </p:cNvPr>
          <p:cNvCxnSpPr>
            <a:stCxn id="17" idx="7"/>
            <a:endCxn id="16" idx="2"/>
          </p:cNvCxnSpPr>
          <p:nvPr/>
        </p:nvCxnSpPr>
        <p:spPr>
          <a:xfrm flipV="1">
            <a:off x="1446248" y="4196482"/>
            <a:ext cx="1092902" cy="1496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D85B4FBE-DDAC-0A3C-AC12-DCCA71B307DE}"/>
              </a:ext>
            </a:extLst>
          </p:cNvPr>
          <p:cNvCxnSpPr>
            <a:stCxn id="13" idx="6"/>
            <a:endCxn id="15" idx="2"/>
          </p:cNvCxnSpPr>
          <p:nvPr/>
        </p:nvCxnSpPr>
        <p:spPr>
          <a:xfrm>
            <a:off x="745787" y="3359225"/>
            <a:ext cx="1283757" cy="23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3" name="组合 52">
            <a:extLst>
              <a:ext uri="{FF2B5EF4-FFF2-40B4-BE49-F238E27FC236}">
                <a16:creationId xmlns:a16="http://schemas.microsoft.com/office/drawing/2014/main" id="{CE59994D-8337-57B1-24D6-7A7E015CF19A}"/>
              </a:ext>
            </a:extLst>
          </p:cNvPr>
          <p:cNvGrpSpPr/>
          <p:nvPr/>
        </p:nvGrpSpPr>
        <p:grpSpPr>
          <a:xfrm>
            <a:off x="238681" y="2383006"/>
            <a:ext cx="4567467" cy="2354739"/>
            <a:chOff x="318241" y="2034341"/>
            <a:chExt cx="6089956" cy="3139652"/>
          </a:xfrm>
        </p:grpSpPr>
        <p:sp>
          <p:nvSpPr>
            <p:cNvPr id="13" name="椭圆 12">
              <a:extLst>
                <a:ext uri="{FF2B5EF4-FFF2-40B4-BE49-F238E27FC236}">
                  <a16:creationId xmlns:a16="http://schemas.microsoft.com/office/drawing/2014/main" id="{87E3D68E-96C7-EF3F-292C-B58B5BF805C0}"/>
                </a:ext>
              </a:extLst>
            </p:cNvPr>
            <p:cNvSpPr/>
            <p:nvPr/>
          </p:nvSpPr>
          <p:spPr>
            <a:xfrm>
              <a:off x="318241" y="3030093"/>
              <a:ext cx="676141" cy="6117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V1</a:t>
              </a:r>
              <a:endParaRPr lang="zh-CN" altLang="en-US" sz="1350" dirty="0">
                <a:solidFill>
                  <a:schemeClr val="tx1"/>
                </a:solidFill>
              </a:endParaRPr>
            </a:p>
          </p:txBody>
        </p:sp>
        <p:sp>
          <p:nvSpPr>
            <p:cNvPr id="14" name="椭圆 13">
              <a:extLst>
                <a:ext uri="{FF2B5EF4-FFF2-40B4-BE49-F238E27FC236}">
                  <a16:creationId xmlns:a16="http://schemas.microsoft.com/office/drawing/2014/main" id="{74C52E2B-7888-5A20-5751-7A5AFB86DDA3}"/>
                </a:ext>
              </a:extLst>
            </p:cNvPr>
            <p:cNvSpPr/>
            <p:nvPr/>
          </p:nvSpPr>
          <p:spPr>
            <a:xfrm>
              <a:off x="1581955" y="2034341"/>
              <a:ext cx="676141" cy="6117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V2</a:t>
              </a:r>
              <a:endParaRPr lang="zh-CN" altLang="en-US" sz="1350" dirty="0">
                <a:solidFill>
                  <a:schemeClr val="tx1"/>
                </a:solidFill>
              </a:endParaRPr>
            </a:p>
          </p:txBody>
        </p:sp>
        <p:sp>
          <p:nvSpPr>
            <p:cNvPr id="15" name="椭圆 14">
              <a:extLst>
                <a:ext uri="{FF2B5EF4-FFF2-40B4-BE49-F238E27FC236}">
                  <a16:creationId xmlns:a16="http://schemas.microsoft.com/office/drawing/2014/main" id="{818A0258-3349-BAF5-DDC5-906847D9BFD9}"/>
                </a:ext>
              </a:extLst>
            </p:cNvPr>
            <p:cNvSpPr/>
            <p:nvPr/>
          </p:nvSpPr>
          <p:spPr>
            <a:xfrm>
              <a:off x="2706058" y="3061308"/>
              <a:ext cx="676141" cy="6117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V3</a:t>
              </a:r>
              <a:endParaRPr lang="zh-CN" altLang="en-US" sz="1350" dirty="0">
                <a:solidFill>
                  <a:schemeClr val="tx1"/>
                </a:solidFill>
              </a:endParaRPr>
            </a:p>
          </p:txBody>
        </p:sp>
        <p:sp>
          <p:nvSpPr>
            <p:cNvPr id="16" name="椭圆 15">
              <a:extLst>
                <a:ext uri="{FF2B5EF4-FFF2-40B4-BE49-F238E27FC236}">
                  <a16:creationId xmlns:a16="http://schemas.microsoft.com/office/drawing/2014/main" id="{74C52E2B-7888-5A20-5751-7A5AFB86DDA3}"/>
                </a:ext>
              </a:extLst>
            </p:cNvPr>
            <p:cNvSpPr/>
            <p:nvPr/>
          </p:nvSpPr>
          <p:spPr>
            <a:xfrm>
              <a:off x="3385533" y="4146436"/>
              <a:ext cx="676141" cy="6117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solidFill>
                    <a:schemeClr val="tx1"/>
                  </a:solidFill>
                </a:rPr>
                <a:t>V5</a:t>
              </a:r>
              <a:endParaRPr lang="zh-CN" altLang="en-US" sz="1350" dirty="0">
                <a:solidFill>
                  <a:schemeClr val="tx1"/>
                </a:solidFill>
              </a:endParaRPr>
            </a:p>
          </p:txBody>
        </p:sp>
        <p:sp>
          <p:nvSpPr>
            <p:cNvPr id="17" name="椭圆 16">
              <a:extLst>
                <a:ext uri="{FF2B5EF4-FFF2-40B4-BE49-F238E27FC236}">
                  <a16:creationId xmlns:a16="http://schemas.microsoft.com/office/drawing/2014/main" id="{21C0820E-BB52-12BB-7DE2-3BC03AF2F8A9}"/>
                </a:ext>
              </a:extLst>
            </p:cNvPr>
            <p:cNvSpPr/>
            <p:nvPr/>
          </p:nvSpPr>
          <p:spPr>
            <a:xfrm>
              <a:off x="1351208" y="4562247"/>
              <a:ext cx="676141" cy="6117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solidFill>
                    <a:schemeClr val="tx1"/>
                  </a:solidFill>
                </a:rPr>
                <a:t>V4</a:t>
              </a:r>
              <a:endParaRPr lang="zh-CN" altLang="en-US" sz="1350" dirty="0">
                <a:solidFill>
                  <a:schemeClr val="tx1"/>
                </a:solidFill>
              </a:endParaRPr>
            </a:p>
          </p:txBody>
        </p:sp>
        <p:sp>
          <p:nvSpPr>
            <p:cNvPr id="18" name="椭圆 17">
              <a:extLst>
                <a:ext uri="{FF2B5EF4-FFF2-40B4-BE49-F238E27FC236}">
                  <a16:creationId xmlns:a16="http://schemas.microsoft.com/office/drawing/2014/main" id="{D82BC12F-58EF-904C-3B50-29AE47FFE3A9}"/>
                </a:ext>
              </a:extLst>
            </p:cNvPr>
            <p:cNvSpPr/>
            <p:nvPr/>
          </p:nvSpPr>
          <p:spPr>
            <a:xfrm>
              <a:off x="4399745" y="3078333"/>
              <a:ext cx="676141" cy="6117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solidFill>
                    <a:schemeClr val="tx1"/>
                  </a:solidFill>
                </a:rPr>
                <a:t>V6</a:t>
              </a:r>
              <a:endParaRPr lang="zh-CN" altLang="en-US" sz="1350" dirty="0">
                <a:solidFill>
                  <a:schemeClr val="tx1"/>
                </a:solidFill>
              </a:endParaRPr>
            </a:p>
          </p:txBody>
        </p:sp>
        <p:sp>
          <p:nvSpPr>
            <p:cNvPr id="19" name="椭圆 18">
              <a:extLst>
                <a:ext uri="{FF2B5EF4-FFF2-40B4-BE49-F238E27FC236}">
                  <a16:creationId xmlns:a16="http://schemas.microsoft.com/office/drawing/2014/main" id="{74C52E2B-7888-5A20-5751-7A5AFB86DDA3}"/>
                </a:ext>
              </a:extLst>
            </p:cNvPr>
            <p:cNvSpPr/>
            <p:nvPr/>
          </p:nvSpPr>
          <p:spPr>
            <a:xfrm>
              <a:off x="5732056" y="3078333"/>
              <a:ext cx="676141" cy="6117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solidFill>
                    <a:schemeClr val="tx1"/>
                  </a:solidFill>
                </a:rPr>
                <a:t>V7</a:t>
              </a:r>
              <a:endParaRPr lang="zh-CN" altLang="en-US" sz="1350" dirty="0">
                <a:solidFill>
                  <a:schemeClr val="tx1"/>
                </a:solidFill>
              </a:endParaRPr>
            </a:p>
          </p:txBody>
        </p:sp>
        <p:cxnSp>
          <p:nvCxnSpPr>
            <p:cNvPr id="32" name="直接箭头连接符 31">
              <a:extLst>
                <a:ext uri="{FF2B5EF4-FFF2-40B4-BE49-F238E27FC236}">
                  <a16:creationId xmlns:a16="http://schemas.microsoft.com/office/drawing/2014/main" id="{3D031149-E258-58E7-06C3-615D2764C839}"/>
                </a:ext>
              </a:extLst>
            </p:cNvPr>
            <p:cNvCxnSpPr>
              <a:stCxn id="15" idx="4"/>
              <a:endCxn id="17" idx="7"/>
            </p:cNvCxnSpPr>
            <p:nvPr/>
          </p:nvCxnSpPr>
          <p:spPr>
            <a:xfrm flipH="1">
              <a:off x="1928330" y="3673054"/>
              <a:ext cx="1115799" cy="9787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34" name="直接箭头连接符 33">
            <a:extLst>
              <a:ext uri="{FF2B5EF4-FFF2-40B4-BE49-F238E27FC236}">
                <a16:creationId xmlns:a16="http://schemas.microsoft.com/office/drawing/2014/main" id="{4AFCCDD4-ABFB-1862-2E4D-C405CF0D7AD5}"/>
              </a:ext>
            </a:extLst>
          </p:cNvPr>
          <p:cNvCxnSpPr>
            <a:stCxn id="15" idx="6"/>
            <a:endCxn id="18" idx="2"/>
          </p:cNvCxnSpPr>
          <p:nvPr/>
        </p:nvCxnSpPr>
        <p:spPr>
          <a:xfrm>
            <a:off x="2536649" y="3382636"/>
            <a:ext cx="763160" cy="127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069FBA9-EE43-6B98-9A44-A1437CD1288A}"/>
              </a:ext>
            </a:extLst>
          </p:cNvPr>
          <p:cNvCxnSpPr>
            <a:stCxn id="14" idx="6"/>
            <a:endCxn id="18" idx="2"/>
          </p:cNvCxnSpPr>
          <p:nvPr/>
        </p:nvCxnSpPr>
        <p:spPr>
          <a:xfrm>
            <a:off x="1693572" y="2612411"/>
            <a:ext cx="1606237" cy="782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2A212D80-546A-71DF-C139-34804183305F}"/>
              </a:ext>
            </a:extLst>
          </p:cNvPr>
          <p:cNvCxnSpPr>
            <a:stCxn id="18" idx="6"/>
            <a:endCxn id="19" idx="2"/>
          </p:cNvCxnSpPr>
          <p:nvPr/>
        </p:nvCxnSpPr>
        <p:spPr>
          <a:xfrm>
            <a:off x="3806914" y="3395405"/>
            <a:ext cx="4921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54DC3E70-F555-0FCE-A75C-96080CC2F51C}"/>
              </a:ext>
            </a:extLst>
          </p:cNvPr>
          <p:cNvCxnSpPr>
            <a:stCxn id="15" idx="5"/>
            <a:endCxn id="16" idx="0"/>
          </p:cNvCxnSpPr>
          <p:nvPr/>
        </p:nvCxnSpPr>
        <p:spPr>
          <a:xfrm>
            <a:off x="2462385" y="3544849"/>
            <a:ext cx="330318" cy="422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28CD7625-5B12-DA4A-9CAE-CD0344FEB2CF}"/>
              </a:ext>
            </a:extLst>
          </p:cNvPr>
          <p:cNvCxnSpPr>
            <a:stCxn id="16" idx="7"/>
            <a:endCxn id="18" idx="3"/>
          </p:cNvCxnSpPr>
          <p:nvPr/>
        </p:nvCxnSpPr>
        <p:spPr>
          <a:xfrm flipV="1">
            <a:off x="2971992" y="3557619"/>
            <a:ext cx="402082" cy="4766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9FCBAA61-752F-AF45-C3B2-E16C782C1898}"/>
              </a:ext>
            </a:extLst>
          </p:cNvPr>
          <p:cNvCxnSpPr>
            <a:stCxn id="16" idx="6"/>
            <a:endCxn id="19" idx="3"/>
          </p:cNvCxnSpPr>
          <p:nvPr/>
        </p:nvCxnSpPr>
        <p:spPr>
          <a:xfrm flipV="1">
            <a:off x="3046256" y="3557618"/>
            <a:ext cx="1327051" cy="638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文本框 53">
            <a:extLst>
              <a:ext uri="{FF2B5EF4-FFF2-40B4-BE49-F238E27FC236}">
                <a16:creationId xmlns:a16="http://schemas.microsoft.com/office/drawing/2014/main" id="{31996D6F-0039-0E8E-9130-2E34D0FBBBB7}"/>
              </a:ext>
            </a:extLst>
          </p:cNvPr>
          <p:cNvSpPr txBox="1"/>
          <p:nvPr/>
        </p:nvSpPr>
        <p:spPr>
          <a:xfrm>
            <a:off x="685801" y="2687659"/>
            <a:ext cx="381536" cy="300082"/>
          </a:xfrm>
          <a:prstGeom prst="rect">
            <a:avLst/>
          </a:prstGeom>
          <a:noFill/>
        </p:spPr>
        <p:txBody>
          <a:bodyPr wrap="square" rtlCol="0">
            <a:spAutoFit/>
          </a:bodyPr>
          <a:lstStyle/>
          <a:p>
            <a:r>
              <a:rPr lang="en-US" altLang="zh-CN" sz="1350" dirty="0"/>
              <a:t>20</a:t>
            </a:r>
            <a:endParaRPr lang="zh-CN" altLang="en-US" sz="1350" dirty="0"/>
          </a:p>
        </p:txBody>
      </p:sp>
      <p:sp>
        <p:nvSpPr>
          <p:cNvPr id="56" name="文本框 55">
            <a:extLst>
              <a:ext uri="{FF2B5EF4-FFF2-40B4-BE49-F238E27FC236}">
                <a16:creationId xmlns:a16="http://schemas.microsoft.com/office/drawing/2014/main" id="{FE05D5F7-9CDE-E6BB-EF68-F80E09D7D9E3}"/>
              </a:ext>
            </a:extLst>
          </p:cNvPr>
          <p:cNvSpPr txBox="1"/>
          <p:nvPr/>
        </p:nvSpPr>
        <p:spPr>
          <a:xfrm>
            <a:off x="1615781" y="2818018"/>
            <a:ext cx="381536" cy="300082"/>
          </a:xfrm>
          <a:prstGeom prst="rect">
            <a:avLst/>
          </a:prstGeom>
          <a:noFill/>
        </p:spPr>
        <p:txBody>
          <a:bodyPr wrap="square" rtlCol="0">
            <a:spAutoFit/>
          </a:bodyPr>
          <a:lstStyle/>
          <a:p>
            <a:r>
              <a:rPr lang="en-US" altLang="zh-CN" sz="1350" dirty="0"/>
              <a:t>25</a:t>
            </a:r>
            <a:endParaRPr lang="zh-CN" altLang="en-US" sz="1350" dirty="0"/>
          </a:p>
        </p:txBody>
      </p:sp>
      <p:sp>
        <p:nvSpPr>
          <p:cNvPr id="57" name="文本框 53">
            <a:extLst>
              <a:ext uri="{FF2B5EF4-FFF2-40B4-BE49-F238E27FC236}">
                <a16:creationId xmlns:a16="http://schemas.microsoft.com/office/drawing/2014/main" id="{31996D6F-0039-0E8E-9130-2E34D0FBBBB7}"/>
              </a:ext>
            </a:extLst>
          </p:cNvPr>
          <p:cNvSpPr txBox="1"/>
          <p:nvPr/>
        </p:nvSpPr>
        <p:spPr>
          <a:xfrm>
            <a:off x="1196897" y="3115821"/>
            <a:ext cx="381536"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t>50</a:t>
            </a:r>
            <a:endParaRPr lang="zh-CN" altLang="en-US" sz="1350" dirty="0"/>
          </a:p>
        </p:txBody>
      </p:sp>
      <p:sp>
        <p:nvSpPr>
          <p:cNvPr id="58" name="文本框 53">
            <a:extLst>
              <a:ext uri="{FF2B5EF4-FFF2-40B4-BE49-F238E27FC236}">
                <a16:creationId xmlns:a16="http://schemas.microsoft.com/office/drawing/2014/main" id="{8BD12668-34F1-2028-30C2-089DB6C3D1E1}"/>
              </a:ext>
            </a:extLst>
          </p:cNvPr>
          <p:cNvSpPr txBox="1"/>
          <p:nvPr/>
        </p:nvSpPr>
        <p:spPr>
          <a:xfrm>
            <a:off x="2635444" y="3152001"/>
            <a:ext cx="381536"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t>50</a:t>
            </a:r>
            <a:endParaRPr lang="zh-CN" altLang="en-US" sz="1350" dirty="0"/>
          </a:p>
        </p:txBody>
      </p:sp>
      <p:sp>
        <p:nvSpPr>
          <p:cNvPr id="59" name="文本框 53">
            <a:extLst>
              <a:ext uri="{FF2B5EF4-FFF2-40B4-BE49-F238E27FC236}">
                <a16:creationId xmlns:a16="http://schemas.microsoft.com/office/drawing/2014/main" id="{111057D0-CAB2-0636-458C-57316AC0531A}"/>
              </a:ext>
            </a:extLst>
          </p:cNvPr>
          <p:cNvSpPr txBox="1"/>
          <p:nvPr/>
        </p:nvSpPr>
        <p:spPr>
          <a:xfrm>
            <a:off x="2420832" y="2714018"/>
            <a:ext cx="381536"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t>70</a:t>
            </a:r>
            <a:endParaRPr lang="zh-CN" altLang="en-US" sz="1350" dirty="0"/>
          </a:p>
        </p:txBody>
      </p:sp>
      <p:sp>
        <p:nvSpPr>
          <p:cNvPr id="60" name="文本框 53">
            <a:extLst>
              <a:ext uri="{FF2B5EF4-FFF2-40B4-BE49-F238E27FC236}">
                <a16:creationId xmlns:a16="http://schemas.microsoft.com/office/drawing/2014/main" id="{31996D6F-0039-0E8E-9130-2E34D0FBBBB7}"/>
              </a:ext>
            </a:extLst>
          </p:cNvPr>
          <p:cNvSpPr txBox="1"/>
          <p:nvPr/>
        </p:nvSpPr>
        <p:spPr>
          <a:xfrm>
            <a:off x="3855001" y="3166000"/>
            <a:ext cx="381536"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t>50</a:t>
            </a:r>
            <a:endParaRPr lang="zh-CN" altLang="en-US" sz="1350" dirty="0"/>
          </a:p>
        </p:txBody>
      </p:sp>
      <p:sp>
        <p:nvSpPr>
          <p:cNvPr id="61" name="文本框 60">
            <a:extLst>
              <a:ext uri="{FF2B5EF4-FFF2-40B4-BE49-F238E27FC236}">
                <a16:creationId xmlns:a16="http://schemas.microsoft.com/office/drawing/2014/main" id="{4860F39D-1B7E-8776-D205-A4C641CD1163}"/>
              </a:ext>
            </a:extLst>
          </p:cNvPr>
          <p:cNvSpPr txBox="1"/>
          <p:nvPr/>
        </p:nvSpPr>
        <p:spPr>
          <a:xfrm>
            <a:off x="2333884" y="3606738"/>
            <a:ext cx="381536" cy="300082"/>
          </a:xfrm>
          <a:prstGeom prst="rect">
            <a:avLst/>
          </a:prstGeom>
          <a:noFill/>
        </p:spPr>
        <p:txBody>
          <a:bodyPr wrap="square" rtlCol="0">
            <a:spAutoFit/>
          </a:bodyPr>
          <a:lstStyle/>
          <a:p>
            <a:r>
              <a:rPr lang="en-US" altLang="zh-CN" sz="1350" dirty="0"/>
              <a:t>25</a:t>
            </a:r>
            <a:endParaRPr lang="zh-CN" altLang="en-US" sz="1350" dirty="0"/>
          </a:p>
        </p:txBody>
      </p:sp>
      <p:sp>
        <p:nvSpPr>
          <p:cNvPr id="62" name="文本框 53">
            <a:extLst>
              <a:ext uri="{FF2B5EF4-FFF2-40B4-BE49-F238E27FC236}">
                <a16:creationId xmlns:a16="http://schemas.microsoft.com/office/drawing/2014/main" id="{A6201369-D84E-C3D7-D419-AB46A7AA8979}"/>
              </a:ext>
            </a:extLst>
          </p:cNvPr>
          <p:cNvSpPr txBox="1"/>
          <p:nvPr/>
        </p:nvSpPr>
        <p:spPr>
          <a:xfrm>
            <a:off x="3554110" y="3877050"/>
            <a:ext cx="381536"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t>70</a:t>
            </a:r>
            <a:endParaRPr lang="zh-CN" altLang="en-US" sz="1350" dirty="0"/>
          </a:p>
        </p:txBody>
      </p:sp>
      <p:sp>
        <p:nvSpPr>
          <p:cNvPr id="63" name="文本框 53">
            <a:extLst>
              <a:ext uri="{FF2B5EF4-FFF2-40B4-BE49-F238E27FC236}">
                <a16:creationId xmlns:a16="http://schemas.microsoft.com/office/drawing/2014/main" id="{E001DF5A-63E5-866B-7F07-64A914302B23}"/>
              </a:ext>
            </a:extLst>
          </p:cNvPr>
          <p:cNvSpPr txBox="1"/>
          <p:nvPr/>
        </p:nvSpPr>
        <p:spPr>
          <a:xfrm>
            <a:off x="1906573" y="4015549"/>
            <a:ext cx="381536"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t>55</a:t>
            </a:r>
            <a:endParaRPr lang="zh-CN" altLang="en-US" sz="1350" dirty="0"/>
          </a:p>
        </p:txBody>
      </p:sp>
      <p:sp>
        <p:nvSpPr>
          <p:cNvPr id="64" name="文本框 53">
            <a:extLst>
              <a:ext uri="{FF2B5EF4-FFF2-40B4-BE49-F238E27FC236}">
                <a16:creationId xmlns:a16="http://schemas.microsoft.com/office/drawing/2014/main" id="{A6201369-D84E-C3D7-D419-AB46A7AA8979}"/>
              </a:ext>
            </a:extLst>
          </p:cNvPr>
          <p:cNvSpPr txBox="1"/>
          <p:nvPr/>
        </p:nvSpPr>
        <p:spPr>
          <a:xfrm>
            <a:off x="1635262" y="3714992"/>
            <a:ext cx="381536"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t>40</a:t>
            </a:r>
            <a:endParaRPr lang="zh-CN" altLang="en-US" sz="1350" dirty="0"/>
          </a:p>
        </p:txBody>
      </p:sp>
      <p:sp>
        <p:nvSpPr>
          <p:cNvPr id="65" name="文本框 53">
            <a:extLst>
              <a:ext uri="{FF2B5EF4-FFF2-40B4-BE49-F238E27FC236}">
                <a16:creationId xmlns:a16="http://schemas.microsoft.com/office/drawing/2014/main" id="{A6201369-D84E-C3D7-D419-AB46A7AA8979}"/>
              </a:ext>
            </a:extLst>
          </p:cNvPr>
          <p:cNvSpPr txBox="1"/>
          <p:nvPr/>
        </p:nvSpPr>
        <p:spPr>
          <a:xfrm>
            <a:off x="942640" y="3805270"/>
            <a:ext cx="381536"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t>30</a:t>
            </a:r>
            <a:endParaRPr lang="zh-CN" altLang="en-US" sz="1350" dirty="0"/>
          </a:p>
        </p:txBody>
      </p:sp>
      <p:sp>
        <p:nvSpPr>
          <p:cNvPr id="2" name="TextBox 1">
            <a:extLst>
              <a:ext uri="{FF2B5EF4-FFF2-40B4-BE49-F238E27FC236}">
                <a16:creationId xmlns:a16="http://schemas.microsoft.com/office/drawing/2014/main" id="{C681975D-A343-B0B3-AD2E-41C4EE804788}"/>
              </a:ext>
            </a:extLst>
          </p:cNvPr>
          <p:cNvSpPr txBox="1"/>
          <p:nvPr/>
        </p:nvSpPr>
        <p:spPr>
          <a:xfrm>
            <a:off x="287882" y="149902"/>
            <a:ext cx="1107996" cy="369332"/>
          </a:xfrm>
          <a:prstGeom prst="rect">
            <a:avLst/>
          </a:prstGeom>
          <a:noFill/>
        </p:spPr>
        <p:txBody>
          <a:bodyPr wrap="none" rtlCol="0">
            <a:spAutoFit/>
          </a:bodyPr>
          <a:lstStyle/>
          <a:p>
            <a:r>
              <a:rPr lang="en-CN" b="1" i="1" u="sng" dirty="0"/>
              <a:t>扩展阅读</a:t>
            </a:r>
          </a:p>
        </p:txBody>
      </p:sp>
    </p:spTree>
    <p:extLst>
      <p:ext uri="{BB962C8B-B14F-4D97-AF65-F5344CB8AC3E}">
        <p14:creationId xmlns:p14="http://schemas.microsoft.com/office/powerpoint/2010/main" val="2392103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DF45B78-DB48-250A-F2E1-7708D771D4A1}"/>
              </a:ext>
            </a:extLst>
          </p:cNvPr>
          <p:cNvSpPr txBox="1"/>
          <p:nvPr/>
        </p:nvSpPr>
        <p:spPr>
          <a:xfrm>
            <a:off x="450358" y="1137539"/>
            <a:ext cx="6615314" cy="327718"/>
          </a:xfrm>
          <a:prstGeom prst="rect">
            <a:avLst/>
          </a:prstGeom>
          <a:noFill/>
        </p:spPr>
        <p:txBody>
          <a:bodyPr wrap="square">
            <a:spAutoFit/>
          </a:bodyPr>
          <a:lstStyle/>
          <a:p>
            <a:pPr>
              <a:lnSpc>
                <a:spcPct val="125000"/>
              </a:lnSpc>
            </a:pPr>
            <a:r>
              <a:rPr lang="en-US" altLang="zh-CN" sz="1350" b="1" dirty="0">
                <a:latin typeface="Times New Roman" panose="02020603050405020304" pitchFamily="18" charset="0"/>
                <a:cs typeface="Times New Roman" panose="02020603050405020304" pitchFamily="18" charset="0"/>
              </a:rPr>
              <a:t>Smith-Waterman: </a:t>
            </a:r>
            <a:r>
              <a:rPr lang="en-US" altLang="zh-CN" sz="1350" dirty="0">
                <a:latin typeface="Times New Roman" panose="02020603050405020304" pitchFamily="18" charset="0"/>
                <a:cs typeface="Times New Roman" panose="02020603050405020304" pitchFamily="18" charset="0"/>
              </a:rPr>
              <a:t>dynamic programming algorithm based on local matching </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3E6D6C6-D138-A9F5-513F-DEC92527B921}"/>
                  </a:ext>
                </a:extLst>
              </p:cNvPr>
              <p:cNvSpPr txBox="1"/>
              <p:nvPr/>
            </p:nvSpPr>
            <p:spPr>
              <a:xfrm>
                <a:off x="488995" y="1825581"/>
                <a:ext cx="1743491" cy="5396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rPr>
                        <m:t>𝑠</m:t>
                      </m:r>
                      <m:d>
                        <m:dPr>
                          <m:ctrlPr>
                            <a:rPr lang="en-US" altLang="zh-CN" sz="1350" i="1">
                              <a:latin typeface="Cambria Math" panose="02040503050406030204" pitchFamily="18" charset="0"/>
                            </a:rPr>
                          </m:ctrlPr>
                        </m:dPr>
                        <m:e>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𝑎</m:t>
                              </m:r>
                            </m:e>
                            <m:sub>
                              <m:r>
                                <a:rPr lang="en-US" altLang="zh-CN" sz="1350" i="1">
                                  <a:latin typeface="Cambria Math" panose="02040503050406030204" pitchFamily="18" charset="0"/>
                                </a:rPr>
                                <m:t>𝑖</m:t>
                              </m:r>
                            </m:sub>
                          </m:sSub>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𝑏</m:t>
                              </m:r>
                            </m:e>
                            <m:sub>
                              <m:r>
                                <a:rPr lang="en-US" altLang="zh-CN" sz="1350" i="1">
                                  <a:latin typeface="Cambria Math" panose="02040503050406030204" pitchFamily="18" charset="0"/>
                                </a:rPr>
                                <m:t>𝑗</m:t>
                              </m:r>
                            </m:sub>
                          </m:sSub>
                        </m:e>
                      </m:d>
                      <m:r>
                        <a:rPr lang="en-US" altLang="zh-CN" sz="1350" i="1">
                          <a:latin typeface="Cambria Math" panose="02040503050406030204" pitchFamily="18" charset="0"/>
                        </a:rPr>
                        <m:t>=</m:t>
                      </m:r>
                      <m:d>
                        <m:dPr>
                          <m:begChr m:val="{"/>
                          <m:endChr m:val=""/>
                          <m:ctrlPr>
                            <a:rPr lang="en-US" altLang="zh-CN" sz="1350" i="1">
                              <a:latin typeface="Cambria Math" panose="02040503050406030204" pitchFamily="18" charset="0"/>
                            </a:rPr>
                          </m:ctrlPr>
                        </m:dPr>
                        <m:e>
                          <m:eqArr>
                            <m:eqArrPr>
                              <m:ctrlPr>
                                <a:rPr lang="en-US" altLang="zh-CN" sz="1350" i="1">
                                  <a:latin typeface="Cambria Math" panose="02040503050406030204" pitchFamily="18" charset="0"/>
                                </a:rPr>
                              </m:ctrlPr>
                            </m:eqArrPr>
                            <m:e>
                              <m:r>
                                <a:rPr lang="en-US" altLang="zh-CN" sz="1350" i="1">
                                  <a:latin typeface="Cambria Math" panose="02040503050406030204" pitchFamily="18" charset="0"/>
                                </a:rPr>
                                <m:t>+3, </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𝑎</m:t>
                                  </m:r>
                                </m:e>
                                <m:sub>
                                  <m:r>
                                    <a:rPr lang="en-US" altLang="zh-CN" sz="1350" i="1">
                                      <a:latin typeface="Cambria Math" panose="02040503050406030204" pitchFamily="18" charset="0"/>
                                    </a:rPr>
                                    <m:t>𝑖</m:t>
                                  </m:r>
                                </m:sub>
                              </m:sSub>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𝑏</m:t>
                                  </m:r>
                                </m:e>
                                <m:sub>
                                  <m:r>
                                    <a:rPr lang="en-US" altLang="zh-CN" sz="1350" i="1">
                                      <a:latin typeface="Cambria Math" panose="02040503050406030204" pitchFamily="18" charset="0"/>
                                    </a:rPr>
                                    <m:t>𝑗</m:t>
                                  </m:r>
                                </m:sub>
                              </m:sSub>
                            </m:e>
                            <m:e>
                              <m:r>
                                <a:rPr lang="en-US" altLang="zh-CN" sz="1350" i="1">
                                  <a:latin typeface="Cambria Math" panose="02040503050406030204" pitchFamily="18" charset="0"/>
                                </a:rPr>
                                <m:t>−3, </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𝑎</m:t>
                                  </m:r>
                                </m:e>
                                <m:sub>
                                  <m:r>
                                    <a:rPr lang="en-US" altLang="zh-CN" sz="1350" i="1">
                                      <a:latin typeface="Cambria Math" panose="02040503050406030204" pitchFamily="18" charset="0"/>
                                    </a:rPr>
                                    <m:t>𝑖</m:t>
                                  </m:r>
                                </m:sub>
                              </m:sSub>
                              <m:r>
                                <a:rPr lang="en-US" altLang="zh-CN" sz="1350" i="1">
                                  <a:latin typeface="Cambria Math" panose="02040503050406030204" pitchFamily="18" charset="0"/>
                                  <a:ea typeface="Cambria Math" panose="02040503050406030204" pitchFamily="18" charset="0"/>
                                </a:rPr>
                                <m:t>≠</m:t>
                              </m:r>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𝑏</m:t>
                                  </m:r>
                                </m:e>
                                <m:sub>
                                  <m:r>
                                    <a:rPr lang="en-US" altLang="zh-CN" sz="1350" i="1">
                                      <a:latin typeface="Cambria Math" panose="02040503050406030204" pitchFamily="18" charset="0"/>
                                      <a:ea typeface="Cambria Math" panose="02040503050406030204" pitchFamily="18" charset="0"/>
                                    </a:rPr>
                                    <m:t>𝑗</m:t>
                                  </m:r>
                                </m:sub>
                              </m:sSub>
                            </m:e>
                          </m:eqArr>
                        </m:e>
                      </m:d>
                    </m:oMath>
                  </m:oMathPara>
                </a14:m>
                <a:endParaRPr lang="zh-CN" altLang="en-US" sz="1350" dirty="0"/>
              </a:p>
            </p:txBody>
          </p:sp>
        </mc:Choice>
        <mc:Fallback xmlns="">
          <p:sp>
            <p:nvSpPr>
              <p:cNvPr id="4" name="文本框 3">
                <a:extLst>
                  <a:ext uri="{FF2B5EF4-FFF2-40B4-BE49-F238E27FC236}">
                    <a16:creationId xmlns:a16="http://schemas.microsoft.com/office/drawing/2014/main" id="{93E6D6C6-D138-A9F5-513F-DEC92527B921}"/>
                  </a:ext>
                </a:extLst>
              </p:cNvPr>
              <p:cNvSpPr txBox="1">
                <a:spLocks noRot="1" noChangeAspect="1" noMove="1" noResize="1" noEditPoints="1" noAdjustHandles="1" noChangeArrowheads="1" noChangeShapeType="1" noTextEdit="1"/>
              </p:cNvSpPr>
              <p:nvPr/>
            </p:nvSpPr>
            <p:spPr>
              <a:xfrm>
                <a:off x="488995" y="1825581"/>
                <a:ext cx="1743491" cy="539635"/>
              </a:xfrm>
              <a:prstGeom prst="rect">
                <a:avLst/>
              </a:prstGeom>
              <a:blipFill>
                <a:blip r:embed="rId2"/>
                <a:stretch>
                  <a:fillRect l="-13043" t="-236364" r="-10145" b="-336364"/>
                </a:stretch>
              </a:blipFill>
            </p:spPr>
            <p:txBody>
              <a:bodyPr/>
              <a:lstStyle/>
              <a:p>
                <a:r>
                  <a:rPr lang="en-CN">
                    <a:noFill/>
                  </a:rPr>
                  <a:t> </a:t>
                </a:r>
              </a:p>
            </p:txBody>
          </p:sp>
        </mc:Fallback>
      </mc:AlternateContent>
      <p:sp>
        <p:nvSpPr>
          <p:cNvPr id="5" name="文本框 4">
            <a:extLst>
              <a:ext uri="{FF2B5EF4-FFF2-40B4-BE49-F238E27FC236}">
                <a16:creationId xmlns:a16="http://schemas.microsoft.com/office/drawing/2014/main" id="{78F4D951-C316-F3FD-C8B4-229E3127B608}"/>
              </a:ext>
            </a:extLst>
          </p:cNvPr>
          <p:cNvSpPr txBox="1"/>
          <p:nvPr/>
        </p:nvSpPr>
        <p:spPr>
          <a:xfrm>
            <a:off x="488996" y="2557261"/>
            <a:ext cx="2582616" cy="300082"/>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Penalty score matrix definition:</a:t>
            </a:r>
            <a:endParaRPr lang="zh-CN" altLang="en-US" sz="135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0AF6DC4-9D74-D0CB-E34D-B28B974975A8}"/>
              </a:ext>
            </a:extLst>
          </p:cNvPr>
          <p:cNvSpPr txBox="1"/>
          <p:nvPr/>
        </p:nvSpPr>
        <p:spPr>
          <a:xfrm>
            <a:off x="450359" y="1555467"/>
            <a:ext cx="1959600" cy="300082"/>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Score criteria definition: </a:t>
            </a:r>
            <a:endParaRPr lang="zh-CN" altLang="en-US" sz="1350" dirty="0">
              <a:latin typeface="Times New Roman" panose="02020603050405020304" pitchFamily="18" charset="0"/>
              <a:cs typeface="Times New Roman" panose="02020603050405020304" pitchFamily="18" charset="0"/>
            </a:endParaRPr>
          </a:p>
        </p:txBody>
      </p:sp>
      <p:grpSp>
        <p:nvGrpSpPr>
          <p:cNvPr id="22" name="组合 21">
            <a:extLst>
              <a:ext uri="{FF2B5EF4-FFF2-40B4-BE49-F238E27FC236}">
                <a16:creationId xmlns:a16="http://schemas.microsoft.com/office/drawing/2014/main" id="{07C4C7E7-FB0C-3177-9FBC-FDAB6D0D2EDA}"/>
              </a:ext>
            </a:extLst>
          </p:cNvPr>
          <p:cNvGrpSpPr/>
          <p:nvPr/>
        </p:nvGrpSpPr>
        <p:grpSpPr>
          <a:xfrm>
            <a:off x="919260" y="2946196"/>
            <a:ext cx="2907407" cy="1173311"/>
            <a:chOff x="946595" y="2977083"/>
            <a:chExt cx="3200402" cy="1125655"/>
          </a:xfrm>
        </p:grpSpPr>
        <p:grpSp>
          <p:nvGrpSpPr>
            <p:cNvPr id="10" name="组合 9">
              <a:extLst>
                <a:ext uri="{FF2B5EF4-FFF2-40B4-BE49-F238E27FC236}">
                  <a16:creationId xmlns:a16="http://schemas.microsoft.com/office/drawing/2014/main" id="{7D06000D-26AE-A2FB-59AA-8BE8C0A41F6F}"/>
                </a:ext>
              </a:extLst>
            </p:cNvPr>
            <p:cNvGrpSpPr/>
            <p:nvPr/>
          </p:nvGrpSpPr>
          <p:grpSpPr>
            <a:xfrm>
              <a:off x="946595" y="2977083"/>
              <a:ext cx="3200402" cy="1125655"/>
              <a:chOff x="1403795" y="3052293"/>
              <a:chExt cx="2395472" cy="708257"/>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8DAF988-21D6-34C0-3262-7F351EBDCA78}"/>
                      </a:ext>
                    </a:extLst>
                  </p:cNvPr>
                  <p:cNvSpPr txBox="1"/>
                  <p:nvPr/>
                </p:nvSpPr>
                <p:spPr>
                  <a:xfrm>
                    <a:off x="1403796" y="3052293"/>
                    <a:ext cx="1197735" cy="4420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𝐻</m:t>
                              </m:r>
                            </m:e>
                            <m:sub>
                              <m:r>
                                <a:rPr lang="en-US" altLang="zh-CN" sz="1350" i="1">
                                  <a:latin typeface="Cambria Math" panose="02040503050406030204" pitchFamily="18" charset="0"/>
                                </a:rPr>
                                <m:t>𝑖</m:t>
                              </m:r>
                              <m:r>
                                <a:rPr lang="en-US" altLang="zh-CN" sz="1350" i="1">
                                  <a:latin typeface="Cambria Math" panose="02040503050406030204" pitchFamily="18" charset="0"/>
                                </a:rPr>
                                <m:t>−1,</m:t>
                              </m:r>
                              <m:r>
                                <a:rPr lang="en-US" altLang="zh-CN" sz="1350" i="1">
                                  <a:latin typeface="Cambria Math" panose="02040503050406030204" pitchFamily="18" charset="0"/>
                                </a:rPr>
                                <m:t>𝑗</m:t>
                              </m:r>
                              <m:r>
                                <a:rPr lang="en-US" altLang="zh-CN" sz="1350" i="1">
                                  <a:latin typeface="Cambria Math" panose="02040503050406030204" pitchFamily="18" charset="0"/>
                                </a:rPr>
                                <m:t>−1</m:t>
                              </m:r>
                            </m:sub>
                          </m:sSub>
                        </m:oMath>
                      </m:oMathPara>
                    </a14:m>
                    <a:endParaRPr lang="en-US" altLang="zh-CN" sz="1350" dirty="0"/>
                  </a:p>
                  <a:p>
                    <a:endParaRPr lang="en-US" altLang="zh-CN" sz="1350" dirty="0"/>
                  </a:p>
                  <a:p>
                    <a:endParaRPr lang="zh-CN" altLang="en-US" sz="1350" dirty="0"/>
                  </a:p>
                </p:txBody>
              </p:sp>
            </mc:Choice>
            <mc:Fallback xmlns="">
              <p:sp>
                <p:nvSpPr>
                  <p:cNvPr id="6" name="文本框 5">
                    <a:extLst>
                      <a:ext uri="{FF2B5EF4-FFF2-40B4-BE49-F238E27FC236}">
                        <a16:creationId xmlns:a16="http://schemas.microsoft.com/office/drawing/2014/main" id="{B8DAF988-21D6-34C0-3262-7F351EBDCA78}"/>
                      </a:ext>
                    </a:extLst>
                  </p:cNvPr>
                  <p:cNvSpPr txBox="1">
                    <a:spLocks noRot="1" noChangeAspect="1" noMove="1" noResize="1" noEditPoints="1" noAdjustHandles="1" noChangeArrowheads="1" noChangeShapeType="1" noTextEdit="1"/>
                  </p:cNvSpPr>
                  <p:nvPr/>
                </p:nvSpPr>
                <p:spPr>
                  <a:xfrm>
                    <a:off x="1403796" y="3052293"/>
                    <a:ext cx="1197735" cy="442016"/>
                  </a:xfrm>
                  <a:prstGeom prst="rect">
                    <a:avLst/>
                  </a:prstGeom>
                  <a:blipFill>
                    <a:blip r:embed="rId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433A09D-81E1-7030-50CD-3F09D60F7A97}"/>
                      </a:ext>
                    </a:extLst>
                  </p:cNvPr>
                  <p:cNvSpPr txBox="1"/>
                  <p:nvPr/>
                </p:nvSpPr>
                <p:spPr>
                  <a:xfrm>
                    <a:off x="2601532" y="3052293"/>
                    <a:ext cx="1197735" cy="4420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𝐻</m:t>
                              </m:r>
                            </m:e>
                            <m:sub>
                              <m:r>
                                <a:rPr lang="en-US" altLang="zh-CN" sz="1350" i="1">
                                  <a:latin typeface="Cambria Math" panose="02040503050406030204" pitchFamily="18" charset="0"/>
                                </a:rPr>
                                <m:t>𝑖</m:t>
                              </m:r>
                              <m:r>
                                <a:rPr lang="en-US" altLang="zh-CN" sz="1350" i="1">
                                  <a:latin typeface="Cambria Math" panose="02040503050406030204" pitchFamily="18" charset="0"/>
                                </a:rPr>
                                <m:t>−1,</m:t>
                              </m:r>
                              <m:r>
                                <a:rPr lang="en-US" altLang="zh-CN" sz="1350" i="1">
                                  <a:latin typeface="Cambria Math" panose="02040503050406030204" pitchFamily="18" charset="0"/>
                                </a:rPr>
                                <m:t>𝑗</m:t>
                              </m:r>
                            </m:sub>
                          </m:sSub>
                        </m:oMath>
                      </m:oMathPara>
                    </a14:m>
                    <a:endParaRPr lang="en-US" altLang="zh-CN" sz="1350" dirty="0"/>
                  </a:p>
                  <a:p>
                    <a:endParaRPr lang="en-US" altLang="zh-CN" sz="1350" dirty="0"/>
                  </a:p>
                  <a:p>
                    <a:endParaRPr lang="zh-CN" altLang="en-US" sz="1350" dirty="0"/>
                  </a:p>
                </p:txBody>
              </p:sp>
            </mc:Choice>
            <mc:Fallback xmlns="">
              <p:sp>
                <p:nvSpPr>
                  <p:cNvPr id="7" name="文本框 6">
                    <a:extLst>
                      <a:ext uri="{FF2B5EF4-FFF2-40B4-BE49-F238E27FC236}">
                        <a16:creationId xmlns:a16="http://schemas.microsoft.com/office/drawing/2014/main" id="{B433A09D-81E1-7030-50CD-3F09D60F7A97}"/>
                      </a:ext>
                    </a:extLst>
                  </p:cNvPr>
                  <p:cNvSpPr txBox="1">
                    <a:spLocks noRot="1" noChangeAspect="1" noMove="1" noResize="1" noEditPoints="1" noAdjustHandles="1" noChangeArrowheads="1" noChangeShapeType="1" noTextEdit="1"/>
                  </p:cNvSpPr>
                  <p:nvPr/>
                </p:nvSpPr>
                <p:spPr>
                  <a:xfrm>
                    <a:off x="2601532" y="3052293"/>
                    <a:ext cx="1197735" cy="442016"/>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580C28A-AAF3-D650-78F3-66636D4CD2C1}"/>
                      </a:ext>
                    </a:extLst>
                  </p:cNvPr>
                  <p:cNvSpPr txBox="1"/>
                  <p:nvPr/>
                </p:nvSpPr>
                <p:spPr>
                  <a:xfrm>
                    <a:off x="1403795" y="3443939"/>
                    <a:ext cx="1197735" cy="31661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𝐻</m:t>
                              </m:r>
                            </m:e>
                            <m:sub>
                              <m:r>
                                <a:rPr lang="en-US" altLang="zh-CN" sz="1350" i="1">
                                  <a:latin typeface="Cambria Math" panose="02040503050406030204" pitchFamily="18" charset="0"/>
                                </a:rPr>
                                <m:t>𝑖</m:t>
                              </m:r>
                              <m:r>
                                <a:rPr lang="en-US" altLang="zh-CN" sz="1350" i="1">
                                  <a:latin typeface="Cambria Math" panose="02040503050406030204" pitchFamily="18" charset="0"/>
                                </a:rPr>
                                <m:t>,</m:t>
                              </m:r>
                              <m:r>
                                <a:rPr lang="en-US" altLang="zh-CN" sz="1350" i="1">
                                  <a:latin typeface="Cambria Math" panose="02040503050406030204" pitchFamily="18" charset="0"/>
                                </a:rPr>
                                <m:t>𝑗</m:t>
                              </m:r>
                              <m:r>
                                <a:rPr lang="en-US" altLang="zh-CN" sz="1350" i="1">
                                  <a:latin typeface="Cambria Math" panose="02040503050406030204" pitchFamily="18" charset="0"/>
                                </a:rPr>
                                <m:t>−1</m:t>
                              </m:r>
                            </m:sub>
                          </m:sSub>
                        </m:oMath>
                      </m:oMathPara>
                    </a14:m>
                    <a:endParaRPr lang="en-US" altLang="zh-CN" sz="1350" dirty="0"/>
                  </a:p>
                  <a:p>
                    <a:endParaRPr lang="zh-CN" altLang="en-US" sz="1350" dirty="0"/>
                  </a:p>
                </p:txBody>
              </p:sp>
            </mc:Choice>
            <mc:Fallback xmlns="">
              <p:sp>
                <p:nvSpPr>
                  <p:cNvPr id="8" name="文本框 7">
                    <a:extLst>
                      <a:ext uri="{FF2B5EF4-FFF2-40B4-BE49-F238E27FC236}">
                        <a16:creationId xmlns:a16="http://schemas.microsoft.com/office/drawing/2014/main" id="{A580C28A-AAF3-D650-78F3-66636D4CD2C1}"/>
                      </a:ext>
                    </a:extLst>
                  </p:cNvPr>
                  <p:cNvSpPr txBox="1">
                    <a:spLocks noRot="1" noChangeAspect="1" noMove="1" noResize="1" noEditPoints="1" noAdjustHandles="1" noChangeArrowheads="1" noChangeShapeType="1" noTextEdit="1"/>
                  </p:cNvSpPr>
                  <p:nvPr/>
                </p:nvSpPr>
                <p:spPr>
                  <a:xfrm>
                    <a:off x="1403795" y="3443939"/>
                    <a:ext cx="1197735" cy="316611"/>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8632418-895E-6B60-BC97-FC53340C6E87}"/>
                      </a:ext>
                    </a:extLst>
                  </p:cNvPr>
                  <p:cNvSpPr txBox="1"/>
                  <p:nvPr/>
                </p:nvSpPr>
                <p:spPr>
                  <a:xfrm>
                    <a:off x="2601530" y="3443939"/>
                    <a:ext cx="1197735" cy="31661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i="1">
                                  <a:latin typeface="Cambria Math" panose="02040503050406030204" pitchFamily="18" charset="0"/>
                                </a:rPr>
                                <m:t>𝐻</m:t>
                              </m:r>
                            </m:e>
                            <m:sub>
                              <m:r>
                                <a:rPr lang="en-US" altLang="zh-CN" sz="1350" i="1">
                                  <a:latin typeface="Cambria Math" panose="02040503050406030204" pitchFamily="18" charset="0"/>
                                </a:rPr>
                                <m:t>𝑖</m:t>
                              </m:r>
                              <m:r>
                                <a:rPr lang="en-US" altLang="zh-CN" sz="1350" i="1">
                                  <a:latin typeface="Cambria Math" panose="02040503050406030204" pitchFamily="18" charset="0"/>
                                </a:rPr>
                                <m:t>,</m:t>
                              </m:r>
                              <m:r>
                                <a:rPr lang="en-US" altLang="zh-CN" sz="1350" i="1">
                                  <a:latin typeface="Cambria Math" panose="02040503050406030204" pitchFamily="18" charset="0"/>
                                </a:rPr>
                                <m:t>𝑗</m:t>
                              </m:r>
                            </m:sub>
                          </m:sSub>
                        </m:oMath>
                      </m:oMathPara>
                    </a14:m>
                    <a:endParaRPr lang="en-US" altLang="zh-CN" sz="1350" dirty="0"/>
                  </a:p>
                  <a:p>
                    <a:endParaRPr lang="zh-CN" altLang="en-US" sz="1350" dirty="0"/>
                  </a:p>
                </p:txBody>
              </p:sp>
            </mc:Choice>
            <mc:Fallback xmlns="">
              <p:sp>
                <p:nvSpPr>
                  <p:cNvPr id="9" name="文本框 8">
                    <a:extLst>
                      <a:ext uri="{FF2B5EF4-FFF2-40B4-BE49-F238E27FC236}">
                        <a16:creationId xmlns:a16="http://schemas.microsoft.com/office/drawing/2014/main" id="{58632418-895E-6B60-BC97-FC53340C6E87}"/>
                      </a:ext>
                    </a:extLst>
                  </p:cNvPr>
                  <p:cNvSpPr txBox="1">
                    <a:spLocks noRot="1" noChangeAspect="1" noMove="1" noResize="1" noEditPoints="1" noAdjustHandles="1" noChangeArrowheads="1" noChangeShapeType="1" noTextEdit="1"/>
                  </p:cNvSpPr>
                  <p:nvPr/>
                </p:nvSpPr>
                <p:spPr>
                  <a:xfrm>
                    <a:off x="2601530" y="3443939"/>
                    <a:ext cx="1197735" cy="316611"/>
                  </a:xfrm>
                  <a:prstGeom prst="rect">
                    <a:avLst/>
                  </a:prstGeom>
                  <a:blipFill>
                    <a:blip r:embed="rId6"/>
                    <a:stretch>
                      <a:fillRect/>
                    </a:stretch>
                  </a:blipFill>
                </p:spPr>
                <p:txBody>
                  <a:bodyPr/>
                  <a:lstStyle/>
                  <a:p>
                    <a:r>
                      <a:rPr lang="en-CN">
                        <a:noFill/>
                      </a:rPr>
                      <a:t> </a:t>
                    </a:r>
                  </a:p>
                </p:txBody>
              </p:sp>
            </mc:Fallback>
          </mc:AlternateContent>
        </p:grpSp>
        <p:cxnSp>
          <p:nvCxnSpPr>
            <p:cNvPr id="12" name="直接箭头连接符 11">
              <a:extLst>
                <a:ext uri="{FF2B5EF4-FFF2-40B4-BE49-F238E27FC236}">
                  <a16:creationId xmlns:a16="http://schemas.microsoft.com/office/drawing/2014/main" id="{0B76723A-257B-A7AA-27F5-19F8A1BC1A59}"/>
                </a:ext>
              </a:extLst>
            </p:cNvPr>
            <p:cNvCxnSpPr/>
            <p:nvPr/>
          </p:nvCxnSpPr>
          <p:spPr>
            <a:xfrm>
              <a:off x="2364879" y="3215566"/>
              <a:ext cx="605307" cy="5022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55F0CB1-48FD-6B81-D3F3-54C0BC90AF2B}"/>
                </a:ext>
              </a:extLst>
            </p:cNvPr>
            <p:cNvCxnSpPr/>
            <p:nvPr/>
          </p:nvCxnSpPr>
          <p:spPr>
            <a:xfrm>
              <a:off x="2260243" y="3844345"/>
              <a:ext cx="4765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486E87E-2853-1F9D-C350-613BB778BCE8}"/>
                </a:ext>
              </a:extLst>
            </p:cNvPr>
            <p:cNvCxnSpPr/>
            <p:nvPr/>
          </p:nvCxnSpPr>
          <p:spPr>
            <a:xfrm>
              <a:off x="3264794" y="3382088"/>
              <a:ext cx="0" cy="273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8A56606-680A-B9D6-C875-58A402AC6051}"/>
                    </a:ext>
                  </a:extLst>
                </p:cNvPr>
                <p:cNvSpPr txBox="1"/>
                <p:nvPr/>
              </p:nvSpPr>
              <p:spPr>
                <a:xfrm rot="2015502">
                  <a:off x="2180993" y="3426028"/>
                  <a:ext cx="647025" cy="1675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i="1">
                            <a:solidFill>
                              <a:srgbClr val="FF0000"/>
                            </a:solidFill>
                            <a:latin typeface="Cambria Math" panose="02040503050406030204" pitchFamily="18" charset="0"/>
                          </a:rPr>
                          <m:t>+</m:t>
                        </m:r>
                        <m:r>
                          <a:rPr lang="en-US" altLang="zh-CN" sz="1050" i="1">
                            <a:solidFill>
                              <a:srgbClr val="FF0000"/>
                            </a:solidFill>
                            <a:latin typeface="Cambria Math" panose="02040503050406030204" pitchFamily="18" charset="0"/>
                          </a:rPr>
                          <m:t>𝑠</m:t>
                        </m:r>
                        <m:r>
                          <a:rPr lang="en-US" altLang="zh-CN" sz="1050" i="1">
                            <a:solidFill>
                              <a:srgbClr val="FF0000"/>
                            </a:solidFill>
                            <a:latin typeface="Cambria Math" panose="02040503050406030204" pitchFamily="18" charset="0"/>
                          </a:rPr>
                          <m:t>(</m:t>
                        </m:r>
                        <m:sSub>
                          <m:sSubPr>
                            <m:ctrlPr>
                              <a:rPr lang="en-US" altLang="zh-CN" sz="1050" i="1">
                                <a:solidFill>
                                  <a:srgbClr val="FF0000"/>
                                </a:solidFill>
                                <a:latin typeface="Cambria Math" panose="02040503050406030204" pitchFamily="18" charset="0"/>
                              </a:rPr>
                            </m:ctrlPr>
                          </m:sSubPr>
                          <m:e>
                            <m:r>
                              <a:rPr lang="en-US" altLang="zh-CN" sz="1050" i="1">
                                <a:solidFill>
                                  <a:srgbClr val="FF0000"/>
                                </a:solidFill>
                                <a:latin typeface="Cambria Math" panose="02040503050406030204" pitchFamily="18" charset="0"/>
                              </a:rPr>
                              <m:t>𝑎</m:t>
                            </m:r>
                          </m:e>
                          <m:sub>
                            <m:r>
                              <a:rPr lang="en-US" altLang="zh-CN" sz="1050" i="1">
                                <a:solidFill>
                                  <a:srgbClr val="FF0000"/>
                                </a:solidFill>
                                <a:latin typeface="Cambria Math" panose="02040503050406030204" pitchFamily="18" charset="0"/>
                              </a:rPr>
                              <m:t>𝑖</m:t>
                            </m:r>
                          </m:sub>
                        </m:sSub>
                        <m:r>
                          <a:rPr lang="en-US" altLang="zh-CN" sz="1050" i="1">
                            <a:solidFill>
                              <a:srgbClr val="FF0000"/>
                            </a:solidFill>
                            <a:latin typeface="Cambria Math" panose="02040503050406030204" pitchFamily="18" charset="0"/>
                          </a:rPr>
                          <m:t>,</m:t>
                        </m:r>
                        <m:sSub>
                          <m:sSubPr>
                            <m:ctrlPr>
                              <a:rPr lang="en-US" altLang="zh-CN" sz="1050" i="1">
                                <a:solidFill>
                                  <a:srgbClr val="FF0000"/>
                                </a:solidFill>
                                <a:latin typeface="Cambria Math" panose="02040503050406030204" pitchFamily="18" charset="0"/>
                              </a:rPr>
                            </m:ctrlPr>
                          </m:sSubPr>
                          <m:e>
                            <m:r>
                              <a:rPr lang="en-US" altLang="zh-CN" sz="1050" i="1">
                                <a:solidFill>
                                  <a:srgbClr val="FF0000"/>
                                </a:solidFill>
                                <a:latin typeface="Cambria Math" panose="02040503050406030204" pitchFamily="18" charset="0"/>
                              </a:rPr>
                              <m:t>𝑏</m:t>
                            </m:r>
                          </m:e>
                          <m:sub>
                            <m:r>
                              <a:rPr lang="en-US" altLang="zh-CN" sz="1050" i="1">
                                <a:solidFill>
                                  <a:srgbClr val="FF0000"/>
                                </a:solidFill>
                                <a:latin typeface="Cambria Math" panose="02040503050406030204" pitchFamily="18" charset="0"/>
                              </a:rPr>
                              <m:t>𝑗</m:t>
                            </m:r>
                          </m:sub>
                        </m:sSub>
                        <m:r>
                          <a:rPr lang="en-US" altLang="zh-CN" sz="1050" i="1">
                            <a:solidFill>
                              <a:srgbClr val="FF0000"/>
                            </a:solidFill>
                            <a:latin typeface="Cambria Math" panose="02040503050406030204" pitchFamily="18" charset="0"/>
                          </a:rPr>
                          <m:t>)</m:t>
                        </m:r>
                      </m:oMath>
                    </m:oMathPara>
                  </a14:m>
                  <a:endParaRPr lang="zh-CN" altLang="en-US" sz="1050" dirty="0">
                    <a:solidFill>
                      <a:srgbClr val="FF0000"/>
                    </a:solidFill>
                  </a:endParaRPr>
                </a:p>
              </p:txBody>
            </p:sp>
          </mc:Choice>
          <mc:Fallback xmlns="">
            <p:sp>
              <p:nvSpPr>
                <p:cNvPr id="18" name="文本框 17">
                  <a:extLst>
                    <a:ext uri="{FF2B5EF4-FFF2-40B4-BE49-F238E27FC236}">
                      <a16:creationId xmlns:a16="http://schemas.microsoft.com/office/drawing/2014/main" id="{F8A56606-680A-B9D6-C875-58A402AC6051}"/>
                    </a:ext>
                  </a:extLst>
                </p:cNvPr>
                <p:cNvSpPr txBox="1">
                  <a:spLocks noRot="1" noChangeAspect="1" noMove="1" noResize="1" noEditPoints="1" noAdjustHandles="1" noChangeArrowheads="1" noChangeShapeType="1" noTextEdit="1"/>
                </p:cNvSpPr>
                <p:nvPr/>
              </p:nvSpPr>
              <p:spPr>
                <a:xfrm rot="2015502">
                  <a:off x="2180993" y="3426028"/>
                  <a:ext cx="647025" cy="167508"/>
                </a:xfrm>
                <a:prstGeom prst="rect">
                  <a:avLst/>
                </a:prstGeom>
                <a:blipFill>
                  <a:blip r:embed="rId7"/>
                  <a:stretch>
                    <a:fillRect l="-2083" r="-4167" b="-102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D456E06-2243-BA68-3A57-F94BEC0B1B36}"/>
                    </a:ext>
                  </a:extLst>
                </p:cNvPr>
                <p:cNvSpPr txBox="1"/>
                <p:nvPr/>
              </p:nvSpPr>
              <p:spPr>
                <a:xfrm>
                  <a:off x="2383800" y="3938000"/>
                  <a:ext cx="227627" cy="1550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i="1">
                            <a:solidFill>
                              <a:srgbClr val="FF0000"/>
                            </a:solidFill>
                            <a:latin typeface="Cambria Math" panose="02040503050406030204" pitchFamily="18" charset="0"/>
                          </a:rPr>
                          <m:t>−2</m:t>
                        </m:r>
                      </m:oMath>
                    </m:oMathPara>
                  </a14:m>
                  <a:endParaRPr lang="zh-CN" altLang="en-US" sz="1050" dirty="0">
                    <a:solidFill>
                      <a:srgbClr val="FF0000"/>
                    </a:solidFill>
                  </a:endParaRPr>
                </a:p>
              </p:txBody>
            </p:sp>
          </mc:Choice>
          <mc:Fallback xmlns="">
            <p:sp>
              <p:nvSpPr>
                <p:cNvPr id="20" name="文本框 19">
                  <a:extLst>
                    <a:ext uri="{FF2B5EF4-FFF2-40B4-BE49-F238E27FC236}">
                      <a16:creationId xmlns:a16="http://schemas.microsoft.com/office/drawing/2014/main" id="{ED456E06-2243-BA68-3A57-F94BEC0B1B36}"/>
                    </a:ext>
                  </a:extLst>
                </p:cNvPr>
                <p:cNvSpPr txBox="1">
                  <a:spLocks noRot="1" noChangeAspect="1" noMove="1" noResize="1" noEditPoints="1" noAdjustHandles="1" noChangeArrowheads="1" noChangeShapeType="1" noTextEdit="1"/>
                </p:cNvSpPr>
                <p:nvPr/>
              </p:nvSpPr>
              <p:spPr>
                <a:xfrm>
                  <a:off x="2383800" y="3938000"/>
                  <a:ext cx="227627" cy="155020"/>
                </a:xfrm>
                <a:prstGeom prst="rect">
                  <a:avLst/>
                </a:prstGeom>
                <a:blipFill>
                  <a:blip r:embed="rId8"/>
                  <a:stretch>
                    <a:fillRect l="-5882" r="-11765" b="-769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5C5324B-69A2-DA10-99EE-759105818617}"/>
                    </a:ext>
                  </a:extLst>
                </p:cNvPr>
                <p:cNvSpPr txBox="1"/>
                <p:nvPr/>
              </p:nvSpPr>
              <p:spPr>
                <a:xfrm>
                  <a:off x="3334304" y="3429000"/>
                  <a:ext cx="227627" cy="1550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i="1">
                            <a:solidFill>
                              <a:srgbClr val="FF0000"/>
                            </a:solidFill>
                            <a:latin typeface="Cambria Math" panose="02040503050406030204" pitchFamily="18" charset="0"/>
                          </a:rPr>
                          <m:t>−2</m:t>
                        </m:r>
                      </m:oMath>
                    </m:oMathPara>
                  </a14:m>
                  <a:endParaRPr lang="zh-CN" altLang="en-US" sz="1050" dirty="0">
                    <a:solidFill>
                      <a:srgbClr val="FF0000"/>
                    </a:solidFill>
                  </a:endParaRPr>
                </a:p>
              </p:txBody>
            </p:sp>
          </mc:Choice>
          <mc:Fallback xmlns="">
            <p:sp>
              <p:nvSpPr>
                <p:cNvPr id="21" name="文本框 20">
                  <a:extLst>
                    <a:ext uri="{FF2B5EF4-FFF2-40B4-BE49-F238E27FC236}">
                      <a16:creationId xmlns:a16="http://schemas.microsoft.com/office/drawing/2014/main" id="{65C5324B-69A2-DA10-99EE-759105818617}"/>
                    </a:ext>
                  </a:extLst>
                </p:cNvPr>
                <p:cNvSpPr txBox="1">
                  <a:spLocks noRot="1" noChangeAspect="1" noMove="1" noResize="1" noEditPoints="1" noAdjustHandles="1" noChangeArrowheads="1" noChangeShapeType="1" noTextEdit="1"/>
                </p:cNvSpPr>
                <p:nvPr/>
              </p:nvSpPr>
              <p:spPr>
                <a:xfrm>
                  <a:off x="3334304" y="3429000"/>
                  <a:ext cx="227627" cy="155020"/>
                </a:xfrm>
                <a:prstGeom prst="rect">
                  <a:avLst/>
                </a:prstGeom>
                <a:blipFill>
                  <a:blip r:embed="rId9"/>
                  <a:stretch>
                    <a:fillRect l="-5882" r="-17647" b="-7692"/>
                  </a:stretch>
                </a:blipFill>
              </p:spPr>
              <p:txBody>
                <a:bodyPr/>
                <a:lstStyle/>
                <a:p>
                  <a:r>
                    <a:rPr lang="en-CN">
                      <a:noFill/>
                    </a:rPr>
                    <a:t> </a:t>
                  </a:r>
                </a:p>
              </p:txBody>
            </p:sp>
          </mc:Fallback>
        </mc:AlternateContent>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C3E63D6-5C67-3DA7-F6E5-9F5260CA9EC0}"/>
                  </a:ext>
                </a:extLst>
              </p:cNvPr>
              <p:cNvSpPr txBox="1"/>
              <p:nvPr/>
            </p:nvSpPr>
            <p:spPr>
              <a:xfrm>
                <a:off x="314131" y="4674921"/>
                <a:ext cx="4107856" cy="239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𝐻</m:t>
                          </m:r>
                        </m:e>
                        <m:sub>
                          <m:r>
                            <a:rPr lang="en-US" altLang="zh-CN" sz="1350" i="1">
                              <a:latin typeface="Cambria Math" panose="02040503050406030204" pitchFamily="18" charset="0"/>
                            </a:rPr>
                            <m:t>𝑖</m:t>
                          </m:r>
                          <m:r>
                            <a:rPr lang="en-US" altLang="zh-CN" sz="1350" i="1">
                              <a:latin typeface="Cambria Math" panose="02040503050406030204" pitchFamily="18" charset="0"/>
                            </a:rPr>
                            <m:t>,</m:t>
                          </m:r>
                          <m:r>
                            <a:rPr lang="en-US" altLang="zh-CN" sz="1350" i="1">
                              <a:latin typeface="Cambria Math" panose="02040503050406030204" pitchFamily="18" charset="0"/>
                            </a:rPr>
                            <m:t>𝑗</m:t>
                          </m:r>
                        </m:sub>
                      </m:sSub>
                      <m:r>
                        <a:rPr lang="en-US" altLang="zh-CN" sz="1350" i="1">
                          <a:latin typeface="Cambria Math" panose="02040503050406030204" pitchFamily="18" charset="0"/>
                        </a:rPr>
                        <m:t>=</m:t>
                      </m:r>
                      <m:func>
                        <m:funcPr>
                          <m:ctrlPr>
                            <a:rPr lang="en-US" altLang="zh-CN" sz="1350" i="1">
                              <a:latin typeface="Cambria Math" panose="02040503050406030204" pitchFamily="18" charset="0"/>
                            </a:rPr>
                          </m:ctrlPr>
                        </m:funcPr>
                        <m:fName>
                          <m:r>
                            <m:rPr>
                              <m:sty m:val="p"/>
                            </m:rPr>
                            <a:rPr lang="en-US" altLang="zh-CN" sz="1350">
                              <a:latin typeface="Cambria Math" panose="02040503050406030204" pitchFamily="18" charset="0"/>
                            </a:rPr>
                            <m:t>max</m:t>
                          </m:r>
                        </m:fName>
                        <m:e>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𝐻</m:t>
                              </m:r>
                            </m:e>
                            <m:sub>
                              <m:r>
                                <a:rPr lang="en-US" altLang="zh-CN" sz="1350" i="1">
                                  <a:latin typeface="Cambria Math" panose="02040503050406030204" pitchFamily="18" charset="0"/>
                                </a:rPr>
                                <m:t>𝑖</m:t>
                              </m:r>
                              <m:r>
                                <a:rPr lang="en-US" altLang="zh-CN" sz="1350" i="1">
                                  <a:latin typeface="Cambria Math" panose="02040503050406030204" pitchFamily="18" charset="0"/>
                                </a:rPr>
                                <m:t>−1,</m:t>
                              </m:r>
                              <m:r>
                                <a:rPr lang="en-US" altLang="zh-CN" sz="1350" i="1">
                                  <a:latin typeface="Cambria Math" panose="02040503050406030204" pitchFamily="18" charset="0"/>
                                </a:rPr>
                                <m:t>𝑗</m:t>
                              </m:r>
                              <m:r>
                                <a:rPr lang="en-US" altLang="zh-CN" sz="1350" i="1">
                                  <a:latin typeface="Cambria Math" panose="02040503050406030204" pitchFamily="18" charset="0"/>
                                </a:rPr>
                                <m:t>−1</m:t>
                              </m:r>
                            </m:sub>
                          </m:sSub>
                          <m:r>
                            <a:rPr lang="en-US" altLang="zh-CN" sz="1350" i="1">
                              <a:latin typeface="Cambria Math" panose="02040503050406030204" pitchFamily="18" charset="0"/>
                            </a:rPr>
                            <m:t>+</m:t>
                          </m:r>
                          <m:r>
                            <a:rPr lang="en-US" altLang="zh-CN" sz="1350" i="1">
                              <a:latin typeface="Cambria Math" panose="02040503050406030204" pitchFamily="18" charset="0"/>
                            </a:rPr>
                            <m:t>𝑠</m:t>
                          </m:r>
                          <m:d>
                            <m:dPr>
                              <m:ctrlPr>
                                <a:rPr lang="en-US" altLang="zh-CN" sz="1350" i="1">
                                  <a:latin typeface="Cambria Math" panose="02040503050406030204" pitchFamily="18" charset="0"/>
                                </a:rPr>
                              </m:ctrlPr>
                            </m:dPr>
                            <m:e>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𝑎</m:t>
                                  </m:r>
                                </m:e>
                                <m:sub>
                                  <m:r>
                                    <a:rPr lang="en-US" altLang="zh-CN" sz="1350" i="1">
                                      <a:latin typeface="Cambria Math" panose="02040503050406030204" pitchFamily="18" charset="0"/>
                                    </a:rPr>
                                    <m:t>𝑖</m:t>
                                  </m:r>
                                </m:sub>
                              </m:sSub>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𝑏</m:t>
                                  </m:r>
                                </m:e>
                                <m:sub>
                                  <m:r>
                                    <a:rPr lang="en-US" altLang="zh-CN" sz="1350" i="1">
                                      <a:latin typeface="Cambria Math" panose="02040503050406030204" pitchFamily="18" charset="0"/>
                                    </a:rPr>
                                    <m:t>𝑗</m:t>
                                  </m:r>
                                </m:sub>
                              </m:sSub>
                            </m:e>
                          </m:d>
                          <m:r>
                            <a:rPr lang="en-US" altLang="zh-CN" sz="1350" i="1">
                              <a:latin typeface="Cambria Math" panose="02040503050406030204" pitchFamily="18" charset="0"/>
                            </a:rPr>
                            <m:t>, </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𝐻</m:t>
                              </m:r>
                            </m:e>
                            <m:sub>
                              <m:r>
                                <a:rPr lang="en-US" altLang="zh-CN" sz="1350" i="1">
                                  <a:latin typeface="Cambria Math" panose="02040503050406030204" pitchFamily="18" charset="0"/>
                                </a:rPr>
                                <m:t>𝑖</m:t>
                              </m:r>
                              <m:r>
                                <a:rPr lang="en-US" altLang="zh-CN" sz="1350" i="1">
                                  <a:latin typeface="Cambria Math" panose="02040503050406030204" pitchFamily="18" charset="0"/>
                                </a:rPr>
                                <m:t>−1,</m:t>
                              </m:r>
                              <m:r>
                                <a:rPr lang="en-US" altLang="zh-CN" sz="1350" i="1">
                                  <a:latin typeface="Cambria Math" panose="02040503050406030204" pitchFamily="18" charset="0"/>
                                </a:rPr>
                                <m:t>𝑗</m:t>
                              </m:r>
                            </m:sub>
                          </m:sSub>
                          <m:r>
                            <a:rPr lang="en-US" altLang="zh-CN" sz="1350" i="1">
                              <a:latin typeface="Cambria Math" panose="02040503050406030204" pitchFamily="18" charset="0"/>
                            </a:rPr>
                            <m:t>,−2, </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𝐻</m:t>
                              </m:r>
                            </m:e>
                            <m:sub>
                              <m:r>
                                <a:rPr lang="en-US" altLang="zh-CN" sz="1350" i="1">
                                  <a:latin typeface="Cambria Math" panose="02040503050406030204" pitchFamily="18" charset="0"/>
                                </a:rPr>
                                <m:t>𝑖</m:t>
                              </m:r>
                              <m:r>
                                <a:rPr lang="en-US" altLang="zh-CN" sz="1350" i="1">
                                  <a:latin typeface="Cambria Math" panose="02040503050406030204" pitchFamily="18" charset="0"/>
                                </a:rPr>
                                <m:t>,</m:t>
                              </m:r>
                              <m:r>
                                <a:rPr lang="en-US" altLang="zh-CN" sz="1350" i="1">
                                  <a:latin typeface="Cambria Math" panose="02040503050406030204" pitchFamily="18" charset="0"/>
                                </a:rPr>
                                <m:t>𝑗</m:t>
                              </m:r>
                              <m:r>
                                <a:rPr lang="en-US" altLang="zh-CN" sz="1350" i="1">
                                  <a:latin typeface="Cambria Math" panose="02040503050406030204" pitchFamily="18" charset="0"/>
                                </a:rPr>
                                <m:t>−1</m:t>
                              </m:r>
                            </m:sub>
                          </m:sSub>
                          <m:r>
                            <a:rPr lang="en-US" altLang="zh-CN" sz="1350" i="1">
                              <a:latin typeface="Cambria Math" panose="02040503050406030204" pitchFamily="18" charset="0"/>
                            </a:rPr>
                            <m:t>−2, 0}</m:t>
                          </m:r>
                        </m:e>
                      </m:func>
                    </m:oMath>
                  </m:oMathPara>
                </a14:m>
                <a:endParaRPr lang="zh-CN" altLang="en-US" sz="1350" dirty="0"/>
              </a:p>
            </p:txBody>
          </p:sp>
        </mc:Choice>
        <mc:Fallback xmlns="">
          <p:sp>
            <p:nvSpPr>
              <p:cNvPr id="23" name="文本框 22">
                <a:extLst>
                  <a:ext uri="{FF2B5EF4-FFF2-40B4-BE49-F238E27FC236}">
                    <a16:creationId xmlns:a16="http://schemas.microsoft.com/office/drawing/2014/main" id="{EC3E63D6-5C67-3DA7-F6E5-9F5260CA9EC0}"/>
                  </a:ext>
                </a:extLst>
              </p:cNvPr>
              <p:cNvSpPr txBox="1">
                <a:spLocks noRot="1" noChangeAspect="1" noMove="1" noResize="1" noEditPoints="1" noAdjustHandles="1" noChangeArrowheads="1" noChangeShapeType="1" noTextEdit="1"/>
              </p:cNvSpPr>
              <p:nvPr/>
            </p:nvSpPr>
            <p:spPr>
              <a:xfrm>
                <a:off x="314131" y="4674921"/>
                <a:ext cx="4107856" cy="239361"/>
              </a:xfrm>
              <a:prstGeom prst="rect">
                <a:avLst/>
              </a:prstGeom>
              <a:blipFill>
                <a:blip r:embed="rId10"/>
                <a:stretch>
                  <a:fillRect l="-309" r="-1235" b="-26316"/>
                </a:stretch>
              </a:blipFill>
            </p:spPr>
            <p:txBody>
              <a:bodyPr/>
              <a:lstStyle/>
              <a:p>
                <a:r>
                  <a:rPr lang="en-CN">
                    <a:noFill/>
                  </a:rPr>
                  <a:t> </a:t>
                </a:r>
              </a:p>
            </p:txBody>
          </p:sp>
        </mc:Fallback>
      </mc:AlternateContent>
      <p:sp>
        <p:nvSpPr>
          <p:cNvPr id="24" name="文本框 23">
            <a:extLst>
              <a:ext uri="{FF2B5EF4-FFF2-40B4-BE49-F238E27FC236}">
                <a16:creationId xmlns:a16="http://schemas.microsoft.com/office/drawing/2014/main" id="{9E4C0939-3A9C-6B2D-B949-C3A5F63EED3C}"/>
              </a:ext>
            </a:extLst>
          </p:cNvPr>
          <p:cNvSpPr txBox="1"/>
          <p:nvPr/>
        </p:nvSpPr>
        <p:spPr>
          <a:xfrm>
            <a:off x="1067334" y="4355732"/>
            <a:ext cx="1959600" cy="253916"/>
          </a:xfrm>
          <a:prstGeom prst="rect">
            <a:avLst/>
          </a:prstGeom>
          <a:noFill/>
        </p:spPr>
        <p:txBody>
          <a:bodyPr wrap="square" rtlCol="0">
            <a:spAutoFit/>
          </a:bodyPr>
          <a:lstStyle/>
          <a:p>
            <a:r>
              <a:rPr lang="en-US" altLang="zh-CN" sz="1050" i="1" dirty="0">
                <a:latin typeface="Times New Roman" panose="02020603050405020304" pitchFamily="18" charset="0"/>
                <a:cs typeface="Times New Roman" panose="02020603050405020304" pitchFamily="18" charset="0"/>
              </a:rPr>
              <a:t>-2 is penalty score</a:t>
            </a:r>
            <a:endParaRPr lang="zh-CN" altLang="en-US" sz="1050" i="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856D5A3B-03D5-001C-B84D-00BCA619A4F4}"/>
              </a:ext>
            </a:extLst>
          </p:cNvPr>
          <p:cNvSpPr txBox="1"/>
          <p:nvPr/>
        </p:nvSpPr>
        <p:spPr>
          <a:xfrm>
            <a:off x="4628194" y="1511240"/>
            <a:ext cx="2588654" cy="1084912"/>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E.g.: align the follow two sequence</a:t>
            </a:r>
          </a:p>
          <a:p>
            <a:endParaRPr lang="en-US" altLang="zh-CN" sz="1050" dirty="0">
              <a:latin typeface="Times New Roman" panose="02020603050405020304" pitchFamily="18" charset="0"/>
              <a:cs typeface="Times New Roman" panose="02020603050405020304" pitchFamily="18" charset="0"/>
            </a:endParaRPr>
          </a:p>
          <a:p>
            <a:r>
              <a:rPr lang="en-US" altLang="zh-CN" sz="1350" dirty="0"/>
              <a:t>TGTTACGG</a:t>
            </a:r>
          </a:p>
          <a:p>
            <a:r>
              <a:rPr lang="en-US" altLang="zh-CN" sz="1350" dirty="0"/>
              <a:t>GGTTGACTA</a:t>
            </a:r>
            <a:endParaRPr lang="zh-CN" altLang="en-US" sz="1200" dirty="0"/>
          </a:p>
        </p:txBody>
      </p:sp>
      <p:grpSp>
        <p:nvGrpSpPr>
          <p:cNvPr id="119" name="组合 118">
            <a:extLst>
              <a:ext uri="{FF2B5EF4-FFF2-40B4-BE49-F238E27FC236}">
                <a16:creationId xmlns:a16="http://schemas.microsoft.com/office/drawing/2014/main" id="{F3B7E8C6-CC37-27F6-D34D-0B56545864D5}"/>
              </a:ext>
            </a:extLst>
          </p:cNvPr>
          <p:cNvGrpSpPr/>
          <p:nvPr/>
        </p:nvGrpSpPr>
        <p:grpSpPr>
          <a:xfrm>
            <a:off x="4503277" y="2272987"/>
            <a:ext cx="4382028" cy="2629224"/>
            <a:chOff x="6041638" y="1540577"/>
            <a:chExt cx="5842704" cy="3505633"/>
          </a:xfrm>
        </p:grpSpPr>
        <p:pic>
          <p:nvPicPr>
            <p:cNvPr id="75" name="图片 74">
              <a:extLst>
                <a:ext uri="{FF2B5EF4-FFF2-40B4-BE49-F238E27FC236}">
                  <a16:creationId xmlns:a16="http://schemas.microsoft.com/office/drawing/2014/main" id="{1DC4623E-30B8-986C-0279-65FDE69E2679}"/>
                </a:ext>
              </a:extLst>
            </p:cNvPr>
            <p:cNvPicPr>
              <a:picLocks noChangeAspect="1"/>
            </p:cNvPicPr>
            <p:nvPr/>
          </p:nvPicPr>
          <p:blipFill>
            <a:blip r:embed="rId11"/>
            <a:stretch>
              <a:fillRect/>
            </a:stretch>
          </p:blipFill>
          <p:spPr>
            <a:xfrm>
              <a:off x="9375142" y="2382941"/>
              <a:ext cx="2509200" cy="2157912"/>
            </a:xfrm>
            <a:prstGeom prst="rect">
              <a:avLst/>
            </a:prstGeom>
          </p:spPr>
        </p:pic>
        <p:grpSp>
          <p:nvGrpSpPr>
            <p:cNvPr id="117" name="组合 116">
              <a:extLst>
                <a:ext uri="{FF2B5EF4-FFF2-40B4-BE49-F238E27FC236}">
                  <a16:creationId xmlns:a16="http://schemas.microsoft.com/office/drawing/2014/main" id="{BB43E5CA-908B-F34F-3227-1F5899C39366}"/>
                </a:ext>
              </a:extLst>
            </p:cNvPr>
            <p:cNvGrpSpPr/>
            <p:nvPr/>
          </p:nvGrpSpPr>
          <p:grpSpPr>
            <a:xfrm>
              <a:off x="6041638" y="1540577"/>
              <a:ext cx="5769507" cy="3505633"/>
              <a:chOff x="6041638" y="1540577"/>
              <a:chExt cx="5769507" cy="3505633"/>
            </a:xfrm>
          </p:grpSpPr>
          <p:sp>
            <p:nvSpPr>
              <p:cNvPr id="31" name="文本框 30">
                <a:extLst>
                  <a:ext uri="{FF2B5EF4-FFF2-40B4-BE49-F238E27FC236}">
                    <a16:creationId xmlns:a16="http://schemas.microsoft.com/office/drawing/2014/main" id="{C313921A-D775-E617-73FA-D3EE101D623A}"/>
                  </a:ext>
                </a:extLst>
              </p:cNvPr>
              <p:cNvSpPr txBox="1"/>
              <p:nvPr/>
            </p:nvSpPr>
            <p:spPr>
              <a:xfrm>
                <a:off x="8672778" y="2493150"/>
                <a:ext cx="624625" cy="430887"/>
              </a:xfrm>
              <a:prstGeom prst="rect">
                <a:avLst/>
              </a:prstGeom>
              <a:noFill/>
            </p:spPr>
            <p:txBody>
              <a:bodyPr wrap="square" rtlCol="0">
                <a:spAutoFit/>
              </a:bodyPr>
              <a:lstStyle/>
              <a:p>
                <a:r>
                  <a:rPr lang="en-US" altLang="zh-CN" sz="750" dirty="0">
                    <a:latin typeface="Times New Roman" panose="02020603050405020304" pitchFamily="18" charset="0"/>
                    <a:cs typeface="Times New Roman" panose="02020603050405020304" pitchFamily="18" charset="0"/>
                  </a:rPr>
                  <a:t>Initial value</a:t>
                </a:r>
                <a:endParaRPr lang="zh-CN" altLang="en-US" sz="750" dirty="0">
                  <a:latin typeface="Times New Roman" panose="02020603050405020304" pitchFamily="18" charset="0"/>
                  <a:cs typeface="Times New Roman" panose="02020603050405020304" pitchFamily="18" charset="0"/>
                </a:endParaRPr>
              </a:p>
            </p:txBody>
          </p:sp>
          <p:grpSp>
            <p:nvGrpSpPr>
              <p:cNvPr id="116" name="组合 115">
                <a:extLst>
                  <a:ext uri="{FF2B5EF4-FFF2-40B4-BE49-F238E27FC236}">
                    <a16:creationId xmlns:a16="http://schemas.microsoft.com/office/drawing/2014/main" id="{0EC1AC72-8FD2-0551-CBF7-CC145484816C}"/>
                  </a:ext>
                </a:extLst>
              </p:cNvPr>
              <p:cNvGrpSpPr/>
              <p:nvPr/>
            </p:nvGrpSpPr>
            <p:grpSpPr>
              <a:xfrm>
                <a:off x="6041638" y="1540577"/>
                <a:ext cx="5769507" cy="3505633"/>
                <a:chOff x="6448723" y="2901963"/>
                <a:chExt cx="5769507" cy="3505633"/>
              </a:xfrm>
            </p:grpSpPr>
            <p:grpSp>
              <p:nvGrpSpPr>
                <p:cNvPr id="109" name="组合 108">
                  <a:extLst>
                    <a:ext uri="{FF2B5EF4-FFF2-40B4-BE49-F238E27FC236}">
                      <a16:creationId xmlns:a16="http://schemas.microsoft.com/office/drawing/2014/main" id="{139A5C57-74BB-0A7F-73CB-75CA1C7D0BDB}"/>
                    </a:ext>
                  </a:extLst>
                </p:cNvPr>
                <p:cNvGrpSpPr/>
                <p:nvPr/>
              </p:nvGrpSpPr>
              <p:grpSpPr>
                <a:xfrm>
                  <a:off x="6448723" y="2901963"/>
                  <a:ext cx="5769507" cy="3505633"/>
                  <a:chOff x="6307552" y="1240604"/>
                  <a:chExt cx="5769507" cy="3505633"/>
                </a:xfrm>
              </p:grpSpPr>
              <p:sp>
                <p:nvSpPr>
                  <p:cNvPr id="30" name="文本框 29">
                    <a:extLst>
                      <a:ext uri="{FF2B5EF4-FFF2-40B4-BE49-F238E27FC236}">
                        <a16:creationId xmlns:a16="http://schemas.microsoft.com/office/drawing/2014/main" id="{F5AD9EC4-0F50-4952-DB0A-0C4805A23351}"/>
                      </a:ext>
                    </a:extLst>
                  </p:cNvPr>
                  <p:cNvSpPr txBox="1"/>
                  <p:nvPr/>
                </p:nvSpPr>
                <p:spPr>
                  <a:xfrm>
                    <a:off x="6368464" y="4315350"/>
                    <a:ext cx="624625" cy="430887"/>
                  </a:xfrm>
                  <a:prstGeom prst="rect">
                    <a:avLst/>
                  </a:prstGeom>
                  <a:noFill/>
                </p:spPr>
                <p:txBody>
                  <a:bodyPr wrap="square" rtlCol="0">
                    <a:spAutoFit/>
                  </a:bodyPr>
                  <a:lstStyle/>
                  <a:p>
                    <a:pPr algn="ctr"/>
                    <a:r>
                      <a:rPr lang="en-US" altLang="zh-CN" sz="750" dirty="0">
                        <a:latin typeface="Times New Roman" panose="02020603050405020304" pitchFamily="18" charset="0"/>
                        <a:cs typeface="Times New Roman" panose="02020603050405020304" pitchFamily="18" charset="0"/>
                      </a:rPr>
                      <a:t>Initial value</a:t>
                    </a:r>
                    <a:endParaRPr lang="zh-CN" altLang="en-US" sz="750" dirty="0">
                      <a:latin typeface="Times New Roman" panose="02020603050405020304" pitchFamily="18" charset="0"/>
                      <a:cs typeface="Times New Roman" panose="02020603050405020304" pitchFamily="18" charset="0"/>
                    </a:endParaRPr>
                  </a:p>
                </p:txBody>
              </p:sp>
              <p:pic>
                <p:nvPicPr>
                  <p:cNvPr id="36" name="图片 35">
                    <a:extLst>
                      <a:ext uri="{FF2B5EF4-FFF2-40B4-BE49-F238E27FC236}">
                        <a16:creationId xmlns:a16="http://schemas.microsoft.com/office/drawing/2014/main" id="{064277C3-83C8-8A06-9D45-B8C3E9ACDD53}"/>
                      </a:ext>
                    </a:extLst>
                  </p:cNvPr>
                  <p:cNvPicPr>
                    <a:picLocks noChangeAspect="1"/>
                  </p:cNvPicPr>
                  <p:nvPr/>
                </p:nvPicPr>
                <p:blipFill>
                  <a:blip r:embed="rId12"/>
                  <a:stretch>
                    <a:fillRect/>
                  </a:stretch>
                </p:blipFill>
                <p:spPr>
                  <a:xfrm>
                    <a:off x="6307552" y="2100275"/>
                    <a:ext cx="2507648" cy="2123298"/>
                  </a:xfrm>
                  <a:prstGeom prst="rect">
                    <a:avLst/>
                  </a:prstGeom>
                </p:spPr>
              </p:pic>
              <p:cxnSp>
                <p:nvCxnSpPr>
                  <p:cNvPr id="78" name="直接箭头连接符 77">
                    <a:extLst>
                      <a:ext uri="{FF2B5EF4-FFF2-40B4-BE49-F238E27FC236}">
                        <a16:creationId xmlns:a16="http://schemas.microsoft.com/office/drawing/2014/main" id="{9D8695B7-6D8E-2739-CEB9-2EA146E902E7}"/>
                      </a:ext>
                    </a:extLst>
                  </p:cNvPr>
                  <p:cNvCxnSpPr>
                    <a:cxnSpLocks/>
                    <a:endCxn id="30" idx="0"/>
                  </p:cNvCxnSpPr>
                  <p:nvPr/>
                </p:nvCxnSpPr>
                <p:spPr>
                  <a:xfrm>
                    <a:off x="6680777" y="4136571"/>
                    <a:ext cx="0" cy="178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接箭头连接符 85">
                    <a:extLst>
                      <a:ext uri="{FF2B5EF4-FFF2-40B4-BE49-F238E27FC236}">
                        <a16:creationId xmlns:a16="http://schemas.microsoft.com/office/drawing/2014/main" id="{9B57D14A-5463-155B-D437-55EDFE6DB3DF}"/>
                      </a:ext>
                    </a:extLst>
                  </p:cNvPr>
                  <p:cNvCxnSpPr>
                    <a:cxnSpLocks/>
                    <a:stCxn id="76" idx="0"/>
                    <a:endCxn id="92" idx="2"/>
                  </p:cNvCxnSpPr>
                  <p:nvPr/>
                </p:nvCxnSpPr>
                <p:spPr>
                  <a:xfrm flipV="1">
                    <a:off x="7547315" y="1927022"/>
                    <a:ext cx="652563" cy="1135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2" name="图片 91">
                    <a:extLst>
                      <a:ext uri="{FF2B5EF4-FFF2-40B4-BE49-F238E27FC236}">
                        <a16:creationId xmlns:a16="http://schemas.microsoft.com/office/drawing/2014/main" id="{623828A9-1286-0853-E985-8B33A92B0480}"/>
                      </a:ext>
                    </a:extLst>
                  </p:cNvPr>
                  <p:cNvPicPr>
                    <a:picLocks noChangeAspect="1"/>
                  </p:cNvPicPr>
                  <p:nvPr/>
                </p:nvPicPr>
                <p:blipFill>
                  <a:blip r:embed="rId13"/>
                  <a:stretch>
                    <a:fillRect/>
                  </a:stretch>
                </p:blipFill>
                <p:spPr>
                  <a:xfrm>
                    <a:off x="7843018" y="1240604"/>
                    <a:ext cx="713719" cy="686418"/>
                  </a:xfrm>
                  <a:prstGeom prst="rect">
                    <a:avLst/>
                  </a:prstGeom>
                </p:spPr>
              </p:pic>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0040C6AA-4460-AFE1-170C-934C6E6FC0EA}"/>
                          </a:ext>
                        </a:extLst>
                      </p:cNvPr>
                      <p:cNvSpPr txBox="1"/>
                      <p:nvPr/>
                    </p:nvSpPr>
                    <p:spPr>
                      <a:xfrm>
                        <a:off x="8571996" y="1242411"/>
                        <a:ext cx="3505063" cy="777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𝐻</m:t>
                                  </m:r>
                                </m:e>
                                <m:sub>
                                  <m:r>
                                    <a:rPr lang="en-US" altLang="zh-CN" sz="900" i="1">
                                      <a:latin typeface="Cambria Math" panose="02040503050406030204" pitchFamily="18" charset="0"/>
                                    </a:rPr>
                                    <m:t>4,3</m:t>
                                  </m:r>
                                </m:sub>
                              </m:sSub>
                              <m:r>
                                <a:rPr lang="en-US" altLang="zh-CN" sz="900" i="1">
                                  <a:latin typeface="Cambria Math" panose="02040503050406030204" pitchFamily="18" charset="0"/>
                                </a:rPr>
                                <m:t>=4</m:t>
                              </m:r>
                              <m:r>
                                <a:rPr lang="en-US" altLang="zh-CN" sz="900">
                                  <a:latin typeface="Cambria Math" panose="02040503050406030204" pitchFamily="18" charset="0"/>
                                </a:rPr>
                                <m:t>, </m:t>
                              </m:r>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𝐻</m:t>
                                  </m:r>
                                </m:e>
                                <m:sub>
                                  <m:r>
                                    <a:rPr lang="en-US" altLang="zh-CN" sz="900" i="1">
                                      <a:latin typeface="Cambria Math" panose="02040503050406030204" pitchFamily="18" charset="0"/>
                                    </a:rPr>
                                    <m:t>4,4</m:t>
                                  </m:r>
                                </m:sub>
                              </m:sSub>
                              <m:r>
                                <a:rPr lang="en-US" altLang="zh-CN" sz="900" i="1">
                                  <a:latin typeface="Cambria Math" panose="02040503050406030204" pitchFamily="18" charset="0"/>
                                </a:rPr>
                                <m:t>=9</m:t>
                              </m:r>
                              <m:r>
                                <a:rPr lang="en-US" altLang="zh-CN" sz="900">
                                  <a:latin typeface="Cambria Math" panose="02040503050406030204" pitchFamily="18" charset="0"/>
                                </a:rPr>
                                <m:t>, </m:t>
                              </m:r>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𝐻</m:t>
                                  </m:r>
                                </m:e>
                                <m:sub>
                                  <m:r>
                                    <a:rPr lang="en-US" altLang="zh-CN" sz="900" i="1">
                                      <a:latin typeface="Cambria Math" panose="02040503050406030204" pitchFamily="18" charset="0"/>
                                    </a:rPr>
                                    <m:t>5,3</m:t>
                                  </m:r>
                                </m:sub>
                              </m:sSub>
                              <m:r>
                                <a:rPr lang="en-US" altLang="zh-CN" sz="900" i="1">
                                  <a:latin typeface="Cambria Math" panose="02040503050406030204" pitchFamily="18" charset="0"/>
                                </a:rPr>
                                <m:t>=4</m:t>
                              </m:r>
                            </m:oMath>
                            <m:oMath xmlns:m="http://schemas.openxmlformats.org/officeDocument/2006/math">
                              <m:r>
                                <a:rPr lang="en-US" altLang="zh-CN" sz="900" i="1">
                                  <a:latin typeface="Cambria Math" panose="02040503050406030204" pitchFamily="18" charset="0"/>
                                </a:rPr>
                                <m:t>𝑠</m:t>
                              </m:r>
                              <m:d>
                                <m:dPr>
                                  <m:ctrlPr>
                                    <a:rPr lang="en-US" altLang="zh-CN" sz="900" i="1">
                                      <a:latin typeface="Cambria Math" panose="02040503050406030204" pitchFamily="18" charset="0"/>
                                    </a:rPr>
                                  </m:ctrlPr>
                                </m:dPr>
                                <m:e>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𝑎</m:t>
                                      </m:r>
                                    </m:e>
                                    <m:sub>
                                      <m:r>
                                        <a:rPr lang="en-US" altLang="zh-CN" sz="900" i="1">
                                          <a:latin typeface="Cambria Math" panose="02040503050406030204" pitchFamily="18" charset="0"/>
                                        </a:rPr>
                                        <m:t>5</m:t>
                                      </m:r>
                                    </m:sub>
                                  </m:sSub>
                                  <m:r>
                                    <a:rPr lang="en-US" altLang="zh-CN" sz="900" i="1">
                                      <a:latin typeface="Cambria Math" panose="02040503050406030204" pitchFamily="18" charset="0"/>
                                    </a:rPr>
                                    <m:t>,</m:t>
                                  </m:r>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𝑏</m:t>
                                      </m:r>
                                    </m:e>
                                    <m:sub>
                                      <m:r>
                                        <a:rPr lang="en-US" altLang="zh-CN" sz="900" i="1">
                                          <a:latin typeface="Cambria Math" panose="02040503050406030204" pitchFamily="18" charset="0"/>
                                        </a:rPr>
                                        <m:t>4</m:t>
                                      </m:r>
                                    </m:sub>
                                  </m:sSub>
                                </m:e>
                              </m:d>
                              <m:r>
                                <a:rPr lang="en-US" altLang="zh-CN" sz="900" i="1">
                                  <a:latin typeface="Cambria Math" panose="02040503050406030204" pitchFamily="18" charset="0"/>
                                </a:rPr>
                                <m:t>=−3</m:t>
                              </m:r>
                              <m:d>
                                <m:dPr>
                                  <m:ctrlPr>
                                    <a:rPr lang="en-US" altLang="zh-CN" sz="900" i="1">
                                      <a:latin typeface="Cambria Math" panose="02040503050406030204" pitchFamily="18" charset="0"/>
                                    </a:rPr>
                                  </m:ctrlPr>
                                </m:dPr>
                                <m:e>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𝑎</m:t>
                                      </m:r>
                                    </m:e>
                                    <m:sub>
                                      <m:r>
                                        <a:rPr lang="en-US" altLang="zh-CN" sz="900" i="1">
                                          <a:latin typeface="Cambria Math" panose="02040503050406030204" pitchFamily="18" charset="0"/>
                                        </a:rPr>
                                        <m:t>5</m:t>
                                      </m:r>
                                    </m:sub>
                                  </m:sSub>
                                  <m:r>
                                    <a:rPr lang="en-US" altLang="zh-CN" sz="900" i="1">
                                      <a:latin typeface="Cambria Math" panose="02040503050406030204" pitchFamily="18" charset="0"/>
                                    </a:rPr>
                                    <m:t>=</m:t>
                                  </m:r>
                                  <m:r>
                                    <a:rPr lang="en-US" altLang="zh-CN" sz="900" i="1">
                                      <a:latin typeface="Cambria Math" panose="02040503050406030204" pitchFamily="18" charset="0"/>
                                    </a:rPr>
                                    <m:t>𝐺</m:t>
                                  </m:r>
                                  <m:r>
                                    <a:rPr lang="en-US" altLang="zh-CN" sz="900" i="1">
                                      <a:latin typeface="Cambria Math" panose="02040503050406030204" pitchFamily="18" charset="0"/>
                                    </a:rPr>
                                    <m:t>,</m:t>
                                  </m:r>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𝑏</m:t>
                                      </m:r>
                                    </m:e>
                                    <m:sub>
                                      <m:r>
                                        <a:rPr lang="en-US" altLang="zh-CN" sz="900" i="1">
                                          <a:latin typeface="Cambria Math" panose="02040503050406030204" pitchFamily="18" charset="0"/>
                                        </a:rPr>
                                        <m:t>4</m:t>
                                      </m:r>
                                    </m:sub>
                                  </m:sSub>
                                  <m:r>
                                    <a:rPr lang="en-US" altLang="zh-CN" sz="900" i="1">
                                      <a:latin typeface="Cambria Math" panose="02040503050406030204" pitchFamily="18" charset="0"/>
                                    </a:rPr>
                                    <m:t>=</m:t>
                                  </m:r>
                                  <m:r>
                                    <a:rPr lang="en-US" altLang="zh-CN" sz="900" i="1">
                                      <a:latin typeface="Cambria Math" panose="02040503050406030204" pitchFamily="18" charset="0"/>
                                    </a:rPr>
                                    <m:t>𝑇</m:t>
                                  </m:r>
                                </m:e>
                              </m:d>
                            </m:oMath>
                            <m:oMath xmlns:m="http://schemas.openxmlformats.org/officeDocument/2006/math">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𝐻</m:t>
                                  </m:r>
                                </m:e>
                                <m:sub>
                                  <m:r>
                                    <a:rPr lang="en-US" altLang="zh-CN" sz="900" i="1">
                                      <a:latin typeface="Cambria Math" panose="02040503050406030204" pitchFamily="18" charset="0"/>
                                    </a:rPr>
                                    <m:t>5,4</m:t>
                                  </m:r>
                                </m:sub>
                              </m:sSub>
                              <m:r>
                                <a:rPr lang="en-US" altLang="zh-CN" sz="900" i="1">
                                  <a:latin typeface="Cambria Math" panose="02040503050406030204" pitchFamily="18" charset="0"/>
                                </a:rPr>
                                <m:t>=</m:t>
                              </m:r>
                              <m:func>
                                <m:funcPr>
                                  <m:ctrlPr>
                                    <a:rPr lang="en-US" altLang="zh-CN" sz="900" i="1">
                                      <a:latin typeface="Cambria Math" panose="02040503050406030204" pitchFamily="18" charset="0"/>
                                    </a:rPr>
                                  </m:ctrlPr>
                                </m:funcPr>
                                <m:fName>
                                  <m:r>
                                    <m:rPr>
                                      <m:sty m:val="p"/>
                                    </m:rPr>
                                    <a:rPr lang="en-US" altLang="zh-CN" sz="900">
                                      <a:latin typeface="Cambria Math" panose="02040503050406030204" pitchFamily="18" charset="0"/>
                                    </a:rPr>
                                    <m:t>max</m:t>
                                  </m:r>
                                </m:fName>
                                <m:e>
                                  <m:d>
                                    <m:dPr>
                                      <m:begChr m:val="{"/>
                                      <m:endChr m:val="}"/>
                                      <m:ctrlPr>
                                        <a:rPr lang="en-US" altLang="zh-CN" sz="900" i="1">
                                          <a:latin typeface="Cambria Math" panose="02040503050406030204" pitchFamily="18" charset="0"/>
                                        </a:rPr>
                                      </m:ctrlPr>
                                    </m:dPr>
                                    <m:e>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𝐻</m:t>
                                          </m:r>
                                        </m:e>
                                        <m:sub>
                                          <m:r>
                                            <a:rPr lang="en-US" altLang="zh-CN" sz="900" i="1">
                                              <a:latin typeface="Cambria Math" panose="02040503050406030204" pitchFamily="18" charset="0"/>
                                            </a:rPr>
                                            <m:t>4,3</m:t>
                                          </m:r>
                                        </m:sub>
                                      </m:sSub>
                                      <m:r>
                                        <a:rPr lang="en-US" altLang="zh-CN" sz="900" i="1">
                                          <a:latin typeface="Cambria Math" panose="02040503050406030204" pitchFamily="18" charset="0"/>
                                        </a:rPr>
                                        <m:t>+</m:t>
                                      </m:r>
                                      <m:r>
                                        <a:rPr lang="en-US" altLang="zh-CN" sz="900" i="1">
                                          <a:latin typeface="Cambria Math" panose="02040503050406030204" pitchFamily="18" charset="0"/>
                                        </a:rPr>
                                        <m:t>𝑠</m:t>
                                      </m:r>
                                      <m:d>
                                        <m:dPr>
                                          <m:ctrlPr>
                                            <a:rPr lang="en-US" altLang="zh-CN" sz="900" i="1">
                                              <a:latin typeface="Cambria Math" panose="02040503050406030204" pitchFamily="18" charset="0"/>
                                            </a:rPr>
                                          </m:ctrlPr>
                                        </m:dPr>
                                        <m:e>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𝑎</m:t>
                                              </m:r>
                                            </m:e>
                                            <m:sub>
                                              <m:r>
                                                <a:rPr lang="en-US" altLang="zh-CN" sz="900" i="1">
                                                  <a:latin typeface="Cambria Math" panose="02040503050406030204" pitchFamily="18" charset="0"/>
                                                </a:rPr>
                                                <m:t>5</m:t>
                                              </m:r>
                                            </m:sub>
                                          </m:sSub>
                                          <m:r>
                                            <a:rPr lang="en-US" altLang="zh-CN" sz="900" i="1">
                                              <a:latin typeface="Cambria Math" panose="02040503050406030204" pitchFamily="18" charset="0"/>
                                            </a:rPr>
                                            <m:t>,</m:t>
                                          </m:r>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𝑏</m:t>
                                              </m:r>
                                            </m:e>
                                            <m:sub>
                                              <m:r>
                                                <a:rPr lang="en-US" altLang="zh-CN" sz="900" i="1">
                                                  <a:latin typeface="Cambria Math" panose="02040503050406030204" pitchFamily="18" charset="0"/>
                                                </a:rPr>
                                                <m:t>4</m:t>
                                              </m:r>
                                            </m:sub>
                                          </m:sSub>
                                        </m:e>
                                      </m:d>
                                      <m:r>
                                        <a:rPr lang="en-US" altLang="zh-CN" sz="900" i="1">
                                          <a:latin typeface="Cambria Math" panose="02040503050406030204" pitchFamily="18" charset="0"/>
                                        </a:rPr>
                                        <m:t>, </m:t>
                                      </m:r>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𝐻</m:t>
                                          </m:r>
                                        </m:e>
                                        <m:sub>
                                          <m:r>
                                            <a:rPr lang="en-US" altLang="zh-CN" sz="900" i="1">
                                              <a:latin typeface="Cambria Math" panose="02040503050406030204" pitchFamily="18" charset="0"/>
                                            </a:rPr>
                                            <m:t>4,4</m:t>
                                          </m:r>
                                        </m:sub>
                                      </m:sSub>
                                      <m:r>
                                        <a:rPr lang="en-US" altLang="zh-CN" sz="900" i="1">
                                          <a:latin typeface="Cambria Math" panose="02040503050406030204" pitchFamily="18" charset="0"/>
                                        </a:rPr>
                                        <m:t>−2, </m:t>
                                      </m:r>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𝐻</m:t>
                                          </m:r>
                                        </m:e>
                                        <m:sub>
                                          <m:r>
                                            <a:rPr lang="en-US" altLang="zh-CN" sz="900" i="1">
                                              <a:latin typeface="Cambria Math" panose="02040503050406030204" pitchFamily="18" charset="0"/>
                                            </a:rPr>
                                            <m:t>5,3</m:t>
                                          </m:r>
                                        </m:sub>
                                      </m:sSub>
                                      <m:r>
                                        <a:rPr lang="en-US" altLang="zh-CN" sz="900" i="1">
                                          <a:latin typeface="Cambria Math" panose="02040503050406030204" pitchFamily="18" charset="0"/>
                                        </a:rPr>
                                        <m:t>−2, 0</m:t>
                                      </m:r>
                                    </m:e>
                                  </m:d>
                                </m:e>
                              </m:func>
                              <m:r>
                                <a:rPr lang="en-US" altLang="zh-CN" sz="900" i="1">
                                  <a:latin typeface="Cambria Math" panose="02040503050406030204" pitchFamily="18" charset="0"/>
                                </a:rPr>
                                <m:t>=7</m:t>
                              </m:r>
                            </m:oMath>
                          </m:oMathPara>
                        </a14:m>
                        <a:endParaRPr lang="en-US" altLang="zh-CN" sz="900" dirty="0"/>
                      </a:p>
                      <a:p>
                        <a:r>
                          <a:rPr lang="en-US" altLang="zh-CN" sz="900" i="1" dirty="0">
                            <a:latin typeface="Times New Roman" panose="02020603050405020304" pitchFamily="18" charset="0"/>
                            <a:cs typeface="Times New Roman" panose="02020603050405020304" pitchFamily="18" charset="0"/>
                          </a:rPr>
                          <a:t>   We can see that </a:t>
                        </a:r>
                        <a14:m>
                          <m:oMath xmlns:m="http://schemas.openxmlformats.org/officeDocument/2006/math">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𝐻</m:t>
                                </m:r>
                              </m:e>
                              <m:sub>
                                <m:r>
                                  <a:rPr lang="en-US" altLang="zh-CN" sz="900" i="1">
                                    <a:latin typeface="Cambria Math" panose="02040503050406030204" pitchFamily="18" charset="0"/>
                                  </a:rPr>
                                  <m:t>5,4</m:t>
                                </m:r>
                              </m:sub>
                            </m:sSub>
                          </m:oMath>
                        </a14:m>
                        <a:r>
                          <a:rPr lang="en-US" altLang="zh-CN" sz="900" i="1" dirty="0">
                            <a:latin typeface="Times New Roman" panose="02020603050405020304" pitchFamily="18" charset="0"/>
                            <a:cs typeface="Times New Roman" panose="02020603050405020304" pitchFamily="18" charset="0"/>
                          </a:rPr>
                          <a:t> comes from </a:t>
                        </a:r>
                        <a14:m>
                          <m:oMath xmlns:m="http://schemas.openxmlformats.org/officeDocument/2006/math">
                            <m:sSub>
                              <m:sSubPr>
                                <m:ctrlPr>
                                  <a:rPr lang="en-US" altLang="zh-CN" sz="900" i="1">
                                    <a:latin typeface="Cambria Math" panose="02040503050406030204" pitchFamily="18" charset="0"/>
                                  </a:rPr>
                                </m:ctrlPr>
                              </m:sSubPr>
                              <m:e>
                                <m:r>
                                  <a:rPr lang="en-US" altLang="zh-CN" sz="900" i="1">
                                    <a:latin typeface="Cambria Math" panose="02040503050406030204" pitchFamily="18" charset="0"/>
                                  </a:rPr>
                                  <m:t>𝐻</m:t>
                                </m:r>
                              </m:e>
                              <m:sub>
                                <m:r>
                                  <a:rPr lang="en-US" altLang="zh-CN" sz="900" i="1">
                                    <a:latin typeface="Cambria Math" panose="02040503050406030204" pitchFamily="18" charset="0"/>
                                  </a:rPr>
                                  <m:t>4,4</m:t>
                                </m:r>
                              </m:sub>
                            </m:sSub>
                          </m:oMath>
                        </a14:m>
                        <a:r>
                          <a:rPr lang="en-US" altLang="zh-CN" sz="900" i="1" dirty="0">
                            <a:latin typeface="Times New Roman" panose="02020603050405020304" pitchFamily="18" charset="0"/>
                            <a:cs typeface="Times New Roman" panose="02020603050405020304" pitchFamily="18" charset="0"/>
                          </a:rPr>
                          <a:t>.</a:t>
                        </a:r>
                      </a:p>
                    </p:txBody>
                  </p:sp>
                </mc:Choice>
                <mc:Fallback xmlns="">
                  <p:sp>
                    <p:nvSpPr>
                      <p:cNvPr id="93" name="文本框 92">
                        <a:extLst>
                          <a:ext uri="{FF2B5EF4-FFF2-40B4-BE49-F238E27FC236}">
                            <a16:creationId xmlns:a16="http://schemas.microsoft.com/office/drawing/2014/main" id="{0040C6AA-4460-AFE1-170C-934C6E6FC0EA}"/>
                          </a:ext>
                        </a:extLst>
                      </p:cNvPr>
                      <p:cNvSpPr txBox="1">
                        <a:spLocks noRot="1" noChangeAspect="1" noMove="1" noResize="1" noEditPoints="1" noAdjustHandles="1" noChangeArrowheads="1" noChangeShapeType="1" noTextEdit="1"/>
                      </p:cNvSpPr>
                      <p:nvPr/>
                    </p:nvSpPr>
                    <p:spPr>
                      <a:xfrm>
                        <a:off x="8571996" y="1242411"/>
                        <a:ext cx="3505063" cy="777650"/>
                      </a:xfrm>
                      <a:prstGeom prst="rect">
                        <a:avLst/>
                      </a:prstGeom>
                      <a:blipFill>
                        <a:blip r:embed="rId14"/>
                        <a:stretch>
                          <a:fillRect l="-481" r="-481" b="-8511"/>
                        </a:stretch>
                      </a:blipFill>
                    </p:spPr>
                    <p:txBody>
                      <a:bodyPr/>
                      <a:lstStyle/>
                      <a:p>
                        <a:r>
                          <a:rPr lang="en-CN">
                            <a:noFill/>
                          </a:rPr>
                          <a:t> </a:t>
                        </a:r>
                      </a:p>
                    </p:txBody>
                  </p:sp>
                </mc:Fallback>
              </mc:AlternateContent>
              <p:sp>
                <p:nvSpPr>
                  <p:cNvPr id="103" name="文本框 102">
                    <a:extLst>
                      <a:ext uri="{FF2B5EF4-FFF2-40B4-BE49-F238E27FC236}">
                        <a16:creationId xmlns:a16="http://schemas.microsoft.com/office/drawing/2014/main" id="{5B5614B6-5948-4A87-6AA3-BCAC9E281685}"/>
                      </a:ext>
                    </a:extLst>
                  </p:cNvPr>
                  <p:cNvSpPr txBox="1"/>
                  <p:nvPr/>
                </p:nvSpPr>
                <p:spPr>
                  <a:xfrm>
                    <a:off x="6932584" y="1447641"/>
                    <a:ext cx="1229459" cy="307776"/>
                  </a:xfrm>
                  <a:prstGeom prst="rect">
                    <a:avLst/>
                  </a:prstGeom>
                  <a:noFill/>
                </p:spPr>
                <p:txBody>
                  <a:bodyPr wrap="square" rtlCol="0">
                    <a:spAutoFit/>
                  </a:bodyPr>
                  <a:lstStyle/>
                  <a:p>
                    <a:r>
                      <a:rPr lang="en-US" altLang="zh-CN" sz="900" dirty="0">
                        <a:solidFill>
                          <a:srgbClr val="FF0000"/>
                        </a:solidFill>
                        <a:latin typeface="Times New Roman" panose="02020603050405020304" pitchFamily="18" charset="0"/>
                        <a:cs typeface="Times New Roman" panose="02020603050405020304" pitchFamily="18" charset="0"/>
                      </a:rPr>
                      <a:t>For example:</a:t>
                    </a:r>
                    <a:endParaRPr lang="zh-CN" altLang="en-US" sz="900" dirty="0">
                      <a:solidFill>
                        <a:srgbClr val="FF0000"/>
                      </a:solidFill>
                      <a:latin typeface="Times New Roman" panose="02020603050405020304" pitchFamily="18" charset="0"/>
                      <a:cs typeface="Times New Roman" panose="02020603050405020304" pitchFamily="18" charset="0"/>
                    </a:endParaRPr>
                  </a:p>
                </p:txBody>
              </p:sp>
            </p:grpSp>
            <p:sp>
              <p:nvSpPr>
                <p:cNvPr id="76" name="矩形 75">
                  <a:extLst>
                    <a:ext uri="{FF2B5EF4-FFF2-40B4-BE49-F238E27FC236}">
                      <a16:creationId xmlns:a16="http://schemas.microsoft.com/office/drawing/2014/main" id="{CD572B30-CB08-C612-8C23-379A436EF9CA}"/>
                    </a:ext>
                  </a:extLst>
                </p:cNvPr>
                <p:cNvSpPr/>
                <p:nvPr/>
              </p:nvSpPr>
              <p:spPr>
                <a:xfrm>
                  <a:off x="7450360" y="4723526"/>
                  <a:ext cx="476251" cy="3667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80" name="直接箭头连接符 79">
                <a:extLst>
                  <a:ext uri="{FF2B5EF4-FFF2-40B4-BE49-F238E27FC236}">
                    <a16:creationId xmlns:a16="http://schemas.microsoft.com/office/drawing/2014/main" id="{39FCA0A0-FB44-E572-3761-BA5402B92B91}"/>
                  </a:ext>
                </a:extLst>
              </p:cNvPr>
              <p:cNvCxnSpPr>
                <a:cxnSpLocks/>
                <a:endCxn id="31" idx="1"/>
              </p:cNvCxnSpPr>
              <p:nvPr/>
            </p:nvCxnSpPr>
            <p:spPr>
              <a:xfrm>
                <a:off x="8439961" y="2693205"/>
                <a:ext cx="232817" cy="153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18" name="箭头: 右 117">
              <a:extLst>
                <a:ext uri="{FF2B5EF4-FFF2-40B4-BE49-F238E27FC236}">
                  <a16:creationId xmlns:a16="http://schemas.microsoft.com/office/drawing/2014/main" id="{D4171D2A-0BF0-BB96-5A27-2E45A04C78FB}"/>
                </a:ext>
              </a:extLst>
            </p:cNvPr>
            <p:cNvSpPr/>
            <p:nvPr/>
          </p:nvSpPr>
          <p:spPr>
            <a:xfrm>
              <a:off x="8725432" y="3362139"/>
              <a:ext cx="425572" cy="222881"/>
            </a:xfrm>
            <a:prstGeom prst="rightArrow">
              <a:avLst/>
            </a:prstGeom>
            <a:solidFill>
              <a:schemeClr val="bg2"/>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21" name="直接箭头连接符 120">
            <a:extLst>
              <a:ext uri="{FF2B5EF4-FFF2-40B4-BE49-F238E27FC236}">
                <a16:creationId xmlns:a16="http://schemas.microsoft.com/office/drawing/2014/main" id="{ACB26F0B-1BB7-0DAD-6560-242D4947E852}"/>
              </a:ext>
            </a:extLst>
          </p:cNvPr>
          <p:cNvCxnSpPr/>
          <p:nvPr/>
        </p:nvCxnSpPr>
        <p:spPr>
          <a:xfrm>
            <a:off x="7936468" y="4172360"/>
            <a:ext cx="0" cy="4519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30B521E3-8454-F9CC-FC3F-1B0A58D8A968}"/>
              </a:ext>
            </a:extLst>
          </p:cNvPr>
          <p:cNvSpPr txBox="1"/>
          <p:nvPr/>
        </p:nvSpPr>
        <p:spPr>
          <a:xfrm>
            <a:off x="7088610" y="4624372"/>
            <a:ext cx="1823525" cy="507831"/>
          </a:xfrm>
          <a:prstGeom prst="rect">
            <a:avLst/>
          </a:prstGeom>
          <a:noFill/>
        </p:spPr>
        <p:txBody>
          <a:bodyPr wrap="square" rtlCol="0">
            <a:spAutoFit/>
          </a:bodyPr>
          <a:lstStyle/>
          <a:p>
            <a:pPr algn="ctr"/>
            <a:r>
              <a:rPr lang="en-US" altLang="zh-CN" sz="900" dirty="0">
                <a:solidFill>
                  <a:srgbClr val="FF0000"/>
                </a:solidFill>
                <a:latin typeface="Times New Roman" panose="02020603050405020304" pitchFamily="18" charset="0"/>
                <a:cs typeface="Times New Roman" panose="02020603050405020304" pitchFamily="18" charset="0"/>
              </a:rPr>
              <a:t>Trace back local alignment sequence from maximum value and stop when reaches 0.</a:t>
            </a:r>
            <a:endParaRPr lang="zh-CN" altLang="en-US" sz="900" dirty="0">
              <a:solidFill>
                <a:srgbClr val="FF0000"/>
              </a:solidFill>
              <a:latin typeface="Times New Roman" panose="02020603050405020304" pitchFamily="18" charset="0"/>
              <a:cs typeface="Times New Roman" panose="02020603050405020304" pitchFamily="18" charset="0"/>
            </a:endParaRPr>
          </a:p>
        </p:txBody>
      </p:sp>
      <p:sp>
        <p:nvSpPr>
          <p:cNvPr id="124" name="矩形 123">
            <a:extLst>
              <a:ext uri="{FF2B5EF4-FFF2-40B4-BE49-F238E27FC236}">
                <a16:creationId xmlns:a16="http://schemas.microsoft.com/office/drawing/2014/main" id="{9E1D9C0F-E71F-F55F-2897-C308EEEED056}"/>
              </a:ext>
            </a:extLst>
          </p:cNvPr>
          <p:cNvSpPr/>
          <p:nvPr/>
        </p:nvSpPr>
        <p:spPr>
          <a:xfrm>
            <a:off x="7402966" y="3201668"/>
            <a:ext cx="1073603" cy="98905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28" name="直接箭头连接符 127">
            <a:extLst>
              <a:ext uri="{FF2B5EF4-FFF2-40B4-BE49-F238E27FC236}">
                <a16:creationId xmlns:a16="http://schemas.microsoft.com/office/drawing/2014/main" id="{BB1AE006-F5F7-2580-2181-9879C5E5B888}"/>
              </a:ext>
            </a:extLst>
          </p:cNvPr>
          <p:cNvCxnSpPr/>
          <p:nvPr/>
        </p:nvCxnSpPr>
        <p:spPr>
          <a:xfrm flipH="1" flipV="1">
            <a:off x="8256134" y="4014788"/>
            <a:ext cx="71438" cy="69397"/>
          </a:xfrm>
          <a:prstGeom prst="straightConnector1">
            <a:avLst/>
          </a:prstGeom>
          <a:ln w="28575">
            <a:solidFill>
              <a:srgbClr val="2007B9"/>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12E1496F-BF49-B08C-BD77-CBE8B664BE6C}"/>
              </a:ext>
            </a:extLst>
          </p:cNvPr>
          <p:cNvCxnSpPr/>
          <p:nvPr/>
        </p:nvCxnSpPr>
        <p:spPr>
          <a:xfrm flipH="1" flipV="1">
            <a:off x="8067335" y="3867831"/>
            <a:ext cx="71438" cy="69397"/>
          </a:xfrm>
          <a:prstGeom prst="straightConnector1">
            <a:avLst/>
          </a:prstGeom>
          <a:ln w="28575">
            <a:solidFill>
              <a:srgbClr val="2007B9"/>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60DB3699-FEF0-0292-8EFD-9612956F69AA}"/>
              </a:ext>
            </a:extLst>
          </p:cNvPr>
          <p:cNvCxnSpPr/>
          <p:nvPr/>
        </p:nvCxnSpPr>
        <p:spPr>
          <a:xfrm flipH="1" flipV="1">
            <a:off x="7880466" y="3588432"/>
            <a:ext cx="71438" cy="69397"/>
          </a:xfrm>
          <a:prstGeom prst="straightConnector1">
            <a:avLst/>
          </a:prstGeom>
          <a:ln w="28575">
            <a:solidFill>
              <a:srgbClr val="2007B9"/>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9E26173A-4B22-9323-4D9A-7C87D3D6A5AC}"/>
              </a:ext>
            </a:extLst>
          </p:cNvPr>
          <p:cNvCxnSpPr/>
          <p:nvPr/>
        </p:nvCxnSpPr>
        <p:spPr>
          <a:xfrm flipH="1" flipV="1">
            <a:off x="7712078" y="3460131"/>
            <a:ext cx="71438" cy="69397"/>
          </a:xfrm>
          <a:prstGeom prst="straightConnector1">
            <a:avLst/>
          </a:prstGeom>
          <a:ln w="28575">
            <a:solidFill>
              <a:srgbClr val="2007B9"/>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EE7DA629-7E0F-3FC9-0667-854936FD4A4F}"/>
              </a:ext>
            </a:extLst>
          </p:cNvPr>
          <p:cNvCxnSpPr>
            <a:cxnSpLocks/>
          </p:cNvCxnSpPr>
          <p:nvPr/>
        </p:nvCxnSpPr>
        <p:spPr>
          <a:xfrm flipH="1" flipV="1">
            <a:off x="7495724" y="3287499"/>
            <a:ext cx="115431" cy="98477"/>
          </a:xfrm>
          <a:prstGeom prst="straightConnector1">
            <a:avLst/>
          </a:prstGeom>
          <a:ln w="12700">
            <a:solidFill>
              <a:schemeClr val="bg2">
                <a:lumMod val="9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F4D1D800-8463-C217-3AA0-8A0F0A62E9DF}"/>
              </a:ext>
            </a:extLst>
          </p:cNvPr>
          <p:cNvSpPr txBox="1"/>
          <p:nvPr/>
        </p:nvSpPr>
        <p:spPr>
          <a:xfrm>
            <a:off x="4660852" y="5054052"/>
            <a:ext cx="2588654" cy="946413"/>
          </a:xfrm>
          <a:prstGeom prst="rect">
            <a:avLst/>
          </a:prstGeom>
          <a:noFill/>
        </p:spPr>
        <p:txBody>
          <a:bodyPr wrap="square" rtlCol="0">
            <a:spAutoFit/>
          </a:bodyPr>
          <a:lstStyle/>
          <a:p>
            <a:r>
              <a:rPr lang="en-US" altLang="zh-CN" sz="1350" dirty="0">
                <a:latin typeface="Times New Roman" panose="02020603050405020304" pitchFamily="18" charset="0"/>
                <a:cs typeface="Times New Roman" panose="02020603050405020304" pitchFamily="18" charset="0"/>
              </a:rPr>
              <a:t>Local alignment sequence results:</a:t>
            </a:r>
          </a:p>
          <a:p>
            <a:endParaRPr lang="en-US" altLang="zh-CN" sz="1050" dirty="0">
              <a:latin typeface="Times New Roman" panose="02020603050405020304" pitchFamily="18" charset="0"/>
              <a:cs typeface="Times New Roman" panose="02020603050405020304" pitchFamily="18" charset="0"/>
            </a:endParaRPr>
          </a:p>
          <a:p>
            <a:r>
              <a:rPr lang="en-US" altLang="zh-CN" sz="1050" dirty="0"/>
              <a:t>GTT-AC</a:t>
            </a:r>
          </a:p>
          <a:p>
            <a:r>
              <a:rPr lang="en-US" altLang="zh-CN" sz="1050" dirty="0"/>
              <a:t> | | | |  | |</a:t>
            </a:r>
          </a:p>
          <a:p>
            <a:r>
              <a:rPr lang="en-US" altLang="zh-CN" sz="1050" dirty="0"/>
              <a:t>GTTGAC</a:t>
            </a:r>
            <a:endParaRPr lang="zh-CN" altLang="en-US" sz="1050" dirty="0"/>
          </a:p>
        </p:txBody>
      </p:sp>
      <p:sp>
        <p:nvSpPr>
          <p:cNvPr id="2" name="TextBox 1">
            <a:extLst>
              <a:ext uri="{FF2B5EF4-FFF2-40B4-BE49-F238E27FC236}">
                <a16:creationId xmlns:a16="http://schemas.microsoft.com/office/drawing/2014/main" id="{E8DCAC73-0EA1-83C3-C44E-F9B18435E47B}"/>
              </a:ext>
            </a:extLst>
          </p:cNvPr>
          <p:cNvSpPr txBox="1"/>
          <p:nvPr/>
        </p:nvSpPr>
        <p:spPr>
          <a:xfrm>
            <a:off x="287882" y="149902"/>
            <a:ext cx="1107996" cy="369332"/>
          </a:xfrm>
          <a:prstGeom prst="rect">
            <a:avLst/>
          </a:prstGeom>
          <a:noFill/>
        </p:spPr>
        <p:txBody>
          <a:bodyPr wrap="none" rtlCol="0">
            <a:spAutoFit/>
          </a:bodyPr>
          <a:lstStyle/>
          <a:p>
            <a:r>
              <a:rPr lang="en-CN" b="1" i="1" u="sng" dirty="0"/>
              <a:t>扩展阅读</a:t>
            </a:r>
          </a:p>
        </p:txBody>
      </p:sp>
    </p:spTree>
    <p:extLst>
      <p:ext uri="{BB962C8B-B14F-4D97-AF65-F5344CB8AC3E}">
        <p14:creationId xmlns:p14="http://schemas.microsoft.com/office/powerpoint/2010/main" val="358232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3027270-525A-C2C5-6EF8-33E30FF72BFE}"/>
              </a:ext>
            </a:extLst>
          </p:cNvPr>
          <p:cNvPicPr>
            <a:picLocks noChangeAspect="1"/>
          </p:cNvPicPr>
          <p:nvPr/>
        </p:nvPicPr>
        <p:blipFill>
          <a:blip r:embed="rId2"/>
          <a:stretch>
            <a:fillRect/>
          </a:stretch>
        </p:blipFill>
        <p:spPr>
          <a:xfrm>
            <a:off x="1249330" y="2729565"/>
            <a:ext cx="6326260" cy="2214556"/>
          </a:xfrm>
          <a:prstGeom prst="rect">
            <a:avLst/>
          </a:prstGeom>
        </p:spPr>
      </p:pic>
      <p:sp>
        <p:nvSpPr>
          <p:cNvPr id="3" name="文本框 2">
            <a:extLst>
              <a:ext uri="{FF2B5EF4-FFF2-40B4-BE49-F238E27FC236}">
                <a16:creationId xmlns:a16="http://schemas.microsoft.com/office/drawing/2014/main" id="{A389CAE6-FE3F-D67C-7362-B205BFCEF3BA}"/>
              </a:ext>
            </a:extLst>
          </p:cNvPr>
          <p:cNvSpPr txBox="1"/>
          <p:nvPr/>
        </p:nvSpPr>
        <p:spPr>
          <a:xfrm>
            <a:off x="299520" y="1434233"/>
            <a:ext cx="2989910" cy="1106778"/>
          </a:xfrm>
          <a:prstGeom prst="rect">
            <a:avLst/>
          </a:prstGeom>
          <a:noFill/>
        </p:spPr>
        <p:txBody>
          <a:bodyPr wrap="square">
            <a:spAutoFit/>
          </a:bodyPr>
          <a:lstStyle/>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Ignore previous alignments</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Graph consist of every possible sequence combination based on reads </a:t>
            </a:r>
          </a:p>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Count reads that support paths</a:t>
            </a:r>
          </a:p>
        </p:txBody>
      </p:sp>
      <p:sp>
        <p:nvSpPr>
          <p:cNvPr id="4" name="文本框 3">
            <a:extLst>
              <a:ext uri="{FF2B5EF4-FFF2-40B4-BE49-F238E27FC236}">
                <a16:creationId xmlns:a16="http://schemas.microsoft.com/office/drawing/2014/main" id="{4BB3385D-5242-C102-80BE-02D2E95E2DC8}"/>
              </a:ext>
            </a:extLst>
          </p:cNvPr>
          <p:cNvSpPr txBox="1"/>
          <p:nvPr/>
        </p:nvSpPr>
        <p:spPr>
          <a:xfrm>
            <a:off x="7506615" y="3549373"/>
            <a:ext cx="1693772" cy="327718"/>
          </a:xfrm>
          <a:prstGeom prst="rect">
            <a:avLst/>
          </a:prstGeom>
          <a:noFill/>
        </p:spPr>
        <p:txBody>
          <a:bodyPr wrap="square">
            <a:spAutoFit/>
          </a:bodyPr>
          <a:lstStyle/>
          <a:p>
            <a:pPr>
              <a:lnSpc>
                <a:spcPct val="125000"/>
              </a:lnSpc>
            </a:pPr>
            <a:r>
              <a:rPr lang="en-US" altLang="zh-CN" sz="1350" dirty="0">
                <a:solidFill>
                  <a:srgbClr val="2007B9"/>
                </a:solidFill>
                <a:latin typeface="Times New Roman" panose="02020603050405020304" pitchFamily="18" charset="0"/>
                <a:cs typeface="Times New Roman" panose="02020603050405020304" pitchFamily="18" charset="0"/>
              </a:rPr>
              <a:t>reference sequence</a:t>
            </a:r>
          </a:p>
        </p:txBody>
      </p:sp>
      <p:sp>
        <p:nvSpPr>
          <p:cNvPr id="5" name="文本框 4">
            <a:extLst>
              <a:ext uri="{FF2B5EF4-FFF2-40B4-BE49-F238E27FC236}">
                <a16:creationId xmlns:a16="http://schemas.microsoft.com/office/drawing/2014/main" id="{5F01219D-D951-E49A-151C-666965F5B717}"/>
              </a:ext>
            </a:extLst>
          </p:cNvPr>
          <p:cNvSpPr txBox="1"/>
          <p:nvPr/>
        </p:nvSpPr>
        <p:spPr>
          <a:xfrm>
            <a:off x="299520" y="970573"/>
            <a:ext cx="4558432" cy="327718"/>
          </a:xfrm>
          <a:prstGeom prst="rect">
            <a:avLst/>
          </a:prstGeom>
          <a:noFill/>
        </p:spPr>
        <p:txBody>
          <a:bodyPr wrap="square">
            <a:spAutoFit/>
          </a:bodyPr>
          <a:lstStyle/>
          <a:p>
            <a:pPr>
              <a:lnSpc>
                <a:spcPct val="125000"/>
              </a:lnSpc>
            </a:pPr>
            <a:r>
              <a:rPr lang="en-US" altLang="zh-CN" sz="1350" b="1" dirty="0">
                <a:latin typeface="Times New Roman" panose="02020603050405020304" pitchFamily="18" charset="0"/>
                <a:cs typeface="Times New Roman" panose="02020603050405020304" pitchFamily="18" charset="0"/>
              </a:rPr>
              <a:t>Example: </a:t>
            </a:r>
            <a:r>
              <a:rPr lang="en-US" altLang="zh-CN" sz="1350" dirty="0">
                <a:latin typeface="Times New Roman" panose="02020603050405020304" pitchFamily="18" charset="0"/>
                <a:cs typeface="Times New Roman" panose="02020603050405020304" pitchFamily="18" charset="0"/>
              </a:rPr>
              <a:t>Assemble plausible haplotype</a:t>
            </a:r>
          </a:p>
        </p:txBody>
      </p:sp>
      <p:sp>
        <p:nvSpPr>
          <p:cNvPr id="6" name="文本框 5">
            <a:extLst>
              <a:ext uri="{FF2B5EF4-FFF2-40B4-BE49-F238E27FC236}">
                <a16:creationId xmlns:a16="http://schemas.microsoft.com/office/drawing/2014/main" id="{ACC7A019-D96D-6E92-37C6-502E42D76ABA}"/>
              </a:ext>
            </a:extLst>
          </p:cNvPr>
          <p:cNvSpPr txBox="1"/>
          <p:nvPr/>
        </p:nvSpPr>
        <p:spPr>
          <a:xfrm>
            <a:off x="5057776" y="1122875"/>
            <a:ext cx="3195970" cy="13664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25000"/>
              </a:lnSpc>
            </a:pPr>
            <a:r>
              <a:rPr lang="en-US" altLang="zh-CN" sz="1350" i="1" dirty="0">
                <a:latin typeface="Times New Roman" panose="02020603050405020304" pitchFamily="18" charset="0"/>
                <a:cs typeface="Times New Roman" panose="02020603050405020304" pitchFamily="18" charset="0"/>
              </a:rPr>
              <a:t>NOTE that: before traversing graph to sequence, we need simply graph: </a:t>
            </a:r>
          </a:p>
          <a:p>
            <a:pPr marL="214313" indent="-214313">
              <a:lnSpc>
                <a:spcPct val="125000"/>
              </a:lnSpc>
              <a:buFont typeface="Arial" panose="020B0604020202020204" pitchFamily="34" charset="0"/>
              <a:buChar char="•"/>
            </a:pPr>
            <a:r>
              <a:rPr lang="en-US" altLang="zh-CN" sz="1350" i="1" dirty="0">
                <a:latin typeface="Times New Roman" panose="02020603050405020304" pitchFamily="18" charset="0"/>
                <a:cs typeface="Times New Roman" panose="02020603050405020304" pitchFamily="18" charset="0"/>
              </a:rPr>
              <a:t>Remove paths with low coverage</a:t>
            </a:r>
          </a:p>
          <a:p>
            <a:pPr marL="214313" indent="-214313">
              <a:lnSpc>
                <a:spcPct val="125000"/>
              </a:lnSpc>
              <a:buFont typeface="Arial" panose="020B0604020202020204" pitchFamily="34" charset="0"/>
              <a:buChar char="•"/>
            </a:pPr>
            <a:r>
              <a:rPr lang="en-US" altLang="zh-CN" sz="1350" i="1" dirty="0">
                <a:latin typeface="Times New Roman" panose="02020603050405020304" pitchFamily="18" charset="0"/>
                <a:cs typeface="Times New Roman" panose="02020603050405020304" pitchFamily="18" charset="0"/>
              </a:rPr>
              <a:t>Merge simple linear paths</a:t>
            </a:r>
          </a:p>
          <a:p>
            <a:pPr marL="214313" indent="-214313">
              <a:lnSpc>
                <a:spcPct val="125000"/>
              </a:lnSpc>
              <a:buFont typeface="Arial" panose="020B0604020202020204" pitchFamily="34" charset="0"/>
              <a:buChar char="•"/>
            </a:pPr>
            <a:r>
              <a:rPr lang="en-US" altLang="zh-CN" sz="1350" i="1" dirty="0">
                <a:latin typeface="Times New Roman" panose="02020603050405020304" pitchFamily="18" charset="0"/>
                <a:cs typeface="Times New Roman" panose="02020603050405020304" pitchFamily="18" charset="0"/>
              </a:rPr>
              <a:t>Solve small bubble structure</a:t>
            </a:r>
          </a:p>
        </p:txBody>
      </p:sp>
      <p:sp>
        <p:nvSpPr>
          <p:cNvPr id="10" name="文本框 9">
            <a:extLst>
              <a:ext uri="{FF2B5EF4-FFF2-40B4-BE49-F238E27FC236}">
                <a16:creationId xmlns:a16="http://schemas.microsoft.com/office/drawing/2014/main" id="{3EC98B46-BB94-5CD9-5783-0BE8605796FB}"/>
              </a:ext>
            </a:extLst>
          </p:cNvPr>
          <p:cNvSpPr txBox="1"/>
          <p:nvPr/>
        </p:nvSpPr>
        <p:spPr>
          <a:xfrm>
            <a:off x="5714599" y="5053040"/>
            <a:ext cx="2389433" cy="84709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25000"/>
              </a:lnSpc>
            </a:pPr>
            <a:r>
              <a:rPr lang="en-US" altLang="zh-CN" sz="1350" dirty="0">
                <a:latin typeface="Times New Roman" panose="02020603050405020304" pitchFamily="18" charset="0"/>
                <a:cs typeface="Times New Roman" panose="02020603050405020304" pitchFamily="18" charset="0"/>
              </a:rPr>
              <a:t>Align all candidate haplotypes to reference and determine mutation sites</a:t>
            </a:r>
          </a:p>
        </p:txBody>
      </p:sp>
      <p:sp>
        <p:nvSpPr>
          <p:cNvPr id="12" name="文本框 11">
            <a:extLst>
              <a:ext uri="{FF2B5EF4-FFF2-40B4-BE49-F238E27FC236}">
                <a16:creationId xmlns:a16="http://schemas.microsoft.com/office/drawing/2014/main" id="{18E895B9-30C0-AE1E-C6CB-ACCAAD1D37BC}"/>
              </a:ext>
            </a:extLst>
          </p:cNvPr>
          <p:cNvSpPr txBox="1"/>
          <p:nvPr/>
        </p:nvSpPr>
        <p:spPr>
          <a:xfrm>
            <a:off x="378730" y="3152001"/>
            <a:ext cx="703096" cy="300082"/>
          </a:xfrm>
          <a:prstGeom prst="rect">
            <a:avLst/>
          </a:prstGeom>
          <a:noFill/>
        </p:spPr>
        <p:txBody>
          <a:bodyPr wrap="square">
            <a:spAutoFit/>
          </a:bodyPr>
          <a:lstStyle/>
          <a:p>
            <a:r>
              <a:rPr lang="en-US" altLang="zh-CN" sz="1350" dirty="0">
                <a:latin typeface="Times New Roman" panose="02020603050405020304" pitchFamily="18" charset="0"/>
                <a:cs typeface="Times New Roman" panose="02020603050405020304" pitchFamily="18" charset="0"/>
              </a:rPr>
              <a:t>5-mer</a:t>
            </a:r>
            <a:endParaRPr lang="zh-CN" altLang="en-US" sz="1350" dirty="0"/>
          </a:p>
        </p:txBody>
      </p:sp>
      <p:sp>
        <p:nvSpPr>
          <p:cNvPr id="13" name="矩形 12">
            <a:extLst>
              <a:ext uri="{FF2B5EF4-FFF2-40B4-BE49-F238E27FC236}">
                <a16:creationId xmlns:a16="http://schemas.microsoft.com/office/drawing/2014/main" id="{367FED27-DA8B-2359-65F6-93D81A72C068}"/>
              </a:ext>
            </a:extLst>
          </p:cNvPr>
          <p:cNvSpPr/>
          <p:nvPr/>
        </p:nvSpPr>
        <p:spPr>
          <a:xfrm>
            <a:off x="1603420" y="2838484"/>
            <a:ext cx="4550670" cy="195004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5" name="直接箭头连接符 14">
            <a:extLst>
              <a:ext uri="{FF2B5EF4-FFF2-40B4-BE49-F238E27FC236}">
                <a16:creationId xmlns:a16="http://schemas.microsoft.com/office/drawing/2014/main" id="{D3574F48-A8A0-65C9-4CAE-34E0034CA83F}"/>
              </a:ext>
            </a:extLst>
          </p:cNvPr>
          <p:cNvCxnSpPr>
            <a:stCxn id="13" idx="2"/>
          </p:cNvCxnSpPr>
          <p:nvPr/>
        </p:nvCxnSpPr>
        <p:spPr>
          <a:xfrm>
            <a:off x="3878755" y="4788526"/>
            <a:ext cx="9055" cy="4761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9F941144-C107-844C-6F7C-3C9F5548923D}"/>
              </a:ext>
            </a:extLst>
          </p:cNvPr>
          <p:cNvSpPr txBox="1"/>
          <p:nvPr/>
        </p:nvSpPr>
        <p:spPr>
          <a:xfrm>
            <a:off x="3622596" y="5191689"/>
            <a:ext cx="703096" cy="300082"/>
          </a:xfrm>
          <a:prstGeom prst="rect">
            <a:avLst/>
          </a:prstGeom>
          <a:noFill/>
        </p:spPr>
        <p:txBody>
          <a:bodyPr wrap="square">
            <a:spAutoFit/>
          </a:bodyPr>
          <a:lstStyle/>
          <a:p>
            <a:r>
              <a:rPr lang="en-US" altLang="zh-CN" sz="1350" dirty="0">
                <a:latin typeface="Times New Roman" panose="02020603050405020304" pitchFamily="18" charset="0"/>
                <a:cs typeface="Times New Roman" panose="02020603050405020304" pitchFamily="18" charset="0"/>
              </a:rPr>
              <a:t>DBG</a:t>
            </a:r>
            <a:endParaRPr lang="zh-CN" altLang="en-US" sz="1350" dirty="0">
              <a:latin typeface="Times New Roman" panose="02020603050405020304" pitchFamily="18" charset="0"/>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8BAF9D10-90DA-7FC5-759F-096E4ED1B712}"/>
              </a:ext>
            </a:extLst>
          </p:cNvPr>
          <p:cNvCxnSpPr>
            <a:cxnSpLocks/>
          </p:cNvCxnSpPr>
          <p:nvPr/>
        </p:nvCxnSpPr>
        <p:spPr>
          <a:xfrm flipV="1">
            <a:off x="6273621" y="2557550"/>
            <a:ext cx="0" cy="1211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CB019CD-5139-F9E5-AEBA-82AF0840AC15}"/>
              </a:ext>
            </a:extLst>
          </p:cNvPr>
          <p:cNvCxnSpPr>
            <a:cxnSpLocks/>
            <a:endCxn id="4" idx="1"/>
          </p:cNvCxnSpPr>
          <p:nvPr/>
        </p:nvCxnSpPr>
        <p:spPr>
          <a:xfrm>
            <a:off x="7138115" y="3701676"/>
            <a:ext cx="368500" cy="11556"/>
          </a:xfrm>
          <a:prstGeom prst="straightConnector1">
            <a:avLst/>
          </a:prstGeom>
          <a:ln w="28575">
            <a:solidFill>
              <a:srgbClr val="2007B9"/>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F6E4B56-2FED-5149-9917-D53B7F21E18D}"/>
              </a:ext>
            </a:extLst>
          </p:cNvPr>
          <p:cNvCxnSpPr>
            <a:cxnSpLocks/>
          </p:cNvCxnSpPr>
          <p:nvPr/>
        </p:nvCxnSpPr>
        <p:spPr>
          <a:xfrm>
            <a:off x="6775199" y="4788526"/>
            <a:ext cx="0" cy="26451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3" name="文本框 32">
            <a:extLst>
              <a:ext uri="{FF2B5EF4-FFF2-40B4-BE49-F238E27FC236}">
                <a16:creationId xmlns:a16="http://schemas.microsoft.com/office/drawing/2014/main" id="{67C6F274-75DE-A02A-9F54-A66FC6EC2A17}"/>
              </a:ext>
            </a:extLst>
          </p:cNvPr>
          <p:cNvSpPr txBox="1"/>
          <p:nvPr/>
        </p:nvSpPr>
        <p:spPr>
          <a:xfrm>
            <a:off x="7404606" y="4618337"/>
            <a:ext cx="139885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Image source: GATK4 </a:t>
            </a:r>
            <a:endParaRPr lang="zh-CN" altLang="en-US" sz="9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252A2E8-1AE0-740E-BEB8-1C6CB1A99557}"/>
              </a:ext>
            </a:extLst>
          </p:cNvPr>
          <p:cNvSpPr txBox="1"/>
          <p:nvPr/>
        </p:nvSpPr>
        <p:spPr>
          <a:xfrm>
            <a:off x="287882" y="149902"/>
            <a:ext cx="1107996" cy="369332"/>
          </a:xfrm>
          <a:prstGeom prst="rect">
            <a:avLst/>
          </a:prstGeom>
          <a:noFill/>
        </p:spPr>
        <p:txBody>
          <a:bodyPr wrap="none" rtlCol="0">
            <a:spAutoFit/>
          </a:bodyPr>
          <a:lstStyle/>
          <a:p>
            <a:r>
              <a:rPr lang="en-CN" b="1" i="1" u="sng" dirty="0"/>
              <a:t>扩展阅读</a:t>
            </a:r>
          </a:p>
        </p:txBody>
      </p:sp>
    </p:spTree>
    <p:extLst>
      <p:ext uri="{BB962C8B-B14F-4D97-AF65-F5344CB8AC3E}">
        <p14:creationId xmlns:p14="http://schemas.microsoft.com/office/powerpoint/2010/main" val="2622043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DDEA98A-D47D-AF80-393B-477504105021}"/>
              </a:ext>
            </a:extLst>
          </p:cNvPr>
          <p:cNvSpPr txBox="1"/>
          <p:nvPr/>
        </p:nvSpPr>
        <p:spPr>
          <a:xfrm>
            <a:off x="440871" y="1139227"/>
            <a:ext cx="7547251" cy="406137"/>
          </a:xfrm>
          <a:prstGeom prst="rect">
            <a:avLst/>
          </a:prstGeom>
          <a:noFill/>
        </p:spPr>
        <p:txBody>
          <a:bodyPr wrap="square">
            <a:spAutoFit/>
          </a:bodyPr>
          <a:lstStyle/>
          <a:p>
            <a:pPr>
              <a:lnSpc>
                <a:spcPct val="125000"/>
              </a:lnSpc>
            </a:pPr>
            <a:r>
              <a:rPr lang="en-US" altLang="zh-CN" b="1" dirty="0">
                <a:latin typeface="Times New Roman" panose="02020603050405020304" pitchFamily="18" charset="0"/>
                <a:cs typeface="Times New Roman" panose="02020603050405020304" pitchFamily="18" charset="0"/>
              </a:rPr>
              <a:t>Step3: Score haplotypes using </a:t>
            </a:r>
            <a:r>
              <a:rPr lang="en-US" altLang="zh-CN" b="1" dirty="0" err="1">
                <a:solidFill>
                  <a:srgbClr val="FF0000"/>
                </a:solidFill>
                <a:latin typeface="Times New Roman" panose="02020603050405020304" pitchFamily="18" charset="0"/>
                <a:cs typeface="Times New Roman" panose="02020603050405020304" pitchFamily="18" charset="0"/>
              </a:rPr>
              <a:t>PairHMM</a:t>
            </a:r>
            <a:r>
              <a:rPr lang="en-US" altLang="zh-CN" b="1" dirty="0">
                <a:solidFill>
                  <a:srgbClr val="FF0000"/>
                </a:solidFill>
                <a:latin typeface="Times New Roman" panose="02020603050405020304" pitchFamily="18" charset="0"/>
                <a:cs typeface="Times New Roman" panose="02020603050405020304" pitchFamily="18" charset="0"/>
              </a:rPr>
              <a:t> (Pair Hidden Markov Model)</a:t>
            </a:r>
          </a:p>
        </p:txBody>
      </p:sp>
      <p:pic>
        <p:nvPicPr>
          <p:cNvPr id="8" name="图片 7">
            <a:extLst>
              <a:ext uri="{FF2B5EF4-FFF2-40B4-BE49-F238E27FC236}">
                <a16:creationId xmlns:a16="http://schemas.microsoft.com/office/drawing/2014/main" id="{3DF8DEFA-210F-1E73-BD6F-0EBF6CCF4986}"/>
              </a:ext>
            </a:extLst>
          </p:cNvPr>
          <p:cNvPicPr>
            <a:picLocks noChangeAspect="1"/>
          </p:cNvPicPr>
          <p:nvPr/>
        </p:nvPicPr>
        <p:blipFill>
          <a:blip r:embed="rId2"/>
          <a:srcRect t="49602"/>
          <a:stretch/>
        </p:blipFill>
        <p:spPr>
          <a:xfrm>
            <a:off x="317495" y="4255926"/>
            <a:ext cx="5487656" cy="1308776"/>
          </a:xfrm>
          <a:prstGeom prst="rect">
            <a:avLst/>
          </a:prstGeom>
        </p:spPr>
      </p:pic>
      <p:sp>
        <p:nvSpPr>
          <p:cNvPr id="9" name="文本框 8">
            <a:extLst>
              <a:ext uri="{FF2B5EF4-FFF2-40B4-BE49-F238E27FC236}">
                <a16:creationId xmlns:a16="http://schemas.microsoft.com/office/drawing/2014/main" id="{2A1AF380-B12D-375B-B0F5-197277915E75}"/>
              </a:ext>
            </a:extLst>
          </p:cNvPr>
          <p:cNvSpPr txBox="1"/>
          <p:nvPr/>
        </p:nvSpPr>
        <p:spPr>
          <a:xfrm>
            <a:off x="4536394" y="5564702"/>
            <a:ext cx="139885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Image source: GATK4 </a:t>
            </a:r>
            <a:endParaRPr lang="zh-CN" altLang="en-US" sz="9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1A94F50-5462-61A1-C4A6-EBF9E5D92445}"/>
              </a:ext>
            </a:extLst>
          </p:cNvPr>
          <p:cNvPicPr>
            <a:picLocks noChangeAspect="1"/>
          </p:cNvPicPr>
          <p:nvPr/>
        </p:nvPicPr>
        <p:blipFill>
          <a:blip r:embed="rId2"/>
          <a:srcRect b="52142"/>
          <a:stretch/>
        </p:blipFill>
        <p:spPr>
          <a:xfrm>
            <a:off x="220904" y="1770100"/>
            <a:ext cx="5817462" cy="1317504"/>
          </a:xfrm>
          <a:prstGeom prst="rect">
            <a:avLst/>
          </a:prstGeom>
        </p:spPr>
      </p:pic>
      <p:sp>
        <p:nvSpPr>
          <p:cNvPr id="11" name="文本框 10">
            <a:extLst>
              <a:ext uri="{FF2B5EF4-FFF2-40B4-BE49-F238E27FC236}">
                <a16:creationId xmlns:a16="http://schemas.microsoft.com/office/drawing/2014/main" id="{DF310469-9C6B-D540-75F8-CF06FAA8E0EF}"/>
              </a:ext>
            </a:extLst>
          </p:cNvPr>
          <p:cNvSpPr txBox="1"/>
          <p:nvPr/>
        </p:nvSpPr>
        <p:spPr>
          <a:xfrm>
            <a:off x="6362969" y="2052006"/>
            <a:ext cx="2310675" cy="715581"/>
          </a:xfrm>
          <a:prstGeom prst="rect">
            <a:avLst/>
          </a:prstGeom>
          <a:noFill/>
        </p:spPr>
        <p:txBody>
          <a:bodyPr wrap="square" rtlCol="0">
            <a:spAutoFit/>
          </a:bodyPr>
          <a:lstStyle/>
          <a:p>
            <a:pPr marL="214313" indent="-214313">
              <a:buFont typeface="Arial" panose="020B0604020202020204" pitchFamily="34" charset="0"/>
              <a:buChar char="•"/>
            </a:pPr>
            <a:r>
              <a:rPr lang="en-US" altLang="zh-CN" sz="1350" b="1" dirty="0">
                <a:latin typeface="Times New Roman" panose="02020603050405020304" pitchFamily="18" charset="0"/>
                <a:cs typeface="Times New Roman" panose="02020603050405020304" pitchFamily="18" charset="0"/>
              </a:rPr>
              <a:t>Define transitions between the states as shown:</a:t>
            </a:r>
            <a:endParaRPr lang="zh-CN" altLang="en-US" sz="1350" b="1" dirty="0">
              <a:latin typeface="Times New Roman" panose="02020603050405020304" pitchFamily="18" charset="0"/>
              <a:cs typeface="Times New Roman" panose="02020603050405020304" pitchFamily="18" charset="0"/>
            </a:endParaRPr>
          </a:p>
        </p:txBody>
      </p:sp>
      <p:grpSp>
        <p:nvGrpSpPr>
          <p:cNvPr id="18" name="组合 17">
            <a:extLst>
              <a:ext uri="{FF2B5EF4-FFF2-40B4-BE49-F238E27FC236}">
                <a16:creationId xmlns:a16="http://schemas.microsoft.com/office/drawing/2014/main" id="{DD09B531-AE52-F193-7D17-08DC2E6924F6}"/>
              </a:ext>
            </a:extLst>
          </p:cNvPr>
          <p:cNvGrpSpPr/>
          <p:nvPr/>
        </p:nvGrpSpPr>
        <p:grpSpPr>
          <a:xfrm>
            <a:off x="220904" y="3343471"/>
            <a:ext cx="8802358" cy="675570"/>
            <a:chOff x="300977" y="3201902"/>
            <a:chExt cx="11736477" cy="900759"/>
          </a:xfrm>
        </p:grpSpPr>
        <p:sp>
          <p:nvSpPr>
            <p:cNvPr id="12" name="文本框 11">
              <a:extLst>
                <a:ext uri="{FF2B5EF4-FFF2-40B4-BE49-F238E27FC236}">
                  <a16:creationId xmlns:a16="http://schemas.microsoft.com/office/drawing/2014/main" id="{C0A53965-C216-C187-AA2B-9F117CA0BD17}"/>
                </a:ext>
              </a:extLst>
            </p:cNvPr>
            <p:cNvSpPr txBox="1"/>
            <p:nvPr/>
          </p:nvSpPr>
          <p:spPr>
            <a:xfrm>
              <a:off x="1068948" y="3201902"/>
              <a:ext cx="1403796" cy="738663"/>
            </a:xfrm>
            <a:prstGeom prst="rect">
              <a:avLst/>
            </a:prstGeom>
            <a:noFill/>
          </p:spPr>
          <p:txBody>
            <a:bodyPr wrap="square" rtlCol="0">
              <a:spAutoFit/>
            </a:bodyPr>
            <a:lstStyle/>
            <a:p>
              <a:r>
                <a:rPr lang="en-US" altLang="zh-CN" sz="1500" dirty="0"/>
                <a:t>AG-TCA</a:t>
              </a:r>
            </a:p>
            <a:p>
              <a:r>
                <a:rPr lang="en-US" altLang="zh-CN" sz="1500" dirty="0"/>
                <a:t>AGGTC-</a:t>
              </a:r>
              <a:endParaRPr lang="zh-CN" altLang="en-US" sz="1500" dirty="0"/>
            </a:p>
          </p:txBody>
        </p:sp>
        <p:sp>
          <p:nvSpPr>
            <p:cNvPr id="13" name="文本框 12">
              <a:extLst>
                <a:ext uri="{FF2B5EF4-FFF2-40B4-BE49-F238E27FC236}">
                  <a16:creationId xmlns:a16="http://schemas.microsoft.com/office/drawing/2014/main" id="{8A91BF69-44C9-669A-E24F-FC21D5CEBC4D}"/>
                </a:ext>
              </a:extLst>
            </p:cNvPr>
            <p:cNvSpPr txBox="1"/>
            <p:nvPr/>
          </p:nvSpPr>
          <p:spPr>
            <a:xfrm>
              <a:off x="300977" y="3201902"/>
              <a:ext cx="1160775" cy="400109"/>
            </a:xfrm>
            <a:prstGeom prst="rect">
              <a:avLst/>
            </a:prstGeom>
            <a:noFill/>
          </p:spPr>
          <p:txBody>
            <a:bodyPr wrap="square" rtlCol="0">
              <a:spAutoFit/>
            </a:bodyPr>
            <a:lstStyle/>
            <a:p>
              <a:r>
                <a:rPr lang="en-US" altLang="zh-CN" sz="1350" b="1" dirty="0">
                  <a:latin typeface="Times New Roman" panose="02020603050405020304" pitchFamily="18" charset="0"/>
                  <a:cs typeface="Times New Roman" panose="02020603050405020304" pitchFamily="18" charset="0"/>
                </a:rPr>
                <a:t>E.g.</a:t>
              </a:r>
              <a:endParaRPr lang="zh-CN" altLang="en-US" sz="135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BDC6E42-CC95-D3B0-A1AB-51BB17E5CF80}"/>
                    </a:ext>
                  </a:extLst>
                </p:cNvPr>
                <p:cNvSpPr txBox="1"/>
                <p:nvPr/>
              </p:nvSpPr>
              <p:spPr>
                <a:xfrm>
                  <a:off x="2300188" y="3201902"/>
                  <a:ext cx="9737266" cy="90075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State path for this alignment: </a:t>
                  </a:r>
                  <a14:m>
                    <m:oMath xmlns:m="http://schemas.openxmlformats.org/officeDocument/2006/math">
                      <m:r>
                        <a:rPr lang="en-US" altLang="zh-CN" sz="1200" i="1">
                          <a:latin typeface="Cambria Math" panose="02040503050406030204" pitchFamily="18" charset="0"/>
                        </a:rPr>
                        <m:t>𝑀𝑀</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𝐼</m:t>
                          </m:r>
                        </m:e>
                        <m:sub>
                          <m:r>
                            <a:rPr lang="en-US" altLang="zh-CN" sz="1200" i="1">
                              <a:latin typeface="Cambria Math" panose="02040503050406030204" pitchFamily="18" charset="0"/>
                            </a:rPr>
                            <m:t>𝑥</m:t>
                          </m:r>
                        </m:sub>
                      </m:sSub>
                      <m:r>
                        <a:rPr lang="en-US" altLang="zh-CN" sz="1200" i="1">
                          <a:latin typeface="Cambria Math" panose="02040503050406030204" pitchFamily="18" charset="0"/>
                        </a:rPr>
                        <m:t>𝑀𝑀</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𝐼</m:t>
                          </m:r>
                        </m:e>
                        <m:sub>
                          <m:r>
                            <a:rPr lang="en-US" altLang="zh-CN" sz="1200" i="1">
                              <a:latin typeface="Cambria Math" panose="02040503050406030204" pitchFamily="18" charset="0"/>
                            </a:rPr>
                            <m:t>𝑦</m:t>
                          </m:r>
                        </m:sub>
                      </m:sSub>
                    </m:oMath>
                  </a14:m>
                  <a:endParaRPr lang="en-US" altLang="zh-CN" sz="1200" dirty="0">
                    <a:latin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The probability of this alignment: </a:t>
                  </a:r>
                  <a:endParaRPr lang="en-US" altLang="zh-CN" sz="12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cs typeface="Times New Roman" panose="02020603050405020304" pitchFamily="18" charset="0"/>
                          </a:rPr>
                          <m:t>𝑃</m:t>
                        </m:r>
                        <m:d>
                          <m:dPr>
                            <m:ctrlPr>
                              <a:rPr lang="en-US" altLang="zh-CN" sz="1200" i="1">
                                <a:latin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cs typeface="Times New Roman" panose="02020603050405020304" pitchFamily="18" charset="0"/>
                              </a:rPr>
                              <m:t>𝐴</m:t>
                            </m:r>
                            <m:r>
                              <a:rPr lang="en-US" altLang="zh-CN" sz="1200" i="1">
                                <a:latin typeface="Cambria Math" panose="02040503050406030204" pitchFamily="18" charset="0"/>
                                <a:cs typeface="Times New Roman" panose="02020603050405020304" pitchFamily="18" charset="0"/>
                              </a:rPr>
                              <m:t>,</m:t>
                            </m:r>
                            <m:r>
                              <a:rPr lang="en-US" altLang="zh-CN" sz="1200" i="1">
                                <a:latin typeface="Cambria Math" panose="02040503050406030204" pitchFamily="18" charset="0"/>
                                <a:cs typeface="Times New Roman" panose="02020603050405020304" pitchFamily="18" charset="0"/>
                              </a:rPr>
                              <m:t>𝐴</m:t>
                            </m:r>
                          </m:e>
                        </m:d>
                        <m:r>
                          <a:rPr lang="en-US" altLang="zh-CN" sz="1200" i="1">
                            <a:latin typeface="Cambria Math" panose="02040503050406030204" pitchFamily="18" charset="0"/>
                            <a:cs typeface="Times New Roman" panose="02020603050405020304" pitchFamily="18" charset="0"/>
                          </a:rPr>
                          <m:t>∗</m:t>
                        </m:r>
                        <m:d>
                          <m:dPr>
                            <m:ctrlPr>
                              <a:rPr lang="en-US" altLang="zh-CN" sz="1200" i="1">
                                <a:latin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cs typeface="Times New Roman" panose="02020603050405020304" pitchFamily="18" charset="0"/>
                              </a:rPr>
                              <m:t>1−2</m:t>
                            </m:r>
                            <m:r>
                              <a:rPr lang="en-US" altLang="zh-CN" sz="1200" i="1">
                                <a:latin typeface="Cambria Math" panose="02040503050406030204" pitchFamily="18" charset="0"/>
                                <a:cs typeface="Times New Roman" panose="02020603050405020304" pitchFamily="18" charset="0"/>
                              </a:rPr>
                              <m:t>𝛿</m:t>
                            </m:r>
                          </m:e>
                        </m:d>
                        <m:r>
                          <a:rPr lang="en-US" altLang="zh-CN" sz="1200" i="1">
                            <a:latin typeface="Cambria Math" panose="02040503050406030204" pitchFamily="18" charset="0"/>
                            <a:cs typeface="Times New Roman" panose="02020603050405020304" pitchFamily="18" charset="0"/>
                          </a:rPr>
                          <m:t>∗</m:t>
                        </m:r>
                        <m:r>
                          <a:rPr lang="en-US" altLang="zh-CN" sz="1200" i="1">
                            <a:latin typeface="Cambria Math" panose="02040503050406030204" pitchFamily="18" charset="0"/>
                            <a:cs typeface="Times New Roman" panose="02020603050405020304" pitchFamily="18" charset="0"/>
                          </a:rPr>
                          <m:t>𝑃</m:t>
                        </m:r>
                        <m:d>
                          <m:dPr>
                            <m:ctrlPr>
                              <a:rPr lang="en-US" altLang="zh-CN" sz="1200" i="1">
                                <a:latin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cs typeface="Times New Roman" panose="02020603050405020304" pitchFamily="18" charset="0"/>
                              </a:rPr>
                              <m:t>𝐺</m:t>
                            </m:r>
                            <m:r>
                              <a:rPr lang="en-US" altLang="zh-CN" sz="1200" i="1">
                                <a:latin typeface="Cambria Math" panose="02040503050406030204" pitchFamily="18" charset="0"/>
                                <a:cs typeface="Times New Roman" panose="02020603050405020304" pitchFamily="18" charset="0"/>
                              </a:rPr>
                              <m:t>,</m:t>
                            </m:r>
                            <m:r>
                              <a:rPr lang="en-US" altLang="zh-CN" sz="1200" i="1">
                                <a:latin typeface="Cambria Math" panose="02040503050406030204" pitchFamily="18" charset="0"/>
                                <a:cs typeface="Times New Roman" panose="02020603050405020304" pitchFamily="18" charset="0"/>
                              </a:rPr>
                              <m:t>𝐺</m:t>
                            </m:r>
                          </m:e>
                        </m:d>
                        <m:r>
                          <a:rPr lang="en-US" altLang="zh-CN" sz="1200" i="1">
                            <a:latin typeface="Cambria Math" panose="02040503050406030204" pitchFamily="18" charset="0"/>
                            <a:cs typeface="Times New Roman" panose="02020603050405020304" pitchFamily="18" charset="0"/>
                          </a:rPr>
                          <m:t>∗</m:t>
                        </m:r>
                        <m:d>
                          <m:dPr>
                            <m:ctrlPr>
                              <a:rPr lang="en-US" altLang="zh-CN" sz="1200" i="1">
                                <a:latin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cs typeface="Times New Roman" panose="02020603050405020304" pitchFamily="18" charset="0"/>
                              </a:rPr>
                              <m:t>1−2</m:t>
                            </m:r>
                            <m:r>
                              <a:rPr lang="en-US" altLang="zh-CN" sz="1200" i="1">
                                <a:latin typeface="Cambria Math" panose="02040503050406030204" pitchFamily="18" charset="0"/>
                                <a:cs typeface="Times New Roman" panose="02020603050405020304" pitchFamily="18" charset="0"/>
                              </a:rPr>
                              <m:t>𝛿</m:t>
                            </m:r>
                          </m:e>
                        </m:d>
                        <m:r>
                          <a:rPr lang="en-US" altLang="zh-CN" sz="1200" i="1">
                            <a:latin typeface="Cambria Math" panose="02040503050406030204" pitchFamily="18" charset="0"/>
                            <a:cs typeface="Times New Roman" panose="02020603050405020304" pitchFamily="18" charset="0"/>
                          </a:rPr>
                          <m:t>∗</m:t>
                        </m:r>
                        <m:sSub>
                          <m:sSubPr>
                            <m:ctrlPr>
                              <a:rPr lang="en-US" altLang="zh-CN" sz="1200" i="1">
                                <a:latin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cs typeface="Times New Roman" panose="02020603050405020304" pitchFamily="18" charset="0"/>
                              </a:rPr>
                              <m:t>𝑄</m:t>
                            </m:r>
                          </m:e>
                          <m:sub>
                            <m:r>
                              <a:rPr lang="en-US" altLang="zh-CN" sz="1200" i="1">
                                <a:latin typeface="Cambria Math" panose="02040503050406030204" pitchFamily="18" charset="0"/>
                                <a:cs typeface="Times New Roman" panose="02020603050405020304" pitchFamily="18" charset="0"/>
                              </a:rPr>
                              <m:t>𝑥</m:t>
                            </m:r>
                          </m:sub>
                        </m:sSub>
                        <m:d>
                          <m:dPr>
                            <m:ctrlPr>
                              <a:rPr lang="en-US" altLang="zh-CN" sz="1200" i="1">
                                <a:latin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cs typeface="Times New Roman" panose="02020603050405020304" pitchFamily="18" charset="0"/>
                              </a:rPr>
                              <m:t>−,</m:t>
                            </m:r>
                            <m:r>
                              <a:rPr lang="en-US" altLang="zh-CN" sz="1200" i="1">
                                <a:latin typeface="Cambria Math" panose="02040503050406030204" pitchFamily="18" charset="0"/>
                                <a:cs typeface="Times New Roman" panose="02020603050405020304" pitchFamily="18" charset="0"/>
                              </a:rPr>
                              <m:t>𝐺</m:t>
                            </m:r>
                          </m:e>
                        </m:d>
                        <m:r>
                          <a:rPr lang="en-US" altLang="zh-CN" sz="1200" i="1">
                            <a:latin typeface="Cambria Math" panose="02040503050406030204" pitchFamily="18" charset="0"/>
                            <a:cs typeface="Times New Roman" panose="02020603050405020304" pitchFamily="18" charset="0"/>
                          </a:rPr>
                          <m:t>∗</m:t>
                        </m:r>
                        <m:r>
                          <a:rPr lang="en-US" altLang="zh-CN" sz="1200" i="1">
                            <a:latin typeface="Cambria Math" panose="02040503050406030204" pitchFamily="18" charset="0"/>
                            <a:cs typeface="Times New Roman" panose="02020603050405020304" pitchFamily="18" charset="0"/>
                          </a:rPr>
                          <m:t>𝛿</m:t>
                        </m:r>
                        <m:r>
                          <a:rPr lang="en-US" altLang="zh-CN" sz="1200" i="1">
                            <a:latin typeface="Cambria Math" panose="02040503050406030204" pitchFamily="18" charset="0"/>
                            <a:cs typeface="Times New Roman" panose="02020603050405020304" pitchFamily="18" charset="0"/>
                          </a:rPr>
                          <m:t>∗</m:t>
                        </m:r>
                        <m:r>
                          <a:rPr lang="en-US" altLang="zh-CN" sz="1200" i="1">
                            <a:latin typeface="Cambria Math" panose="02040503050406030204" pitchFamily="18" charset="0"/>
                            <a:cs typeface="Times New Roman" panose="02020603050405020304" pitchFamily="18" charset="0"/>
                          </a:rPr>
                          <m:t>𝑃</m:t>
                        </m:r>
                        <m:d>
                          <m:dPr>
                            <m:ctrlPr>
                              <a:rPr lang="en-US" altLang="zh-CN" sz="1200" i="1">
                                <a:latin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cs typeface="Times New Roman" panose="02020603050405020304" pitchFamily="18" charset="0"/>
                              </a:rPr>
                              <m:t>𝑇</m:t>
                            </m:r>
                            <m:r>
                              <a:rPr lang="en-US" altLang="zh-CN" sz="1200" i="1">
                                <a:latin typeface="Cambria Math" panose="02040503050406030204" pitchFamily="18" charset="0"/>
                                <a:cs typeface="Times New Roman" panose="02020603050405020304" pitchFamily="18" charset="0"/>
                              </a:rPr>
                              <m:t>,</m:t>
                            </m:r>
                            <m:r>
                              <a:rPr lang="en-US" altLang="zh-CN" sz="1200" i="1">
                                <a:latin typeface="Cambria Math" panose="02040503050406030204" pitchFamily="18" charset="0"/>
                                <a:cs typeface="Times New Roman" panose="02020603050405020304" pitchFamily="18" charset="0"/>
                              </a:rPr>
                              <m:t>𝑇</m:t>
                            </m:r>
                          </m:e>
                        </m:d>
                        <m:r>
                          <a:rPr lang="en-US" altLang="zh-CN" sz="1200" i="1">
                            <a:latin typeface="Cambria Math" panose="02040503050406030204" pitchFamily="18" charset="0"/>
                            <a:cs typeface="Times New Roman" panose="02020603050405020304" pitchFamily="18" charset="0"/>
                          </a:rPr>
                          <m:t>∗</m:t>
                        </m:r>
                        <m:d>
                          <m:dPr>
                            <m:ctrlPr>
                              <a:rPr lang="en-US" altLang="zh-CN" sz="1200" i="1">
                                <a:latin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cs typeface="Times New Roman" panose="02020603050405020304" pitchFamily="18" charset="0"/>
                              </a:rPr>
                              <m:t>1−2</m:t>
                            </m:r>
                            <m:r>
                              <a:rPr lang="en-US" altLang="zh-CN" sz="1200" i="1">
                                <a:latin typeface="Cambria Math" panose="02040503050406030204" pitchFamily="18" charset="0"/>
                                <a:cs typeface="Times New Roman" panose="02020603050405020304" pitchFamily="18" charset="0"/>
                              </a:rPr>
                              <m:t>𝛿</m:t>
                            </m:r>
                          </m:e>
                        </m:d>
                        <m:r>
                          <a:rPr lang="en-US" altLang="zh-CN" sz="1200" i="1">
                            <a:latin typeface="Cambria Math" panose="02040503050406030204" pitchFamily="18" charset="0"/>
                            <a:cs typeface="Times New Roman" panose="02020603050405020304" pitchFamily="18" charset="0"/>
                          </a:rPr>
                          <m:t>∗</m:t>
                        </m:r>
                        <m:r>
                          <a:rPr lang="en-US" altLang="zh-CN" sz="1200" i="1">
                            <a:latin typeface="Cambria Math" panose="02040503050406030204" pitchFamily="18" charset="0"/>
                            <a:cs typeface="Times New Roman" panose="02020603050405020304" pitchFamily="18" charset="0"/>
                          </a:rPr>
                          <m:t>𝑃</m:t>
                        </m:r>
                        <m:d>
                          <m:dPr>
                            <m:ctrlPr>
                              <a:rPr lang="en-US" altLang="zh-CN" sz="1200" i="1">
                                <a:latin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cs typeface="Times New Roman" panose="02020603050405020304" pitchFamily="18" charset="0"/>
                              </a:rPr>
                              <m:t>𝐶</m:t>
                            </m:r>
                            <m:r>
                              <a:rPr lang="en-US" altLang="zh-CN" sz="1200" i="1">
                                <a:latin typeface="Cambria Math" panose="02040503050406030204" pitchFamily="18" charset="0"/>
                                <a:cs typeface="Times New Roman" panose="02020603050405020304" pitchFamily="18" charset="0"/>
                              </a:rPr>
                              <m:t>,</m:t>
                            </m:r>
                            <m:r>
                              <a:rPr lang="en-US" altLang="zh-CN" sz="1200" i="1">
                                <a:latin typeface="Cambria Math" panose="02040503050406030204" pitchFamily="18" charset="0"/>
                                <a:cs typeface="Times New Roman" panose="02020603050405020304" pitchFamily="18" charset="0"/>
                              </a:rPr>
                              <m:t>𝐶</m:t>
                            </m:r>
                          </m:e>
                        </m:d>
                        <m:r>
                          <a:rPr lang="en-US" altLang="zh-CN" sz="1200" i="1">
                            <a:latin typeface="Cambria Math" panose="02040503050406030204" pitchFamily="18" charset="0"/>
                            <a:cs typeface="Times New Roman" panose="02020603050405020304" pitchFamily="18" charset="0"/>
                          </a:rPr>
                          <m:t>∗</m:t>
                        </m:r>
                        <m:d>
                          <m:dPr>
                            <m:ctrlPr>
                              <a:rPr lang="en-US" altLang="zh-CN" sz="1200" i="1">
                                <a:latin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cs typeface="Times New Roman" panose="02020603050405020304" pitchFamily="18" charset="0"/>
                              </a:rPr>
                              <m:t>1−2</m:t>
                            </m:r>
                            <m:r>
                              <a:rPr lang="en-US" altLang="zh-CN" sz="1200" i="1">
                                <a:latin typeface="Cambria Math" panose="02040503050406030204" pitchFamily="18" charset="0"/>
                                <a:cs typeface="Times New Roman" panose="02020603050405020304" pitchFamily="18" charset="0"/>
                              </a:rPr>
                              <m:t>𝛿</m:t>
                            </m:r>
                          </m:e>
                        </m:d>
                        <m:r>
                          <a:rPr lang="en-US" altLang="zh-CN" sz="1200" i="1">
                            <a:latin typeface="Cambria Math" panose="02040503050406030204" pitchFamily="18" charset="0"/>
                            <a:cs typeface="Times New Roman" panose="02020603050405020304" pitchFamily="18" charset="0"/>
                          </a:rPr>
                          <m:t>∗</m:t>
                        </m:r>
                        <m:sSub>
                          <m:sSubPr>
                            <m:ctrlPr>
                              <a:rPr lang="en-US" altLang="zh-CN" sz="1200" i="1">
                                <a:latin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cs typeface="Times New Roman" panose="02020603050405020304" pitchFamily="18" charset="0"/>
                              </a:rPr>
                              <m:t>𝑄</m:t>
                            </m:r>
                          </m:e>
                          <m:sub>
                            <m:r>
                              <a:rPr lang="en-US" altLang="zh-CN" sz="1200" i="1">
                                <a:latin typeface="Cambria Math" panose="02040503050406030204" pitchFamily="18" charset="0"/>
                                <a:cs typeface="Times New Roman" panose="02020603050405020304" pitchFamily="18" charset="0"/>
                              </a:rPr>
                              <m:t>𝑦</m:t>
                            </m:r>
                          </m:sub>
                        </m:sSub>
                        <m:d>
                          <m:dPr>
                            <m:ctrlPr>
                              <a:rPr lang="en-US" altLang="zh-CN" sz="1200" i="1">
                                <a:latin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cs typeface="Times New Roman" panose="02020603050405020304" pitchFamily="18" charset="0"/>
                              </a:rPr>
                              <m:t>𝐴</m:t>
                            </m:r>
                            <m:r>
                              <a:rPr lang="en-US" altLang="zh-CN" sz="1200" i="1">
                                <a:latin typeface="Cambria Math" panose="02040503050406030204" pitchFamily="18" charset="0"/>
                                <a:cs typeface="Times New Roman" panose="02020603050405020304" pitchFamily="18" charset="0"/>
                              </a:rPr>
                              <m:t>,−</m:t>
                            </m:r>
                          </m:e>
                        </m:d>
                        <m:r>
                          <a:rPr lang="en-US" altLang="zh-CN" sz="1200" i="1">
                            <a:latin typeface="Cambria Math" panose="02040503050406030204" pitchFamily="18" charset="0"/>
                            <a:cs typeface="Times New Roman" panose="02020603050405020304" pitchFamily="18" charset="0"/>
                          </a:rPr>
                          <m:t>∗</m:t>
                        </m:r>
                        <m:r>
                          <a:rPr lang="en-US" altLang="zh-CN" sz="1200" i="1">
                            <a:latin typeface="Cambria Math" panose="02040503050406030204" pitchFamily="18" charset="0"/>
                            <a:cs typeface="Times New Roman" panose="02020603050405020304" pitchFamily="18" charset="0"/>
                          </a:rPr>
                          <m:t>𝛿</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9BDC6E42-CC95-D3B0-A1AB-51BB17E5CF80}"/>
                    </a:ext>
                  </a:extLst>
                </p:cNvPr>
                <p:cNvSpPr txBox="1">
                  <a:spLocks noRot="1" noChangeAspect="1" noMove="1" noResize="1" noEditPoints="1" noAdjustHandles="1" noChangeArrowheads="1" noChangeShapeType="1" noTextEdit="1"/>
                </p:cNvSpPr>
                <p:nvPr/>
              </p:nvSpPr>
              <p:spPr>
                <a:xfrm>
                  <a:off x="2300188" y="3201902"/>
                  <a:ext cx="9737266" cy="900759"/>
                </a:xfrm>
                <a:prstGeom prst="rect">
                  <a:avLst/>
                </a:prstGeom>
                <a:blipFill>
                  <a:blip r:embed="rId3"/>
                  <a:stretch>
                    <a:fillRect t="-1852"/>
                  </a:stretch>
                </a:blipFill>
              </p:spPr>
              <p:txBody>
                <a:bodyPr/>
                <a:lstStyle/>
                <a:p>
                  <a:r>
                    <a:rPr lang="en-CN">
                      <a:noFill/>
                    </a:rPr>
                    <a:t> </a:t>
                  </a:r>
                </a:p>
              </p:txBody>
            </p:sp>
          </mc:Fallback>
        </mc:AlternateContent>
      </p:grpSp>
      <p:sp>
        <p:nvSpPr>
          <p:cNvPr id="15" name="文本框 14">
            <a:extLst>
              <a:ext uri="{FF2B5EF4-FFF2-40B4-BE49-F238E27FC236}">
                <a16:creationId xmlns:a16="http://schemas.microsoft.com/office/drawing/2014/main" id="{6C1A63BA-A14F-5958-C14F-66AC13C674BB}"/>
              </a:ext>
            </a:extLst>
          </p:cNvPr>
          <p:cNvSpPr txBox="1"/>
          <p:nvPr/>
        </p:nvSpPr>
        <p:spPr>
          <a:xfrm>
            <a:off x="6487544" y="4541939"/>
            <a:ext cx="2393743" cy="507831"/>
          </a:xfrm>
          <a:prstGeom prst="rect">
            <a:avLst/>
          </a:prstGeom>
          <a:noFill/>
        </p:spPr>
        <p:txBody>
          <a:bodyPr wrap="square" rtlCol="0">
            <a:spAutoFit/>
          </a:bodyPr>
          <a:lstStyle/>
          <a:p>
            <a:pPr marL="214313" indent="-214313">
              <a:buFont typeface="Arial" panose="020B0604020202020204" pitchFamily="34" charset="0"/>
              <a:buChar char="•"/>
            </a:pPr>
            <a:r>
              <a:rPr lang="en-US" altLang="zh-CN" sz="1350" b="1" dirty="0">
                <a:latin typeface="Times New Roman" panose="02020603050405020304" pitchFamily="18" charset="0"/>
                <a:cs typeface="Times New Roman" panose="02020603050405020304" pitchFamily="18" charset="0"/>
              </a:rPr>
              <a:t>Produce a haplotype likelihoods matrix</a:t>
            </a:r>
            <a:endParaRPr lang="zh-CN" altLang="en-US" sz="135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77889F80-65B6-CC50-AC8C-4A1F13B48D87}"/>
              </a:ext>
            </a:extLst>
          </p:cNvPr>
          <p:cNvSpPr txBox="1"/>
          <p:nvPr/>
        </p:nvSpPr>
        <p:spPr>
          <a:xfrm>
            <a:off x="4639515" y="3074813"/>
            <a:ext cx="139885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Image source: GATK4 </a:t>
            </a:r>
            <a:endParaRPr lang="zh-CN" altLang="en-US" sz="9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C8C83E0-89FC-614F-A226-45F8EFAF744C}"/>
              </a:ext>
            </a:extLst>
          </p:cNvPr>
          <p:cNvSpPr txBox="1"/>
          <p:nvPr/>
        </p:nvSpPr>
        <p:spPr>
          <a:xfrm>
            <a:off x="287882" y="149902"/>
            <a:ext cx="1107996" cy="369332"/>
          </a:xfrm>
          <a:prstGeom prst="rect">
            <a:avLst/>
          </a:prstGeom>
          <a:noFill/>
        </p:spPr>
        <p:txBody>
          <a:bodyPr wrap="none" rtlCol="0">
            <a:spAutoFit/>
          </a:bodyPr>
          <a:lstStyle/>
          <a:p>
            <a:r>
              <a:rPr lang="en-CN" b="1" i="1" u="sng" dirty="0"/>
              <a:t>扩展阅读</a:t>
            </a:r>
          </a:p>
        </p:txBody>
      </p:sp>
    </p:spTree>
    <p:extLst>
      <p:ext uri="{BB962C8B-B14F-4D97-AF65-F5344CB8AC3E}">
        <p14:creationId xmlns:p14="http://schemas.microsoft.com/office/powerpoint/2010/main" val="2373859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4861D86-3ECC-176E-34AB-62981DB2D392}"/>
              </a:ext>
            </a:extLst>
          </p:cNvPr>
          <p:cNvSpPr txBox="1"/>
          <p:nvPr/>
        </p:nvSpPr>
        <p:spPr>
          <a:xfrm>
            <a:off x="6727445" y="4905099"/>
            <a:ext cx="139885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Image source: GATK4 </a:t>
            </a:r>
            <a:endParaRPr lang="zh-CN" altLang="en-US" sz="900"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DAE306DE-6CA7-F376-3184-357347458A39}"/>
              </a:ext>
            </a:extLst>
          </p:cNvPr>
          <p:cNvGrpSpPr/>
          <p:nvPr/>
        </p:nvGrpSpPr>
        <p:grpSpPr>
          <a:xfrm>
            <a:off x="609905" y="1726652"/>
            <a:ext cx="7383045" cy="3129488"/>
            <a:chOff x="317297" y="1062507"/>
            <a:chExt cx="10925996" cy="4539803"/>
          </a:xfrm>
        </p:grpSpPr>
        <p:pic>
          <p:nvPicPr>
            <p:cNvPr id="3" name="图片 2">
              <a:extLst>
                <a:ext uri="{FF2B5EF4-FFF2-40B4-BE49-F238E27FC236}">
                  <a16:creationId xmlns:a16="http://schemas.microsoft.com/office/drawing/2014/main" id="{6D046612-0A1F-75CC-FAEA-B5303914BB08}"/>
                </a:ext>
              </a:extLst>
            </p:cNvPr>
            <p:cNvPicPr>
              <a:picLocks noChangeAspect="1"/>
            </p:cNvPicPr>
            <p:nvPr/>
          </p:nvPicPr>
          <p:blipFill>
            <a:blip r:embed="rId2"/>
            <a:stretch>
              <a:fillRect/>
            </a:stretch>
          </p:blipFill>
          <p:spPr>
            <a:xfrm>
              <a:off x="317297" y="1062507"/>
              <a:ext cx="10925996" cy="4539803"/>
            </a:xfrm>
            <a:prstGeom prst="rect">
              <a:avLst/>
            </a:prstGeom>
          </p:spPr>
        </p:pic>
        <p:sp>
          <p:nvSpPr>
            <p:cNvPr id="7" name="文本框 6">
              <a:extLst>
                <a:ext uri="{FF2B5EF4-FFF2-40B4-BE49-F238E27FC236}">
                  <a16:creationId xmlns:a16="http://schemas.microsoft.com/office/drawing/2014/main" id="{1A7465C2-7DDC-C7EE-90AE-1084EB6CDF12}"/>
                </a:ext>
              </a:extLst>
            </p:cNvPr>
            <p:cNvSpPr txBox="1"/>
            <p:nvPr/>
          </p:nvSpPr>
          <p:spPr>
            <a:xfrm>
              <a:off x="1532587" y="1938269"/>
              <a:ext cx="1809482" cy="368344"/>
            </a:xfrm>
            <a:prstGeom prst="rect">
              <a:avLst/>
            </a:prstGeom>
            <a:noFill/>
          </p:spPr>
          <p:txBody>
            <a:bodyPr wrap="square" rtlCol="0">
              <a:spAutoFit/>
            </a:bodyPr>
            <a:lstStyle/>
            <a:p>
              <a:r>
                <a:rPr lang="en-US" altLang="zh-CN" sz="1050" b="1" dirty="0">
                  <a:latin typeface="Times New Roman" panose="02020603050405020304" pitchFamily="18" charset="0"/>
                  <a:cs typeface="Times New Roman" panose="02020603050405020304" pitchFamily="18" charset="0"/>
                </a:rPr>
                <a:t>Haplotype1</a:t>
              </a:r>
              <a:endParaRPr lang="zh-CN" altLang="en-US" sz="105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3F1DC71-795E-24EB-7DD2-0B23E6A22C12}"/>
                </a:ext>
              </a:extLst>
            </p:cNvPr>
            <p:cNvSpPr txBox="1"/>
            <p:nvPr/>
          </p:nvSpPr>
          <p:spPr>
            <a:xfrm>
              <a:off x="4009450" y="1938269"/>
              <a:ext cx="1809482" cy="368344"/>
            </a:xfrm>
            <a:prstGeom prst="rect">
              <a:avLst/>
            </a:prstGeom>
            <a:noFill/>
          </p:spPr>
          <p:txBody>
            <a:bodyPr wrap="square" rtlCol="0">
              <a:spAutoFit/>
            </a:bodyPr>
            <a:lstStyle/>
            <a:p>
              <a:r>
                <a:rPr lang="en-US" altLang="zh-CN" sz="1050" b="1" dirty="0">
                  <a:latin typeface="Times New Roman" panose="02020603050405020304" pitchFamily="18" charset="0"/>
                  <a:cs typeface="Times New Roman" panose="02020603050405020304" pitchFamily="18" charset="0"/>
                </a:rPr>
                <a:t>Haplotype3</a:t>
              </a:r>
              <a:endParaRPr lang="zh-CN" altLang="en-US" sz="1050" b="1" dirty="0">
                <a:latin typeface="Times New Roman" panose="02020603050405020304" pitchFamily="18" charset="0"/>
                <a:cs typeface="Times New Roman" panose="02020603050405020304" pitchFamily="18" charset="0"/>
              </a:endParaRPr>
            </a:p>
          </p:txBody>
        </p:sp>
        <p:sp>
          <p:nvSpPr>
            <p:cNvPr id="9" name="文本框 6">
              <a:extLst>
                <a:ext uri="{FF2B5EF4-FFF2-40B4-BE49-F238E27FC236}">
                  <a16:creationId xmlns:a16="http://schemas.microsoft.com/office/drawing/2014/main" id="{1A7465C2-7DDC-C7EE-90AE-1084EB6CDF12}"/>
                </a:ext>
              </a:extLst>
            </p:cNvPr>
            <p:cNvSpPr txBox="1"/>
            <p:nvPr/>
          </p:nvSpPr>
          <p:spPr>
            <a:xfrm>
              <a:off x="1532587" y="3700113"/>
              <a:ext cx="1809482" cy="3683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50" b="1" dirty="0">
                  <a:latin typeface="Times New Roman" panose="02020603050405020304" pitchFamily="18" charset="0"/>
                  <a:cs typeface="Times New Roman" panose="02020603050405020304" pitchFamily="18" charset="0"/>
                </a:rPr>
                <a:t>Haplotype2</a:t>
              </a:r>
              <a:endParaRPr lang="zh-CN" altLang="en-US" sz="1050" b="1" dirty="0">
                <a:latin typeface="Times New Roman" panose="02020603050405020304" pitchFamily="18" charset="0"/>
                <a:cs typeface="Times New Roman" panose="02020603050405020304" pitchFamily="18" charset="0"/>
              </a:endParaRPr>
            </a:p>
          </p:txBody>
        </p:sp>
        <p:sp>
          <p:nvSpPr>
            <p:cNvPr id="10" name="文本框 6">
              <a:extLst>
                <a:ext uri="{FF2B5EF4-FFF2-40B4-BE49-F238E27FC236}">
                  <a16:creationId xmlns:a16="http://schemas.microsoft.com/office/drawing/2014/main" id="{1A7465C2-7DDC-C7EE-90AE-1084EB6CDF12}"/>
                </a:ext>
              </a:extLst>
            </p:cNvPr>
            <p:cNvSpPr txBox="1"/>
            <p:nvPr/>
          </p:nvSpPr>
          <p:spPr>
            <a:xfrm>
              <a:off x="4009450" y="3729090"/>
              <a:ext cx="1809482" cy="3683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50" b="1" dirty="0">
                  <a:latin typeface="Times New Roman" panose="02020603050405020304" pitchFamily="18" charset="0"/>
                  <a:cs typeface="Times New Roman" panose="02020603050405020304" pitchFamily="18" charset="0"/>
                </a:rPr>
                <a:t>Haplotype4</a:t>
              </a:r>
              <a:endParaRPr lang="zh-CN" altLang="en-US" sz="105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ECCE9CAF-5C6D-8288-1108-E96FAEACED5B}"/>
                </a:ext>
              </a:extLst>
            </p:cNvPr>
            <p:cNvSpPr txBox="1"/>
            <p:nvPr/>
          </p:nvSpPr>
          <p:spPr>
            <a:xfrm>
              <a:off x="4125532" y="2833680"/>
              <a:ext cx="1809482" cy="368344"/>
            </a:xfrm>
            <a:prstGeom prst="rect">
              <a:avLst/>
            </a:prstGeom>
            <a:noFill/>
          </p:spPr>
          <p:txBody>
            <a:bodyPr wrap="square" rtlCol="0">
              <a:spAutoFit/>
            </a:bodyPr>
            <a:lstStyle/>
            <a:p>
              <a:r>
                <a:rPr lang="en-US" altLang="zh-CN" sz="1050" b="1" dirty="0">
                  <a:latin typeface="Times New Roman" panose="02020603050405020304" pitchFamily="18" charset="0"/>
                  <a:cs typeface="Times New Roman" panose="02020603050405020304" pitchFamily="18" charset="0"/>
                </a:rPr>
                <a:t>read</a:t>
              </a:r>
              <a:endParaRPr lang="zh-CN" altLang="en-US" sz="1050" b="1" dirty="0">
                <a:latin typeface="Times New Roman" panose="02020603050405020304" pitchFamily="18" charset="0"/>
                <a:cs typeface="Times New Roman" panose="02020603050405020304" pitchFamily="18" charset="0"/>
              </a:endParaRPr>
            </a:p>
          </p:txBody>
        </p:sp>
      </p:grpSp>
      <p:sp>
        <p:nvSpPr>
          <p:cNvPr id="13" name="文本框 12">
            <a:extLst>
              <a:ext uri="{FF2B5EF4-FFF2-40B4-BE49-F238E27FC236}">
                <a16:creationId xmlns:a16="http://schemas.microsoft.com/office/drawing/2014/main" id="{027388D5-6A29-7F1C-F555-9C31CFE8CAD7}"/>
              </a:ext>
            </a:extLst>
          </p:cNvPr>
          <p:cNvSpPr txBox="1"/>
          <p:nvPr/>
        </p:nvSpPr>
        <p:spPr>
          <a:xfrm>
            <a:off x="440871" y="1139227"/>
            <a:ext cx="6727372" cy="406137"/>
          </a:xfrm>
          <a:prstGeom prst="rect">
            <a:avLst/>
          </a:prstGeom>
          <a:noFill/>
        </p:spPr>
        <p:txBody>
          <a:bodyPr wrap="square">
            <a:spAutoFit/>
          </a:bodyPr>
          <a:lstStyle/>
          <a:p>
            <a:pPr>
              <a:lnSpc>
                <a:spcPct val="125000"/>
              </a:lnSpc>
            </a:pPr>
            <a:r>
              <a:rPr lang="en-US" altLang="zh-CN" b="1" dirty="0">
                <a:latin typeface="Times New Roman" panose="02020603050405020304" pitchFamily="18" charset="0"/>
                <a:cs typeface="Times New Roman" panose="02020603050405020304" pitchFamily="18" charset="0"/>
              </a:rPr>
              <a:t>Transforming support for haplotypes into support for alleles</a:t>
            </a:r>
          </a:p>
        </p:txBody>
      </p:sp>
      <p:sp>
        <p:nvSpPr>
          <p:cNvPr id="2" name="TextBox 1">
            <a:extLst>
              <a:ext uri="{FF2B5EF4-FFF2-40B4-BE49-F238E27FC236}">
                <a16:creationId xmlns:a16="http://schemas.microsoft.com/office/drawing/2014/main" id="{6B9540DA-571D-8032-E052-EF8552FA40D8}"/>
              </a:ext>
            </a:extLst>
          </p:cNvPr>
          <p:cNvSpPr txBox="1"/>
          <p:nvPr/>
        </p:nvSpPr>
        <p:spPr>
          <a:xfrm>
            <a:off x="287882" y="149902"/>
            <a:ext cx="1107996" cy="369332"/>
          </a:xfrm>
          <a:prstGeom prst="rect">
            <a:avLst/>
          </a:prstGeom>
          <a:noFill/>
        </p:spPr>
        <p:txBody>
          <a:bodyPr wrap="none" rtlCol="0">
            <a:spAutoFit/>
          </a:bodyPr>
          <a:lstStyle/>
          <a:p>
            <a:r>
              <a:rPr lang="en-CN" b="1" i="1" u="sng" dirty="0"/>
              <a:t>扩展阅读</a:t>
            </a:r>
          </a:p>
        </p:txBody>
      </p:sp>
    </p:spTree>
    <p:extLst>
      <p:ext uri="{BB962C8B-B14F-4D97-AF65-F5344CB8AC3E}">
        <p14:creationId xmlns:p14="http://schemas.microsoft.com/office/powerpoint/2010/main" val="4281001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054D66-6065-D558-D2B2-250E300AB912}"/>
              </a:ext>
            </a:extLst>
          </p:cNvPr>
          <p:cNvSpPr txBox="1"/>
          <p:nvPr/>
        </p:nvSpPr>
        <p:spPr>
          <a:xfrm>
            <a:off x="368838" y="1083878"/>
            <a:ext cx="6727372" cy="406137"/>
          </a:xfrm>
          <a:prstGeom prst="rect">
            <a:avLst/>
          </a:prstGeom>
          <a:noFill/>
        </p:spPr>
        <p:txBody>
          <a:bodyPr wrap="square">
            <a:spAutoFit/>
          </a:bodyPr>
          <a:lstStyle/>
          <a:p>
            <a:pPr>
              <a:lnSpc>
                <a:spcPct val="125000"/>
              </a:lnSpc>
            </a:pPr>
            <a:r>
              <a:rPr lang="en-US" altLang="zh-CN" b="1" dirty="0">
                <a:latin typeface="Times New Roman" panose="02020603050405020304" pitchFamily="18" charset="0"/>
                <a:cs typeface="Times New Roman" panose="02020603050405020304" pitchFamily="18" charset="0"/>
              </a:rPr>
              <a:t>Step4: Genotype each sample at each potential variant sites</a:t>
            </a:r>
          </a:p>
        </p:txBody>
      </p:sp>
      <p:pic>
        <p:nvPicPr>
          <p:cNvPr id="4" name="图片 3">
            <a:extLst>
              <a:ext uri="{FF2B5EF4-FFF2-40B4-BE49-F238E27FC236}">
                <a16:creationId xmlns:a16="http://schemas.microsoft.com/office/drawing/2014/main" id="{46CF30D3-E747-0B20-7F9D-2EB6B217A4FC}"/>
              </a:ext>
            </a:extLst>
          </p:cNvPr>
          <p:cNvPicPr>
            <a:picLocks noChangeAspect="1"/>
          </p:cNvPicPr>
          <p:nvPr/>
        </p:nvPicPr>
        <p:blipFill>
          <a:blip r:embed="rId2"/>
          <a:stretch>
            <a:fillRect/>
          </a:stretch>
        </p:blipFill>
        <p:spPr>
          <a:xfrm>
            <a:off x="6645498" y="1337198"/>
            <a:ext cx="2455256" cy="1691063"/>
          </a:xfrm>
          <a:prstGeom prst="rect">
            <a:avLst/>
          </a:prstGeom>
        </p:spPr>
      </p:pic>
      <p:sp>
        <p:nvSpPr>
          <p:cNvPr id="5" name="文本框 4">
            <a:extLst>
              <a:ext uri="{FF2B5EF4-FFF2-40B4-BE49-F238E27FC236}">
                <a16:creationId xmlns:a16="http://schemas.microsoft.com/office/drawing/2014/main" id="{93E0C729-97ED-AF0B-16A0-A591CBAFC680}"/>
              </a:ext>
            </a:extLst>
          </p:cNvPr>
          <p:cNvSpPr txBox="1"/>
          <p:nvPr/>
        </p:nvSpPr>
        <p:spPr>
          <a:xfrm>
            <a:off x="479739" y="1508807"/>
            <a:ext cx="5273338" cy="587405"/>
          </a:xfrm>
          <a:prstGeom prst="rect">
            <a:avLst/>
          </a:prstGeom>
          <a:noFill/>
        </p:spPr>
        <p:txBody>
          <a:bodyPr wrap="square" rtlCol="0">
            <a:spAutoFit/>
          </a:bodyPr>
          <a:lstStyle/>
          <a:p>
            <a:pPr marL="214313" indent="-214313">
              <a:lnSpc>
                <a:spcPct val="125000"/>
              </a:lnSpc>
              <a:buFont typeface="Arial" panose="020B0604020202020204" pitchFamily="34" charset="0"/>
              <a:buChar char="•"/>
            </a:pPr>
            <a:r>
              <a:rPr lang="en-US" altLang="zh-CN" sz="1350" dirty="0">
                <a:latin typeface="Times New Roman" panose="02020603050405020304" pitchFamily="18" charset="0"/>
                <a:cs typeface="Times New Roman" panose="02020603050405020304" pitchFamily="18" charset="0"/>
              </a:rPr>
              <a:t> Apply Bayes’ theorem with ploidy assumption to </a:t>
            </a:r>
            <a:r>
              <a:rPr lang="en-US" altLang="zh-CN" sz="1350" b="1" dirty="0">
                <a:latin typeface="Times New Roman" panose="02020603050405020304" pitchFamily="18" charset="0"/>
                <a:cs typeface="Times New Roman" panose="02020603050405020304" pitchFamily="18" charset="0"/>
              </a:rPr>
              <a:t>determine the most likely genotype of the sample at each event in the haplotypes</a:t>
            </a:r>
            <a:r>
              <a:rPr lang="en-US" altLang="zh-CN" sz="1350" dirty="0">
                <a:latin typeface="Times New Roman" panose="02020603050405020304" pitchFamily="18" charset="0"/>
                <a:cs typeface="Times New Roman" panose="02020603050405020304" pitchFamily="18" charset="0"/>
              </a:rPr>
              <a:t>: </a:t>
            </a:r>
            <a:endParaRPr lang="zh-CN" altLang="en-US" sz="13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143B783-1FCD-C3E2-06FF-C0BFF0881A92}"/>
                  </a:ext>
                </a:extLst>
              </p:cNvPr>
              <p:cNvSpPr txBox="1"/>
              <p:nvPr/>
            </p:nvSpPr>
            <p:spPr>
              <a:xfrm>
                <a:off x="944002" y="2079037"/>
                <a:ext cx="4744056" cy="1250407"/>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rPr>
                        <m:t>𝑃</m:t>
                      </m:r>
                      <m:d>
                        <m:dPr>
                          <m:ctrlPr>
                            <a:rPr lang="en-US" altLang="zh-CN" sz="1350" i="1">
                              <a:latin typeface="Cambria Math" panose="02040503050406030204" pitchFamily="18" charset="0"/>
                            </a:rPr>
                          </m:ctrlPr>
                        </m:dPr>
                        <m:e>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𝐺</m:t>
                              </m:r>
                            </m:e>
                            <m:sub>
                              <m:r>
                                <a:rPr lang="en-US" altLang="zh-CN" sz="1350" i="1">
                                  <a:latin typeface="Cambria Math" panose="02040503050406030204" pitchFamily="18" charset="0"/>
                                </a:rPr>
                                <m:t>𝑖</m:t>
                              </m:r>
                            </m:sub>
                          </m:sSub>
                        </m:e>
                        <m:e>
                          <m:r>
                            <a:rPr lang="en-US" altLang="zh-CN" sz="1350" i="1">
                              <a:latin typeface="Cambria Math" panose="02040503050406030204" pitchFamily="18" charset="0"/>
                            </a:rPr>
                            <m:t>𝑅</m:t>
                          </m:r>
                        </m:e>
                      </m:d>
                      <m:r>
                        <a:rPr lang="en-US" altLang="zh-CN" sz="1350" i="1">
                          <a:latin typeface="Cambria Math" panose="02040503050406030204" pitchFamily="18" charset="0"/>
                        </a:rPr>
                        <m:t>=</m:t>
                      </m:r>
                      <m:f>
                        <m:fPr>
                          <m:ctrlPr>
                            <a:rPr lang="en-US" altLang="zh-CN" sz="1350" i="1">
                              <a:latin typeface="Cambria Math" panose="02040503050406030204" pitchFamily="18" charset="0"/>
                            </a:rPr>
                          </m:ctrlPr>
                        </m:fPr>
                        <m:num>
                          <m:r>
                            <a:rPr lang="en-US" altLang="zh-CN" sz="1350" i="1">
                              <a:latin typeface="Cambria Math" panose="02040503050406030204" pitchFamily="18" charset="0"/>
                            </a:rPr>
                            <m:t>𝑃</m:t>
                          </m:r>
                          <m:d>
                            <m:dPr>
                              <m:ctrlPr>
                                <a:rPr lang="en-US" altLang="zh-CN" sz="1350" i="1">
                                  <a:latin typeface="Cambria Math" panose="02040503050406030204" pitchFamily="18" charset="0"/>
                                </a:rPr>
                              </m:ctrlPr>
                            </m:dPr>
                            <m:e>
                              <m:r>
                                <a:rPr lang="en-US" altLang="zh-CN" sz="1350" i="1">
                                  <a:latin typeface="Cambria Math" panose="02040503050406030204" pitchFamily="18" charset="0"/>
                                </a:rPr>
                                <m:t>𝑅</m:t>
                              </m:r>
                            </m:e>
                            <m:e>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𝐺</m:t>
                                  </m:r>
                                </m:e>
                                <m:sub>
                                  <m:r>
                                    <a:rPr lang="en-US" altLang="zh-CN" sz="1350" i="1">
                                      <a:latin typeface="Cambria Math" panose="02040503050406030204" pitchFamily="18" charset="0"/>
                                    </a:rPr>
                                    <m:t>𝑖</m:t>
                                  </m:r>
                                </m:sub>
                              </m:sSub>
                            </m:e>
                          </m:d>
                          <m:r>
                            <a:rPr lang="en-US" altLang="zh-CN" sz="1350" i="1">
                              <a:latin typeface="Cambria Math" panose="02040503050406030204" pitchFamily="18" charset="0"/>
                            </a:rPr>
                            <m:t>𝑃</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𝐺</m:t>
                              </m:r>
                            </m:e>
                            <m:sub>
                              <m:r>
                                <a:rPr lang="en-US" altLang="zh-CN" sz="1350" i="1">
                                  <a:latin typeface="Cambria Math" panose="02040503050406030204" pitchFamily="18" charset="0"/>
                                </a:rPr>
                                <m:t>𝑖</m:t>
                              </m:r>
                            </m:sub>
                          </m:sSub>
                          <m:r>
                            <a:rPr lang="en-US" altLang="zh-CN" sz="1350" i="1">
                              <a:latin typeface="Cambria Math" panose="02040503050406030204" pitchFamily="18" charset="0"/>
                            </a:rPr>
                            <m:t>)</m:t>
                          </m:r>
                        </m:num>
                        <m:den>
                          <m:nary>
                            <m:naryPr>
                              <m:chr m:val="∑"/>
                              <m:supHide m:val="on"/>
                              <m:ctrlPr>
                                <a:rPr lang="en-US" altLang="zh-CN" sz="1350" i="1">
                                  <a:latin typeface="Cambria Math" panose="02040503050406030204" pitchFamily="18" charset="0"/>
                                </a:rPr>
                              </m:ctrlPr>
                            </m:naryPr>
                            <m:sub>
                              <m:r>
                                <a:rPr lang="en-US" altLang="zh-CN" sz="1350" i="1">
                                  <a:latin typeface="Cambria Math" panose="02040503050406030204" pitchFamily="18" charset="0"/>
                                </a:rPr>
                                <m:t>𝑘</m:t>
                              </m:r>
                            </m:sub>
                            <m:sup/>
                            <m:e>
                              <m:r>
                                <a:rPr lang="en-US" altLang="zh-CN" sz="1350" i="1">
                                  <a:latin typeface="Cambria Math" panose="02040503050406030204" pitchFamily="18" charset="0"/>
                                </a:rPr>
                                <m:t>𝑃</m:t>
                              </m:r>
                              <m:d>
                                <m:dPr>
                                  <m:ctrlPr>
                                    <a:rPr lang="en-US" altLang="zh-CN" sz="1350" i="1">
                                      <a:latin typeface="Cambria Math" panose="02040503050406030204" pitchFamily="18" charset="0"/>
                                    </a:rPr>
                                  </m:ctrlPr>
                                </m:dPr>
                                <m:e>
                                  <m:r>
                                    <a:rPr lang="en-US" altLang="zh-CN" sz="1350" i="1">
                                      <a:latin typeface="Cambria Math" panose="02040503050406030204" pitchFamily="18" charset="0"/>
                                    </a:rPr>
                                    <m:t>𝑅</m:t>
                                  </m:r>
                                </m:e>
                                <m:e>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𝐺</m:t>
                                      </m:r>
                                    </m:e>
                                    <m:sub>
                                      <m:r>
                                        <a:rPr lang="en-US" altLang="zh-CN" sz="1350" i="1">
                                          <a:latin typeface="Cambria Math" panose="02040503050406030204" pitchFamily="18" charset="0"/>
                                        </a:rPr>
                                        <m:t>𝑘</m:t>
                                      </m:r>
                                    </m:sub>
                                  </m:sSub>
                                </m:e>
                              </m:d>
                              <m:r>
                                <a:rPr lang="en-US" altLang="zh-CN" sz="1350" i="1">
                                  <a:latin typeface="Cambria Math" panose="02040503050406030204" pitchFamily="18" charset="0"/>
                                </a:rPr>
                                <m:t>𝑃</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𝐺</m:t>
                                  </m:r>
                                </m:e>
                                <m:sub>
                                  <m:r>
                                    <a:rPr lang="en-US" altLang="zh-CN" sz="1350" i="1">
                                      <a:latin typeface="Cambria Math" panose="02040503050406030204" pitchFamily="18" charset="0"/>
                                    </a:rPr>
                                    <m:t>𝑘</m:t>
                                  </m:r>
                                </m:sub>
                              </m:sSub>
                              <m:r>
                                <a:rPr lang="en-US" altLang="zh-CN" sz="1350" i="1">
                                  <a:latin typeface="Cambria Math" panose="02040503050406030204" pitchFamily="18" charset="0"/>
                                </a:rPr>
                                <m:t>)</m:t>
                              </m:r>
                            </m:e>
                          </m:nary>
                        </m:den>
                      </m:f>
                      <m:r>
                        <a:rPr lang="en-US" altLang="zh-CN" sz="1350" i="1">
                          <a:latin typeface="Cambria Math" panose="02040503050406030204" pitchFamily="18" charset="0"/>
                          <a:ea typeface="Cambria Math" panose="02040503050406030204" pitchFamily="18" charset="0"/>
                        </a:rPr>
                        <m:t>∝</m:t>
                      </m:r>
                      <m:r>
                        <a:rPr lang="en-US" altLang="zh-CN" sz="1350" i="1">
                          <a:latin typeface="Cambria Math" panose="02040503050406030204" pitchFamily="18" charset="0"/>
                          <a:ea typeface="Cambria Math" panose="02040503050406030204" pitchFamily="18" charset="0"/>
                        </a:rPr>
                        <m:t>𝐿</m:t>
                      </m:r>
                      <m:d>
                        <m:dPr>
                          <m:ctrlPr>
                            <a:rPr lang="en-US" altLang="zh-CN" sz="1350" i="1">
                              <a:latin typeface="Cambria Math" panose="02040503050406030204" pitchFamily="18" charset="0"/>
                              <a:ea typeface="Cambria Math" panose="02040503050406030204" pitchFamily="18" charset="0"/>
                            </a:rPr>
                          </m:ctrlPr>
                        </m:dPr>
                        <m:e>
                          <m:r>
                            <a:rPr lang="en-US" altLang="zh-CN" sz="1350" i="1">
                              <a:latin typeface="Cambria Math" panose="02040503050406030204" pitchFamily="18" charset="0"/>
                              <a:ea typeface="Cambria Math" panose="02040503050406030204" pitchFamily="18" charset="0"/>
                            </a:rPr>
                            <m:t>𝑅</m:t>
                          </m:r>
                        </m:e>
                        <m:e>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𝐺</m:t>
                              </m:r>
                            </m:e>
                            <m:sub>
                              <m:r>
                                <a:rPr lang="en-US" altLang="zh-CN" sz="1350" i="1">
                                  <a:latin typeface="Cambria Math" panose="02040503050406030204" pitchFamily="18" charset="0"/>
                                  <a:ea typeface="Cambria Math" panose="02040503050406030204" pitchFamily="18" charset="0"/>
                                </a:rPr>
                                <m:t>𝑖</m:t>
                              </m:r>
                            </m:sub>
                          </m:sSub>
                        </m:e>
                      </m:d>
                      <m:r>
                        <a:rPr lang="en-US" altLang="zh-CN" sz="1350" i="1">
                          <a:latin typeface="Cambria Math" panose="02040503050406030204" pitchFamily="18" charset="0"/>
                          <a:ea typeface="Cambria Math" panose="02040503050406030204" pitchFamily="18" charset="0"/>
                        </a:rPr>
                        <m:t>𝑃</m:t>
                      </m:r>
                      <m:d>
                        <m:dPr>
                          <m:ctrlPr>
                            <a:rPr lang="en-US" altLang="zh-CN" sz="1350" i="1">
                              <a:latin typeface="Cambria Math" panose="02040503050406030204" pitchFamily="18" charset="0"/>
                              <a:ea typeface="Cambria Math" panose="02040503050406030204" pitchFamily="18" charset="0"/>
                            </a:rPr>
                          </m:ctrlPr>
                        </m:dPr>
                        <m:e>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𝐺</m:t>
                              </m:r>
                            </m:e>
                            <m:sub>
                              <m:r>
                                <a:rPr lang="en-US" altLang="zh-CN" sz="1350" i="1">
                                  <a:latin typeface="Cambria Math" panose="02040503050406030204" pitchFamily="18" charset="0"/>
                                  <a:ea typeface="Cambria Math" panose="02040503050406030204" pitchFamily="18" charset="0"/>
                                </a:rPr>
                                <m:t>𝑖</m:t>
                              </m:r>
                            </m:sub>
                          </m:sSub>
                        </m:e>
                      </m:d>
                    </m:oMath>
                    <m:oMath xmlns:m="http://schemas.openxmlformats.org/officeDocument/2006/math">
                      <m:r>
                        <a:rPr lang="en-US" altLang="zh-CN" sz="1350" i="1">
                          <a:latin typeface="Cambria Math" panose="02040503050406030204" pitchFamily="18" charset="0"/>
                          <a:ea typeface="Cambria Math" panose="02040503050406030204" pitchFamily="18" charset="0"/>
                        </a:rPr>
                        <m:t>𝐿</m:t>
                      </m:r>
                      <m:d>
                        <m:dPr>
                          <m:ctrlPr>
                            <a:rPr lang="en-US" altLang="zh-CN" sz="1350" i="1">
                              <a:latin typeface="Cambria Math" panose="02040503050406030204" pitchFamily="18" charset="0"/>
                              <a:ea typeface="Cambria Math" panose="02040503050406030204" pitchFamily="18" charset="0"/>
                            </a:rPr>
                          </m:ctrlPr>
                        </m:dPr>
                        <m:e>
                          <m:r>
                            <a:rPr lang="en-US" altLang="zh-CN" sz="1350" i="1">
                              <a:latin typeface="Cambria Math" panose="02040503050406030204" pitchFamily="18" charset="0"/>
                              <a:ea typeface="Cambria Math" panose="02040503050406030204" pitchFamily="18" charset="0"/>
                            </a:rPr>
                            <m:t>𝑅</m:t>
                          </m:r>
                        </m:e>
                        <m:e>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𝐺</m:t>
                              </m:r>
                            </m:e>
                            <m:sub>
                              <m:r>
                                <a:rPr lang="en-US" altLang="zh-CN" sz="1350" i="1">
                                  <a:latin typeface="Cambria Math" panose="02040503050406030204" pitchFamily="18" charset="0"/>
                                  <a:ea typeface="Cambria Math" panose="02040503050406030204" pitchFamily="18" charset="0"/>
                                </a:rPr>
                                <m:t>𝑖</m:t>
                              </m:r>
                            </m:sub>
                          </m:sSub>
                        </m:e>
                      </m:d>
                      <m:r>
                        <a:rPr lang="en-US" altLang="zh-CN" sz="1350" i="1">
                          <a:latin typeface="Cambria Math" panose="02040503050406030204" pitchFamily="18" charset="0"/>
                          <a:ea typeface="Cambria Math" panose="02040503050406030204" pitchFamily="18" charset="0"/>
                        </a:rPr>
                        <m:t>=</m:t>
                      </m:r>
                      <m:nary>
                        <m:naryPr>
                          <m:chr m:val="∏"/>
                          <m:supHide m:val="on"/>
                          <m:ctrlPr>
                            <a:rPr lang="en-US" altLang="zh-CN" sz="1350" i="1">
                              <a:latin typeface="Cambria Math" panose="02040503050406030204" pitchFamily="18" charset="0"/>
                              <a:ea typeface="Cambria Math" panose="02040503050406030204" pitchFamily="18" charset="0"/>
                            </a:rPr>
                          </m:ctrlPr>
                        </m:naryPr>
                        <m:sub>
                          <m:r>
                            <a:rPr lang="en-US" altLang="zh-CN" sz="1350" i="1">
                              <a:latin typeface="Cambria Math" panose="02040503050406030204" pitchFamily="18" charset="0"/>
                              <a:ea typeface="Cambria Math" panose="02040503050406030204" pitchFamily="18" charset="0"/>
                            </a:rPr>
                            <m:t>𝑗</m:t>
                          </m:r>
                        </m:sub>
                        <m:sup/>
                        <m:e>
                          <m:d>
                            <m:dPr>
                              <m:ctrlPr>
                                <a:rPr lang="en-US" altLang="zh-CN" sz="1350" i="1">
                                  <a:latin typeface="Cambria Math" panose="02040503050406030204" pitchFamily="18" charset="0"/>
                                  <a:ea typeface="Cambria Math" panose="02040503050406030204" pitchFamily="18" charset="0"/>
                                </a:rPr>
                              </m:ctrlPr>
                            </m:dPr>
                            <m:e>
                              <m:f>
                                <m:fPr>
                                  <m:ctrlPr>
                                    <a:rPr lang="en-US" altLang="zh-CN" sz="1350" i="1">
                                      <a:latin typeface="Cambria Math" panose="02040503050406030204" pitchFamily="18" charset="0"/>
                                      <a:ea typeface="Cambria Math" panose="02040503050406030204" pitchFamily="18" charset="0"/>
                                    </a:rPr>
                                  </m:ctrlPr>
                                </m:fPr>
                                <m:num>
                                  <m:r>
                                    <a:rPr lang="en-US" altLang="zh-CN" sz="1350" i="1">
                                      <a:latin typeface="Cambria Math" panose="02040503050406030204" pitchFamily="18" charset="0"/>
                                      <a:ea typeface="Cambria Math" panose="02040503050406030204" pitchFamily="18" charset="0"/>
                                    </a:rPr>
                                    <m:t>𝐿</m:t>
                                  </m:r>
                                  <m:d>
                                    <m:dPr>
                                      <m:ctrlPr>
                                        <a:rPr lang="en-US" altLang="zh-CN" sz="1350" i="1">
                                          <a:latin typeface="Cambria Math" panose="02040503050406030204" pitchFamily="18" charset="0"/>
                                          <a:ea typeface="Cambria Math" panose="02040503050406030204" pitchFamily="18" charset="0"/>
                                        </a:rPr>
                                      </m:ctrlPr>
                                    </m:dPr>
                                    <m:e>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𝑅</m:t>
                                          </m:r>
                                        </m:e>
                                        <m:sub>
                                          <m:r>
                                            <a:rPr lang="en-US" altLang="zh-CN" sz="1350" i="1">
                                              <a:latin typeface="Cambria Math" panose="02040503050406030204" pitchFamily="18" charset="0"/>
                                              <a:ea typeface="Cambria Math" panose="02040503050406030204" pitchFamily="18" charset="0"/>
                                            </a:rPr>
                                            <m:t>𝑗</m:t>
                                          </m:r>
                                        </m:sub>
                                      </m:sSub>
                                    </m:e>
                                    <m:e>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𝐻</m:t>
                                          </m:r>
                                        </m:e>
                                        <m:sub>
                                          <m:r>
                                            <a:rPr lang="en-US" altLang="zh-CN" sz="1350" i="1">
                                              <a:latin typeface="Cambria Math" panose="02040503050406030204" pitchFamily="18" charset="0"/>
                                              <a:ea typeface="Cambria Math" panose="02040503050406030204" pitchFamily="18" charset="0"/>
                                            </a:rPr>
                                            <m:t>1</m:t>
                                          </m:r>
                                        </m:sub>
                                      </m:sSub>
                                    </m:e>
                                  </m:d>
                                </m:num>
                                <m:den>
                                  <m:r>
                                    <a:rPr lang="en-US" altLang="zh-CN" sz="1350" i="1">
                                      <a:latin typeface="Cambria Math" panose="02040503050406030204" pitchFamily="18" charset="0"/>
                                      <a:ea typeface="Cambria Math" panose="02040503050406030204" pitchFamily="18" charset="0"/>
                                    </a:rPr>
                                    <m:t>2</m:t>
                                  </m:r>
                                </m:den>
                              </m:f>
                              <m:r>
                                <a:rPr lang="en-US" altLang="zh-CN" sz="1350" i="1">
                                  <a:latin typeface="Cambria Math" panose="02040503050406030204" pitchFamily="18" charset="0"/>
                                  <a:ea typeface="Cambria Math" panose="02040503050406030204" pitchFamily="18" charset="0"/>
                                </a:rPr>
                                <m:t>+</m:t>
                              </m:r>
                              <m:f>
                                <m:fPr>
                                  <m:ctrlPr>
                                    <a:rPr lang="en-US" altLang="zh-CN" sz="1350" i="1">
                                      <a:latin typeface="Cambria Math" panose="02040503050406030204" pitchFamily="18" charset="0"/>
                                      <a:ea typeface="Cambria Math" panose="02040503050406030204" pitchFamily="18" charset="0"/>
                                    </a:rPr>
                                  </m:ctrlPr>
                                </m:fPr>
                                <m:num>
                                  <m:r>
                                    <a:rPr lang="en-US" altLang="zh-CN" sz="1350" i="1">
                                      <a:latin typeface="Cambria Math" panose="02040503050406030204" pitchFamily="18" charset="0"/>
                                      <a:ea typeface="Cambria Math" panose="02040503050406030204" pitchFamily="18" charset="0"/>
                                    </a:rPr>
                                    <m:t>𝐿</m:t>
                                  </m:r>
                                  <m:d>
                                    <m:dPr>
                                      <m:ctrlPr>
                                        <a:rPr lang="en-US" altLang="zh-CN" sz="1350" i="1">
                                          <a:latin typeface="Cambria Math" panose="02040503050406030204" pitchFamily="18" charset="0"/>
                                          <a:ea typeface="Cambria Math" panose="02040503050406030204" pitchFamily="18" charset="0"/>
                                        </a:rPr>
                                      </m:ctrlPr>
                                    </m:dPr>
                                    <m:e>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𝑅</m:t>
                                          </m:r>
                                        </m:e>
                                        <m:sub>
                                          <m:r>
                                            <a:rPr lang="en-US" altLang="zh-CN" sz="1350" i="1">
                                              <a:latin typeface="Cambria Math" panose="02040503050406030204" pitchFamily="18" charset="0"/>
                                              <a:ea typeface="Cambria Math" panose="02040503050406030204" pitchFamily="18" charset="0"/>
                                            </a:rPr>
                                            <m:t>𝑗</m:t>
                                          </m:r>
                                        </m:sub>
                                      </m:sSub>
                                    </m:e>
                                    <m:e>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𝐻</m:t>
                                          </m:r>
                                        </m:e>
                                        <m:sub>
                                          <m:r>
                                            <a:rPr lang="en-US" altLang="zh-CN" sz="1350" i="1">
                                              <a:latin typeface="Cambria Math" panose="02040503050406030204" pitchFamily="18" charset="0"/>
                                              <a:ea typeface="Cambria Math" panose="02040503050406030204" pitchFamily="18" charset="0"/>
                                            </a:rPr>
                                            <m:t>2</m:t>
                                          </m:r>
                                        </m:sub>
                                      </m:sSub>
                                    </m:e>
                                  </m:d>
                                </m:num>
                                <m:den>
                                  <m:r>
                                    <a:rPr lang="en-US" altLang="zh-CN" sz="1350" i="1">
                                      <a:latin typeface="Cambria Math" panose="02040503050406030204" pitchFamily="18" charset="0"/>
                                      <a:ea typeface="Cambria Math" panose="02040503050406030204" pitchFamily="18" charset="0"/>
                                    </a:rPr>
                                    <m:t>2</m:t>
                                  </m:r>
                                </m:den>
                              </m:f>
                            </m:e>
                          </m:d>
                          <m:r>
                            <a:rPr lang="en-US" altLang="zh-CN" sz="1350" i="1">
                              <a:latin typeface="Cambria Math" panose="02040503050406030204" pitchFamily="18" charset="0"/>
                              <a:ea typeface="Cambria Math" panose="02040503050406030204" pitchFamily="18" charset="0"/>
                            </a:rPr>
                            <m:t>, </m:t>
                          </m:r>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𝐺</m:t>
                              </m:r>
                            </m:e>
                            <m:sub>
                              <m:r>
                                <a:rPr lang="en-US" altLang="zh-CN" sz="1350" i="1">
                                  <a:latin typeface="Cambria Math" panose="02040503050406030204" pitchFamily="18" charset="0"/>
                                  <a:ea typeface="Cambria Math" panose="02040503050406030204" pitchFamily="18" charset="0"/>
                                </a:rPr>
                                <m:t>𝑖</m:t>
                              </m:r>
                            </m:sub>
                          </m:sSub>
                          <m:r>
                            <a:rPr lang="en-US" altLang="zh-CN" sz="1350" i="1">
                              <a:latin typeface="Cambria Math" panose="02040503050406030204" pitchFamily="18" charset="0"/>
                              <a:ea typeface="Cambria Math" panose="02040503050406030204" pitchFamily="18" charset="0"/>
                            </a:rPr>
                            <m:t>=</m:t>
                          </m:r>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𝐻</m:t>
                              </m:r>
                            </m:e>
                            <m:sub>
                              <m:r>
                                <a:rPr lang="en-US" altLang="zh-CN" sz="1350" i="1">
                                  <a:latin typeface="Cambria Math" panose="02040503050406030204" pitchFamily="18" charset="0"/>
                                  <a:ea typeface="Cambria Math" panose="02040503050406030204" pitchFamily="18" charset="0"/>
                                </a:rPr>
                                <m:t>1</m:t>
                              </m:r>
                            </m:sub>
                          </m:sSub>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𝐻</m:t>
                              </m:r>
                            </m:e>
                            <m:sub>
                              <m:r>
                                <a:rPr lang="en-US" altLang="zh-CN" sz="1350" i="1">
                                  <a:latin typeface="Cambria Math" panose="02040503050406030204" pitchFamily="18" charset="0"/>
                                  <a:ea typeface="Cambria Math" panose="02040503050406030204" pitchFamily="18" charset="0"/>
                                </a:rPr>
                                <m:t>2</m:t>
                              </m:r>
                            </m:sub>
                          </m:sSub>
                          <m:r>
                            <a:rPr lang="en-US" altLang="zh-CN" sz="1350" i="1">
                              <a:latin typeface="Cambria Math" panose="02040503050406030204" pitchFamily="18" charset="0"/>
                              <a:ea typeface="Cambria Math" panose="02040503050406030204" pitchFamily="18" charset="0"/>
                            </a:rPr>
                            <m:t> </m:t>
                          </m:r>
                          <m:r>
                            <a:rPr lang="en-US" altLang="zh-CN" sz="1350" i="1">
                              <a:latin typeface="Cambria Math" panose="02040503050406030204" pitchFamily="18" charset="0"/>
                              <a:ea typeface="Cambria Math" panose="02040503050406030204" pitchFamily="18" charset="0"/>
                            </a:rPr>
                            <m:t>𝑓𝑜𝑟</m:t>
                          </m:r>
                        </m:e>
                      </m:nary>
                      <m:r>
                        <a:rPr lang="en-US" altLang="zh-CN" sz="1350" i="1">
                          <a:latin typeface="Cambria Math" panose="02040503050406030204" pitchFamily="18" charset="0"/>
                          <a:ea typeface="Cambria Math" panose="02040503050406030204" pitchFamily="18" charset="0"/>
                        </a:rPr>
                        <m:t> </m:t>
                      </m:r>
                      <m:r>
                        <a:rPr lang="en-US" altLang="zh-CN" sz="1350" i="1">
                          <a:latin typeface="Cambria Math" panose="02040503050406030204" pitchFamily="18" charset="0"/>
                          <a:ea typeface="Cambria Math" panose="02040503050406030204" pitchFamily="18" charset="0"/>
                        </a:rPr>
                        <m:t>𝑑𝑖𝑝𝑙𝑜𝑖𝑑𝑠</m:t>
                      </m:r>
                    </m:oMath>
                    <m:oMath xmlns:m="http://schemas.openxmlformats.org/officeDocument/2006/math">
                      <m:r>
                        <a:rPr lang="en-US" altLang="zh-CN" sz="1350" i="1">
                          <a:latin typeface="Cambria Math" panose="02040503050406030204" pitchFamily="18" charset="0"/>
                          <a:ea typeface="Cambria Math" panose="02040503050406030204" pitchFamily="18" charset="0"/>
                        </a:rPr>
                        <m:t>𝐿</m:t>
                      </m:r>
                      <m:d>
                        <m:dPr>
                          <m:ctrlPr>
                            <a:rPr lang="en-US" altLang="zh-CN" sz="1350" i="1">
                              <a:latin typeface="Cambria Math" panose="02040503050406030204" pitchFamily="18" charset="0"/>
                              <a:ea typeface="Cambria Math" panose="02040503050406030204" pitchFamily="18" charset="0"/>
                            </a:rPr>
                          </m:ctrlPr>
                        </m:dPr>
                        <m:e>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𝑅</m:t>
                              </m:r>
                            </m:e>
                            <m:sub>
                              <m:r>
                                <a:rPr lang="en-US" altLang="zh-CN" sz="1350" i="1">
                                  <a:latin typeface="Cambria Math" panose="02040503050406030204" pitchFamily="18" charset="0"/>
                                  <a:ea typeface="Cambria Math" panose="02040503050406030204" pitchFamily="18" charset="0"/>
                                </a:rPr>
                                <m:t>𝑗</m:t>
                              </m:r>
                            </m:sub>
                          </m:sSub>
                        </m:e>
                        <m:e>
                          <m:sSub>
                            <m:sSubPr>
                              <m:ctrlPr>
                                <a:rPr lang="en-US" altLang="zh-CN" sz="1350" i="1">
                                  <a:latin typeface="Cambria Math" panose="02040503050406030204" pitchFamily="18" charset="0"/>
                                  <a:ea typeface="Cambria Math" panose="02040503050406030204" pitchFamily="18" charset="0"/>
                                </a:rPr>
                              </m:ctrlPr>
                            </m:sSubPr>
                            <m:e>
                              <m:r>
                                <a:rPr lang="en-US" altLang="zh-CN" sz="1350" i="1">
                                  <a:latin typeface="Cambria Math" panose="02040503050406030204" pitchFamily="18" charset="0"/>
                                  <a:ea typeface="Cambria Math" panose="02040503050406030204" pitchFamily="18" charset="0"/>
                                </a:rPr>
                                <m:t>𝐻</m:t>
                              </m:r>
                            </m:e>
                            <m:sub>
                              <m:r>
                                <a:rPr lang="en-US" altLang="zh-CN" sz="1350" i="1">
                                  <a:latin typeface="Cambria Math" panose="02040503050406030204" pitchFamily="18" charset="0"/>
                                  <a:ea typeface="Cambria Math" panose="02040503050406030204" pitchFamily="18" charset="0"/>
                                </a:rPr>
                                <m:t>𝑖</m:t>
                              </m:r>
                            </m:sub>
                          </m:sSub>
                        </m:e>
                      </m:d>
                      <m:r>
                        <a:rPr lang="en-US" altLang="zh-CN" sz="1350" i="1">
                          <a:latin typeface="Cambria Math" panose="02040503050406030204" pitchFamily="18" charset="0"/>
                          <a:ea typeface="Cambria Math" panose="02040503050406030204" pitchFamily="18" charset="0"/>
                        </a:rPr>
                        <m:t> :</m:t>
                      </m:r>
                      <m:r>
                        <a:rPr lang="en-US" altLang="zh-CN" sz="1350" i="1">
                          <a:latin typeface="Cambria Math" panose="02040503050406030204" pitchFamily="18" charset="0"/>
                          <a:ea typeface="Cambria Math" panose="02040503050406030204" pitchFamily="18" charset="0"/>
                        </a:rPr>
                        <m:t>𝑟𝑒𝑎𝑑</m:t>
                      </m:r>
                      <m:r>
                        <a:rPr lang="en-US" altLang="zh-CN" sz="1350" i="1">
                          <a:latin typeface="Cambria Math" panose="02040503050406030204" pitchFamily="18" charset="0"/>
                          <a:ea typeface="Cambria Math" panose="02040503050406030204" pitchFamily="18" charset="0"/>
                        </a:rPr>
                        <m:t>−</m:t>
                      </m:r>
                      <m:r>
                        <a:rPr lang="en-US" altLang="zh-CN" sz="1350" i="1">
                          <a:latin typeface="Cambria Math" panose="02040503050406030204" pitchFamily="18" charset="0"/>
                          <a:ea typeface="Cambria Math" panose="02040503050406030204" pitchFamily="18" charset="0"/>
                        </a:rPr>
                        <m:t>h𝑎𝑝𝑙𝑜𝑡𝑦𝑝𝑒</m:t>
                      </m:r>
                      <m:r>
                        <a:rPr lang="en-US" altLang="zh-CN" sz="1350" i="1">
                          <a:latin typeface="Cambria Math" panose="02040503050406030204" pitchFamily="18" charset="0"/>
                          <a:ea typeface="Cambria Math" panose="02040503050406030204" pitchFamily="18" charset="0"/>
                        </a:rPr>
                        <m:t> </m:t>
                      </m:r>
                      <m:r>
                        <a:rPr lang="en-US" altLang="zh-CN" sz="1350" i="1">
                          <a:latin typeface="Cambria Math" panose="02040503050406030204" pitchFamily="18" charset="0"/>
                          <a:ea typeface="Cambria Math" panose="02040503050406030204" pitchFamily="18" charset="0"/>
                        </a:rPr>
                        <m:t>𝑙𝑖𝑘𝑒𝑙𝑦h𝑜𝑜𝑑𝑠</m:t>
                      </m:r>
                    </m:oMath>
                  </m:oMathPara>
                </a14:m>
                <a:endParaRPr lang="zh-CN" altLang="en-US" sz="1350" dirty="0"/>
              </a:p>
            </p:txBody>
          </p:sp>
        </mc:Choice>
        <mc:Fallback xmlns="">
          <p:sp>
            <p:nvSpPr>
              <p:cNvPr id="6" name="文本框 5">
                <a:extLst>
                  <a:ext uri="{FF2B5EF4-FFF2-40B4-BE49-F238E27FC236}">
                    <a16:creationId xmlns:a16="http://schemas.microsoft.com/office/drawing/2014/main" id="{B143B783-1FCD-C3E2-06FF-C0BFF0881A92}"/>
                  </a:ext>
                </a:extLst>
              </p:cNvPr>
              <p:cNvSpPr txBox="1">
                <a:spLocks noRot="1" noChangeAspect="1" noMove="1" noResize="1" noEditPoints="1" noAdjustHandles="1" noChangeArrowheads="1" noChangeShapeType="1" noTextEdit="1"/>
              </p:cNvSpPr>
              <p:nvPr/>
            </p:nvSpPr>
            <p:spPr>
              <a:xfrm>
                <a:off x="944002" y="2079037"/>
                <a:ext cx="4744056" cy="1250407"/>
              </a:xfrm>
              <a:prstGeom prst="rect">
                <a:avLst/>
              </a:prstGeom>
              <a:blipFill>
                <a:blip r:embed="rId3"/>
                <a:stretch>
                  <a:fillRect l="-266" t="-24000" r="-532" b="-66000"/>
                </a:stretch>
              </a:blipFill>
            </p:spPr>
            <p:txBody>
              <a:bodyPr/>
              <a:lstStyle/>
              <a:p>
                <a:r>
                  <a:rPr lang="en-CN">
                    <a:noFill/>
                  </a:rPr>
                  <a:t> </a:t>
                </a:r>
              </a:p>
            </p:txBody>
          </p:sp>
        </mc:Fallback>
      </mc:AlternateContent>
      <p:pic>
        <p:nvPicPr>
          <p:cNvPr id="10" name="图片 9">
            <a:extLst>
              <a:ext uri="{FF2B5EF4-FFF2-40B4-BE49-F238E27FC236}">
                <a16:creationId xmlns:a16="http://schemas.microsoft.com/office/drawing/2014/main" id="{11819A6A-B1CC-7012-1F72-437D3EA0B7DD}"/>
              </a:ext>
            </a:extLst>
          </p:cNvPr>
          <p:cNvPicPr>
            <a:picLocks noChangeAspect="1"/>
          </p:cNvPicPr>
          <p:nvPr/>
        </p:nvPicPr>
        <p:blipFill>
          <a:blip r:embed="rId4"/>
          <a:stretch>
            <a:fillRect/>
          </a:stretch>
        </p:blipFill>
        <p:spPr>
          <a:xfrm>
            <a:off x="536083" y="3847573"/>
            <a:ext cx="1912764" cy="1080389"/>
          </a:xfrm>
          <a:prstGeom prst="rect">
            <a:avLst/>
          </a:prstGeom>
        </p:spPr>
      </p:pic>
      <p:sp>
        <p:nvSpPr>
          <p:cNvPr id="11" name="文本框 10">
            <a:extLst>
              <a:ext uri="{FF2B5EF4-FFF2-40B4-BE49-F238E27FC236}">
                <a16:creationId xmlns:a16="http://schemas.microsoft.com/office/drawing/2014/main" id="{432A9F1B-5497-A13E-A339-44270BA8E1A6}"/>
              </a:ext>
            </a:extLst>
          </p:cNvPr>
          <p:cNvSpPr txBox="1"/>
          <p:nvPr/>
        </p:nvSpPr>
        <p:spPr>
          <a:xfrm>
            <a:off x="536083" y="3508039"/>
            <a:ext cx="2216777" cy="300082"/>
          </a:xfrm>
          <a:prstGeom prst="rect">
            <a:avLst/>
          </a:prstGeom>
          <a:noFill/>
        </p:spPr>
        <p:txBody>
          <a:bodyPr wrap="square" rtlCol="0">
            <a:spAutoFit/>
          </a:bodyPr>
          <a:lstStyle/>
          <a:p>
            <a:r>
              <a:rPr lang="en-US" altLang="zh-CN" sz="1350" b="1" dirty="0">
                <a:latin typeface="Times New Roman" panose="02020603050405020304" pitchFamily="18" charset="0"/>
                <a:cs typeface="Times New Roman" panose="02020603050405020304" pitchFamily="18" charset="0"/>
              </a:rPr>
              <a:t>Example:</a:t>
            </a:r>
            <a:endParaRPr lang="zh-CN" altLang="en-US" sz="135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5F914F3-37C2-EE4B-922E-AFA8B667A6D6}"/>
                  </a:ext>
                </a:extLst>
              </p:cNvPr>
              <p:cNvSpPr txBox="1"/>
              <p:nvPr/>
            </p:nvSpPr>
            <p:spPr>
              <a:xfrm>
                <a:off x="3399619" y="3470886"/>
                <a:ext cx="3245879" cy="484813"/>
              </a:xfrm>
              <a:prstGeom prst="rect">
                <a:avLst/>
              </a:prstGeom>
              <a:noFill/>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i="1">
                          <a:latin typeface="Cambria Math" panose="02040503050406030204" pitchFamily="18" charset="0"/>
                        </a:rPr>
                        <m:t>𝐻</m:t>
                      </m:r>
                      <m:r>
                        <a:rPr lang="en-US" altLang="zh-CN" sz="1050" i="1">
                          <a:latin typeface="Cambria Math" panose="02040503050406030204" pitchFamily="18" charset="0"/>
                        </a:rPr>
                        <m:t>1:</m:t>
                      </m:r>
                      <m:r>
                        <a:rPr lang="en-US" altLang="zh-CN" sz="1050" i="1">
                          <a:latin typeface="Cambria Math" panose="02040503050406030204" pitchFamily="18" charset="0"/>
                        </a:rPr>
                        <m:t>𝐶</m:t>
                      </m:r>
                      <m:r>
                        <a:rPr lang="en-US" altLang="zh-CN" sz="1050" i="1">
                          <a:latin typeface="Cambria Math" panose="02040503050406030204" pitchFamily="18" charset="0"/>
                        </a:rPr>
                        <m:t>, </m:t>
                      </m:r>
                      <m:r>
                        <a:rPr lang="en-US" altLang="zh-CN" sz="1050" i="1">
                          <a:latin typeface="Cambria Math" panose="02040503050406030204" pitchFamily="18" charset="0"/>
                        </a:rPr>
                        <m:t>𝐻</m:t>
                      </m:r>
                      <m:r>
                        <a:rPr lang="en-US" altLang="zh-CN" sz="1050" i="1">
                          <a:latin typeface="Cambria Math" panose="02040503050406030204" pitchFamily="18" charset="0"/>
                        </a:rPr>
                        <m:t>2:</m:t>
                      </m:r>
                      <m:r>
                        <a:rPr lang="en-US" altLang="zh-CN" sz="1050" i="1">
                          <a:latin typeface="Cambria Math" panose="02040503050406030204" pitchFamily="18" charset="0"/>
                        </a:rPr>
                        <m:t>𝐴</m:t>
                      </m:r>
                    </m:oMath>
                    <m:oMath xmlns:m="http://schemas.openxmlformats.org/officeDocument/2006/math">
                      <m:r>
                        <a:rPr lang="en-US" altLang="zh-CN" sz="1050" i="1">
                          <a:latin typeface="Cambria Math" panose="02040503050406030204" pitchFamily="18" charset="0"/>
                        </a:rPr>
                        <m:t>𝐿</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1</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𝐻</m:t>
                              </m:r>
                            </m:e>
                            <m:sub>
                              <m:r>
                                <a:rPr lang="en-US" altLang="zh-CN" sz="1050" i="1">
                                  <a:latin typeface="Cambria Math" panose="02040503050406030204" pitchFamily="18" charset="0"/>
                                </a:rPr>
                                <m:t>1</m:t>
                              </m:r>
                            </m:sub>
                          </m:sSub>
                        </m:e>
                      </m:d>
                      <m:r>
                        <a:rPr lang="en-US" altLang="zh-CN" sz="1050" i="1">
                          <a:latin typeface="Cambria Math" panose="02040503050406030204" pitchFamily="18" charset="0"/>
                        </a:rPr>
                        <m:t>=0.10, </m:t>
                      </m:r>
                      <m:r>
                        <a:rPr lang="en-US" altLang="zh-CN" sz="1050" i="1">
                          <a:latin typeface="Cambria Math" panose="02040503050406030204" pitchFamily="18" charset="0"/>
                        </a:rPr>
                        <m:t>𝐿</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2</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𝐻</m:t>
                              </m:r>
                            </m:e>
                            <m:sub>
                              <m:r>
                                <a:rPr lang="en-US" altLang="zh-CN" sz="1050" i="1">
                                  <a:latin typeface="Cambria Math" panose="02040503050406030204" pitchFamily="18" charset="0"/>
                                </a:rPr>
                                <m:t>1</m:t>
                              </m:r>
                            </m:sub>
                          </m:sSub>
                        </m:e>
                      </m:d>
                      <m:r>
                        <a:rPr lang="en-US" altLang="zh-CN" sz="1050" i="1">
                          <a:latin typeface="Cambria Math" panose="02040503050406030204" pitchFamily="18" charset="0"/>
                        </a:rPr>
                        <m:t>=0.10, </m:t>
                      </m:r>
                      <m:r>
                        <a:rPr lang="en-US" altLang="zh-CN" sz="1050" i="1">
                          <a:latin typeface="Cambria Math" panose="02040503050406030204" pitchFamily="18" charset="0"/>
                        </a:rPr>
                        <m:t>𝐿</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3</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𝐻</m:t>
                              </m:r>
                            </m:e>
                            <m:sub>
                              <m:r>
                                <a:rPr lang="en-US" altLang="zh-CN" sz="1050" i="1">
                                  <a:latin typeface="Cambria Math" panose="02040503050406030204" pitchFamily="18" charset="0"/>
                                </a:rPr>
                                <m:t>1</m:t>
                              </m:r>
                            </m:sub>
                          </m:sSub>
                        </m:e>
                      </m:d>
                      <m:r>
                        <a:rPr lang="en-US" altLang="zh-CN" sz="1050" i="1">
                          <a:latin typeface="Cambria Math" panose="02040503050406030204" pitchFamily="18" charset="0"/>
                        </a:rPr>
                        <m:t>=0.12</m:t>
                      </m:r>
                    </m:oMath>
                  </m:oMathPara>
                </a14:m>
                <a:endParaRPr lang="en-US" altLang="zh-CN" sz="1050" dirty="0"/>
              </a:p>
              <a:p>
                <a:pPr/>
                <a14:m>
                  <m:oMathPara xmlns:m="http://schemas.openxmlformats.org/officeDocument/2006/math">
                    <m:oMathParaPr>
                      <m:jc m:val="centerGroup"/>
                    </m:oMathParaPr>
                    <m:oMath xmlns:m="http://schemas.openxmlformats.org/officeDocument/2006/math">
                      <m:r>
                        <a:rPr lang="en-US" altLang="zh-CN" sz="1050" i="1">
                          <a:latin typeface="Cambria Math" panose="02040503050406030204" pitchFamily="18" charset="0"/>
                        </a:rPr>
                        <m:t>𝐿</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1</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𝐻</m:t>
                              </m:r>
                            </m:e>
                            <m:sub>
                              <m:r>
                                <a:rPr lang="en-US" altLang="zh-CN" sz="1050" i="1">
                                  <a:latin typeface="Cambria Math" panose="02040503050406030204" pitchFamily="18" charset="0"/>
                                </a:rPr>
                                <m:t>2</m:t>
                              </m:r>
                            </m:sub>
                          </m:sSub>
                        </m:e>
                      </m:d>
                      <m:r>
                        <a:rPr lang="en-US" altLang="zh-CN" sz="1050" i="1">
                          <a:latin typeface="Cambria Math" panose="02040503050406030204" pitchFamily="18" charset="0"/>
                        </a:rPr>
                        <m:t>=0.06 </m:t>
                      </m:r>
                      <m:r>
                        <a:rPr lang="en-US" altLang="zh-CN" sz="1050" i="1">
                          <a:latin typeface="Cambria Math" panose="02040503050406030204" pitchFamily="18" charset="0"/>
                        </a:rPr>
                        <m:t>𝐿</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2</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𝐻</m:t>
                              </m:r>
                            </m:e>
                            <m:sub>
                              <m:r>
                                <a:rPr lang="en-US" altLang="zh-CN" sz="1050" i="1">
                                  <a:latin typeface="Cambria Math" panose="02040503050406030204" pitchFamily="18" charset="0"/>
                                </a:rPr>
                                <m:t>2</m:t>
                              </m:r>
                            </m:sub>
                          </m:sSub>
                        </m:e>
                      </m:d>
                      <m:r>
                        <a:rPr lang="en-US" altLang="zh-CN" sz="1050" i="1">
                          <a:latin typeface="Cambria Math" panose="02040503050406030204" pitchFamily="18" charset="0"/>
                        </a:rPr>
                        <m:t>=0.09, </m:t>
                      </m:r>
                      <m:r>
                        <a:rPr lang="en-US" altLang="zh-CN" sz="1050" i="1">
                          <a:latin typeface="Cambria Math" panose="02040503050406030204" pitchFamily="18" charset="0"/>
                        </a:rPr>
                        <m:t>𝐿</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3</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𝐻</m:t>
                              </m:r>
                            </m:e>
                            <m:sub>
                              <m:r>
                                <a:rPr lang="en-US" altLang="zh-CN" sz="1050" i="1">
                                  <a:latin typeface="Cambria Math" panose="02040503050406030204" pitchFamily="18" charset="0"/>
                                </a:rPr>
                                <m:t>2</m:t>
                              </m:r>
                            </m:sub>
                          </m:sSub>
                        </m:e>
                      </m:d>
                      <m:r>
                        <a:rPr lang="en-US" altLang="zh-CN" sz="1050" i="1">
                          <a:latin typeface="Cambria Math" panose="02040503050406030204" pitchFamily="18" charset="0"/>
                        </a:rPr>
                        <m:t>=0.05</m:t>
                      </m:r>
                    </m:oMath>
                  </m:oMathPara>
                </a14:m>
                <a:br>
                  <a:rPr lang="en-US" altLang="zh-CN" sz="1050" dirty="0"/>
                </a:br>
                <a:endParaRPr lang="en-US" altLang="zh-CN" sz="1050" dirty="0"/>
              </a:p>
            </p:txBody>
          </p:sp>
        </mc:Choice>
        <mc:Fallback xmlns="">
          <p:sp>
            <p:nvSpPr>
              <p:cNvPr id="12" name="文本框 11">
                <a:extLst>
                  <a:ext uri="{FF2B5EF4-FFF2-40B4-BE49-F238E27FC236}">
                    <a16:creationId xmlns:a16="http://schemas.microsoft.com/office/drawing/2014/main" id="{65F914F3-37C2-EE4B-922E-AFA8B667A6D6}"/>
                  </a:ext>
                </a:extLst>
              </p:cNvPr>
              <p:cNvSpPr txBox="1">
                <a:spLocks noRot="1" noChangeAspect="1" noMove="1" noResize="1" noEditPoints="1" noAdjustHandles="1" noChangeArrowheads="1" noChangeShapeType="1" noTextEdit="1"/>
              </p:cNvSpPr>
              <p:nvPr/>
            </p:nvSpPr>
            <p:spPr>
              <a:xfrm>
                <a:off x="3399619" y="3470886"/>
                <a:ext cx="3245879" cy="484813"/>
              </a:xfrm>
              <a:prstGeom prst="rect">
                <a:avLst/>
              </a:prstGeom>
              <a:blipFill>
                <a:blip r:embed="rId5"/>
                <a:stretch>
                  <a:fillRect b="-12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AABF2BA-86AD-1A2B-4464-A8DAE97D0752}"/>
                  </a:ext>
                </a:extLst>
              </p:cNvPr>
              <p:cNvSpPr txBox="1"/>
              <p:nvPr/>
            </p:nvSpPr>
            <p:spPr>
              <a:xfrm>
                <a:off x="3064593" y="4157489"/>
                <a:ext cx="3927165" cy="914096"/>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i="1">
                          <a:latin typeface="Cambria Math" panose="02040503050406030204" pitchFamily="18" charset="0"/>
                        </a:rPr>
                        <m:t>𝐿</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1−3</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𝐺</m:t>
                              </m:r>
                            </m:e>
                            <m:sub>
                              <m:r>
                                <a:rPr lang="en-US" altLang="zh-CN" sz="1050" i="1">
                                  <a:latin typeface="Cambria Math" panose="02040503050406030204" pitchFamily="18" charset="0"/>
                                </a:rPr>
                                <m:t>𝑐</m:t>
                              </m:r>
                              <m:r>
                                <a:rPr lang="en-US" altLang="zh-CN" sz="1050" i="1">
                                  <a:latin typeface="Cambria Math" panose="02040503050406030204" pitchFamily="18" charset="0"/>
                                </a:rPr>
                                <m:t>,</m:t>
                              </m:r>
                              <m:r>
                                <a:rPr lang="en-US" altLang="zh-CN" sz="1050" i="1">
                                  <a:latin typeface="Cambria Math" panose="02040503050406030204" pitchFamily="18" charset="0"/>
                                </a:rPr>
                                <m:t>𝑐</m:t>
                              </m:r>
                            </m:sub>
                          </m:sSub>
                        </m:e>
                      </m:d>
                      <m:r>
                        <a:rPr lang="en-US" altLang="zh-CN" sz="1050" i="1">
                          <a:latin typeface="Cambria Math" panose="02040503050406030204" pitchFamily="18" charset="0"/>
                        </a:rPr>
                        <m:t>=</m:t>
                      </m:r>
                      <m:f>
                        <m:fPr>
                          <m:ctrlPr>
                            <a:rPr lang="en-US" altLang="zh-CN" sz="1050" i="1">
                              <a:latin typeface="Cambria Math" panose="02040503050406030204" pitchFamily="18" charset="0"/>
                            </a:rPr>
                          </m:ctrlPr>
                        </m:fPr>
                        <m:num>
                          <m:r>
                            <a:rPr lang="en-US" altLang="zh-CN" sz="1050" i="1">
                              <a:latin typeface="Cambria Math" panose="02040503050406030204" pitchFamily="18" charset="0"/>
                            </a:rPr>
                            <m:t>0.10+0.10</m:t>
                          </m:r>
                        </m:num>
                        <m:den>
                          <m:r>
                            <a:rPr lang="en-US" altLang="zh-CN" sz="1050" i="1">
                              <a:latin typeface="Cambria Math" panose="02040503050406030204" pitchFamily="18" charset="0"/>
                            </a:rPr>
                            <m:t>2</m:t>
                          </m:r>
                        </m:den>
                      </m:f>
                      <m:r>
                        <a:rPr lang="en-US" altLang="zh-CN" sz="1050" i="1">
                          <a:latin typeface="Cambria Math" panose="02040503050406030204" pitchFamily="18" charset="0"/>
                        </a:rPr>
                        <m:t>+</m:t>
                      </m:r>
                      <m:f>
                        <m:fPr>
                          <m:ctrlPr>
                            <a:rPr lang="en-US" altLang="zh-CN" sz="1050" i="1">
                              <a:latin typeface="Cambria Math" panose="02040503050406030204" pitchFamily="18" charset="0"/>
                            </a:rPr>
                          </m:ctrlPr>
                        </m:fPr>
                        <m:num>
                          <m:r>
                            <a:rPr lang="en-US" altLang="zh-CN" sz="1050" i="1">
                              <a:latin typeface="Cambria Math" panose="02040503050406030204" pitchFamily="18" charset="0"/>
                            </a:rPr>
                            <m:t>0.10+0.10</m:t>
                          </m:r>
                        </m:num>
                        <m:den>
                          <m:r>
                            <a:rPr lang="en-US" altLang="zh-CN" sz="1050" i="1">
                              <a:latin typeface="Cambria Math" panose="02040503050406030204" pitchFamily="18" charset="0"/>
                            </a:rPr>
                            <m:t>2</m:t>
                          </m:r>
                        </m:den>
                      </m:f>
                      <m:r>
                        <a:rPr lang="en-US" altLang="zh-CN" sz="1050" i="1">
                          <a:latin typeface="Cambria Math" panose="02040503050406030204" pitchFamily="18" charset="0"/>
                        </a:rPr>
                        <m:t>+</m:t>
                      </m:r>
                      <m:f>
                        <m:fPr>
                          <m:ctrlPr>
                            <a:rPr lang="en-US" altLang="zh-CN" sz="1050" i="1">
                              <a:latin typeface="Cambria Math" panose="02040503050406030204" pitchFamily="18" charset="0"/>
                            </a:rPr>
                          </m:ctrlPr>
                        </m:fPr>
                        <m:num>
                          <m:r>
                            <a:rPr lang="en-US" altLang="zh-CN" sz="1050" i="1">
                              <a:latin typeface="Cambria Math" panose="02040503050406030204" pitchFamily="18" charset="0"/>
                            </a:rPr>
                            <m:t>0.12+0.12</m:t>
                          </m:r>
                        </m:num>
                        <m:den>
                          <m:r>
                            <a:rPr lang="en-US" altLang="zh-CN" sz="1050" i="1">
                              <a:latin typeface="Cambria Math" panose="02040503050406030204" pitchFamily="18" charset="0"/>
                            </a:rPr>
                            <m:t>2</m:t>
                          </m:r>
                        </m:den>
                      </m:f>
                      <m:r>
                        <a:rPr lang="en-US" altLang="zh-CN" sz="1050" i="1">
                          <a:latin typeface="Cambria Math" panose="02040503050406030204" pitchFamily="18" charset="0"/>
                        </a:rPr>
                        <m:t>=0.00120</m:t>
                      </m:r>
                    </m:oMath>
                    <m:oMath xmlns:m="http://schemas.openxmlformats.org/officeDocument/2006/math">
                      <m:r>
                        <a:rPr lang="en-US" altLang="zh-CN" sz="1050" i="1">
                          <a:latin typeface="Cambria Math" panose="02040503050406030204" pitchFamily="18" charset="0"/>
                        </a:rPr>
                        <m:t>𝐿</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1−3</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𝐺</m:t>
                              </m:r>
                            </m:e>
                            <m:sub>
                              <m:r>
                                <a:rPr lang="en-US" altLang="zh-CN" sz="1050" i="1">
                                  <a:latin typeface="Cambria Math" panose="02040503050406030204" pitchFamily="18" charset="0"/>
                                </a:rPr>
                                <m:t>𝑐</m:t>
                              </m:r>
                              <m:r>
                                <a:rPr lang="en-US" altLang="zh-CN" sz="1050" i="1">
                                  <a:latin typeface="Cambria Math" panose="02040503050406030204" pitchFamily="18" charset="0"/>
                                </a:rPr>
                                <m:t>,</m:t>
                              </m:r>
                              <m:r>
                                <a:rPr lang="en-US" altLang="zh-CN" sz="1050" i="1">
                                  <a:latin typeface="Cambria Math" panose="02040503050406030204" pitchFamily="18" charset="0"/>
                                </a:rPr>
                                <m:t>𝐴</m:t>
                              </m:r>
                            </m:sub>
                          </m:sSub>
                        </m:e>
                      </m:d>
                      <m:r>
                        <a:rPr lang="en-US" altLang="zh-CN" sz="1050" i="1">
                          <a:latin typeface="Cambria Math" panose="02040503050406030204" pitchFamily="18" charset="0"/>
                        </a:rPr>
                        <m:t>=</m:t>
                      </m:r>
                      <m:f>
                        <m:fPr>
                          <m:ctrlPr>
                            <a:rPr lang="en-US" altLang="zh-CN" sz="1050" i="1">
                              <a:latin typeface="Cambria Math" panose="02040503050406030204" pitchFamily="18" charset="0"/>
                            </a:rPr>
                          </m:ctrlPr>
                        </m:fPr>
                        <m:num>
                          <m:r>
                            <a:rPr lang="en-US" altLang="zh-CN" sz="1050" i="1">
                              <a:latin typeface="Cambria Math" panose="02040503050406030204" pitchFamily="18" charset="0"/>
                            </a:rPr>
                            <m:t>0.10+0.06</m:t>
                          </m:r>
                        </m:num>
                        <m:den>
                          <m:r>
                            <a:rPr lang="en-US" altLang="zh-CN" sz="1050" i="1">
                              <a:latin typeface="Cambria Math" panose="02040503050406030204" pitchFamily="18" charset="0"/>
                            </a:rPr>
                            <m:t>2</m:t>
                          </m:r>
                        </m:den>
                      </m:f>
                      <m:r>
                        <a:rPr lang="en-US" altLang="zh-CN" sz="1050" i="1">
                          <a:latin typeface="Cambria Math" panose="02040503050406030204" pitchFamily="18" charset="0"/>
                        </a:rPr>
                        <m:t>+</m:t>
                      </m:r>
                      <m:f>
                        <m:fPr>
                          <m:ctrlPr>
                            <a:rPr lang="en-US" altLang="zh-CN" sz="1050" i="1">
                              <a:latin typeface="Cambria Math" panose="02040503050406030204" pitchFamily="18" charset="0"/>
                            </a:rPr>
                          </m:ctrlPr>
                        </m:fPr>
                        <m:num>
                          <m:r>
                            <a:rPr lang="en-US" altLang="zh-CN" sz="1050" i="1">
                              <a:latin typeface="Cambria Math" panose="02040503050406030204" pitchFamily="18" charset="0"/>
                            </a:rPr>
                            <m:t>0.10+0.09</m:t>
                          </m:r>
                        </m:num>
                        <m:den>
                          <m:r>
                            <a:rPr lang="en-US" altLang="zh-CN" sz="1050" i="1">
                              <a:latin typeface="Cambria Math" panose="02040503050406030204" pitchFamily="18" charset="0"/>
                            </a:rPr>
                            <m:t>2</m:t>
                          </m:r>
                        </m:den>
                      </m:f>
                      <m:r>
                        <a:rPr lang="en-US" altLang="zh-CN" sz="1050" i="1">
                          <a:latin typeface="Cambria Math" panose="02040503050406030204" pitchFamily="18" charset="0"/>
                        </a:rPr>
                        <m:t>+</m:t>
                      </m:r>
                      <m:f>
                        <m:fPr>
                          <m:ctrlPr>
                            <a:rPr lang="en-US" altLang="zh-CN" sz="1050" i="1">
                              <a:latin typeface="Cambria Math" panose="02040503050406030204" pitchFamily="18" charset="0"/>
                            </a:rPr>
                          </m:ctrlPr>
                        </m:fPr>
                        <m:num>
                          <m:r>
                            <a:rPr lang="en-US" altLang="zh-CN" sz="1050" i="1">
                              <a:latin typeface="Cambria Math" panose="02040503050406030204" pitchFamily="18" charset="0"/>
                            </a:rPr>
                            <m:t>0.12+0.05</m:t>
                          </m:r>
                        </m:num>
                        <m:den>
                          <m:r>
                            <a:rPr lang="en-US" altLang="zh-CN" sz="1050" i="1">
                              <a:latin typeface="Cambria Math" panose="02040503050406030204" pitchFamily="18" charset="0"/>
                            </a:rPr>
                            <m:t>2</m:t>
                          </m:r>
                        </m:den>
                      </m:f>
                      <m:r>
                        <a:rPr lang="en-US" altLang="zh-CN" sz="1050" i="1">
                          <a:latin typeface="Cambria Math" panose="02040503050406030204" pitchFamily="18" charset="0"/>
                        </a:rPr>
                        <m:t>=0.00065</m:t>
                      </m:r>
                    </m:oMath>
                    <m:oMath xmlns:m="http://schemas.openxmlformats.org/officeDocument/2006/math">
                      <m:r>
                        <a:rPr lang="en-US" altLang="zh-CN" sz="1050" i="1">
                          <a:latin typeface="Cambria Math" panose="02040503050406030204" pitchFamily="18" charset="0"/>
                        </a:rPr>
                        <m:t>𝐿</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1−3</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𝐺</m:t>
                              </m:r>
                            </m:e>
                            <m:sub>
                              <m:r>
                                <a:rPr lang="en-US" altLang="zh-CN" sz="1050" i="1">
                                  <a:latin typeface="Cambria Math" panose="02040503050406030204" pitchFamily="18" charset="0"/>
                                </a:rPr>
                                <m:t>𝐴</m:t>
                              </m:r>
                              <m:r>
                                <a:rPr lang="en-US" altLang="zh-CN" sz="1050" i="1">
                                  <a:latin typeface="Cambria Math" panose="02040503050406030204" pitchFamily="18" charset="0"/>
                                </a:rPr>
                                <m:t>,</m:t>
                              </m:r>
                              <m:r>
                                <a:rPr lang="en-US" altLang="zh-CN" sz="1050" i="1">
                                  <a:latin typeface="Cambria Math" panose="02040503050406030204" pitchFamily="18" charset="0"/>
                                </a:rPr>
                                <m:t>𝐴</m:t>
                              </m:r>
                            </m:sub>
                          </m:sSub>
                        </m:e>
                      </m:d>
                      <m:r>
                        <a:rPr lang="en-US" altLang="zh-CN" sz="1050" i="1">
                          <a:latin typeface="Cambria Math" panose="02040503050406030204" pitchFamily="18" charset="0"/>
                        </a:rPr>
                        <m:t>=</m:t>
                      </m:r>
                      <m:f>
                        <m:fPr>
                          <m:ctrlPr>
                            <a:rPr lang="en-US" altLang="zh-CN" sz="1050" i="1">
                              <a:latin typeface="Cambria Math" panose="02040503050406030204" pitchFamily="18" charset="0"/>
                            </a:rPr>
                          </m:ctrlPr>
                        </m:fPr>
                        <m:num>
                          <m:r>
                            <a:rPr lang="en-US" altLang="zh-CN" sz="1050" i="1">
                              <a:latin typeface="Cambria Math" panose="02040503050406030204" pitchFamily="18" charset="0"/>
                            </a:rPr>
                            <m:t>0.06+0.06</m:t>
                          </m:r>
                        </m:num>
                        <m:den>
                          <m:r>
                            <a:rPr lang="en-US" altLang="zh-CN" sz="1050" i="1">
                              <a:latin typeface="Cambria Math" panose="02040503050406030204" pitchFamily="18" charset="0"/>
                            </a:rPr>
                            <m:t>2</m:t>
                          </m:r>
                        </m:den>
                      </m:f>
                      <m:r>
                        <a:rPr lang="en-US" altLang="zh-CN" sz="1050" i="1">
                          <a:latin typeface="Cambria Math" panose="02040503050406030204" pitchFamily="18" charset="0"/>
                        </a:rPr>
                        <m:t>+</m:t>
                      </m:r>
                      <m:f>
                        <m:fPr>
                          <m:ctrlPr>
                            <a:rPr lang="en-US" altLang="zh-CN" sz="1050" i="1">
                              <a:latin typeface="Cambria Math" panose="02040503050406030204" pitchFamily="18" charset="0"/>
                            </a:rPr>
                          </m:ctrlPr>
                        </m:fPr>
                        <m:num>
                          <m:r>
                            <a:rPr lang="en-US" altLang="zh-CN" sz="1050" i="1">
                              <a:latin typeface="Cambria Math" panose="02040503050406030204" pitchFamily="18" charset="0"/>
                            </a:rPr>
                            <m:t>0.09+0.09</m:t>
                          </m:r>
                        </m:num>
                        <m:den>
                          <m:r>
                            <a:rPr lang="en-US" altLang="zh-CN" sz="1050" i="1">
                              <a:latin typeface="Cambria Math" panose="02040503050406030204" pitchFamily="18" charset="0"/>
                            </a:rPr>
                            <m:t>2</m:t>
                          </m:r>
                        </m:den>
                      </m:f>
                      <m:r>
                        <a:rPr lang="en-US" altLang="zh-CN" sz="1050" i="1">
                          <a:latin typeface="Cambria Math" panose="02040503050406030204" pitchFamily="18" charset="0"/>
                        </a:rPr>
                        <m:t>+</m:t>
                      </m:r>
                      <m:f>
                        <m:fPr>
                          <m:ctrlPr>
                            <a:rPr lang="en-US" altLang="zh-CN" sz="1050" i="1">
                              <a:latin typeface="Cambria Math" panose="02040503050406030204" pitchFamily="18" charset="0"/>
                            </a:rPr>
                          </m:ctrlPr>
                        </m:fPr>
                        <m:num>
                          <m:r>
                            <a:rPr lang="en-US" altLang="zh-CN" sz="1050" i="1">
                              <a:latin typeface="Cambria Math" panose="02040503050406030204" pitchFamily="18" charset="0"/>
                            </a:rPr>
                            <m:t>0.05+0.05</m:t>
                          </m:r>
                        </m:num>
                        <m:den>
                          <m:r>
                            <a:rPr lang="en-US" altLang="zh-CN" sz="1050" i="1">
                              <a:latin typeface="Cambria Math" panose="02040503050406030204" pitchFamily="18" charset="0"/>
                            </a:rPr>
                            <m:t>2</m:t>
                          </m:r>
                        </m:den>
                      </m:f>
                      <m:r>
                        <a:rPr lang="en-US" altLang="zh-CN" sz="1050" i="1">
                          <a:latin typeface="Cambria Math" panose="02040503050406030204" pitchFamily="18" charset="0"/>
                        </a:rPr>
                        <m:t>=0.00027</m:t>
                      </m:r>
                    </m:oMath>
                  </m:oMathPara>
                </a14:m>
                <a:endParaRPr lang="en-US" altLang="zh-CN" sz="1050" dirty="0"/>
              </a:p>
            </p:txBody>
          </p:sp>
        </mc:Choice>
        <mc:Fallback xmlns="">
          <p:sp>
            <p:nvSpPr>
              <p:cNvPr id="13" name="文本框 12">
                <a:extLst>
                  <a:ext uri="{FF2B5EF4-FFF2-40B4-BE49-F238E27FC236}">
                    <a16:creationId xmlns:a16="http://schemas.microsoft.com/office/drawing/2014/main" id="{5AABF2BA-86AD-1A2B-4464-A8DAE97D0752}"/>
                  </a:ext>
                </a:extLst>
              </p:cNvPr>
              <p:cNvSpPr txBox="1">
                <a:spLocks noRot="1" noChangeAspect="1" noMove="1" noResize="1" noEditPoints="1" noAdjustHandles="1" noChangeArrowheads="1" noChangeShapeType="1" noTextEdit="1"/>
              </p:cNvSpPr>
              <p:nvPr/>
            </p:nvSpPr>
            <p:spPr>
              <a:xfrm>
                <a:off x="3064593" y="4157489"/>
                <a:ext cx="3927165" cy="914096"/>
              </a:xfrm>
              <a:prstGeom prst="rect">
                <a:avLst/>
              </a:prstGeom>
              <a:blipFill>
                <a:blip r:embed="rId6"/>
                <a:stretch>
                  <a:fillRect b="-4054"/>
                </a:stretch>
              </a:blipFill>
            </p:spPr>
            <p:txBody>
              <a:bodyPr/>
              <a:lstStyle/>
              <a:p>
                <a:r>
                  <a:rPr lang="en-CN">
                    <a:noFill/>
                  </a:rPr>
                  <a:t> </a:t>
                </a:r>
              </a:p>
            </p:txBody>
          </p:sp>
        </mc:Fallback>
      </mc:AlternateContent>
      <p:sp>
        <p:nvSpPr>
          <p:cNvPr id="17" name="箭头: 左弧形 16">
            <a:extLst>
              <a:ext uri="{FF2B5EF4-FFF2-40B4-BE49-F238E27FC236}">
                <a16:creationId xmlns:a16="http://schemas.microsoft.com/office/drawing/2014/main" id="{628C2076-1199-9065-E1A2-428210EEEE5C}"/>
              </a:ext>
            </a:extLst>
          </p:cNvPr>
          <p:cNvSpPr/>
          <p:nvPr/>
        </p:nvSpPr>
        <p:spPr>
          <a:xfrm flipH="1" flipV="1">
            <a:off x="5753077" y="2880610"/>
            <a:ext cx="289775" cy="353210"/>
          </a:xfrm>
          <a:prstGeom prst="curvedRightArrow">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箭头: 左弧形 17">
            <a:extLst>
              <a:ext uri="{FF2B5EF4-FFF2-40B4-BE49-F238E27FC236}">
                <a16:creationId xmlns:a16="http://schemas.microsoft.com/office/drawing/2014/main" id="{13DA0333-979A-2461-E478-F5A2EC3ADF0B}"/>
              </a:ext>
            </a:extLst>
          </p:cNvPr>
          <p:cNvSpPr/>
          <p:nvPr/>
        </p:nvSpPr>
        <p:spPr>
          <a:xfrm flipH="1" flipV="1">
            <a:off x="5753077" y="2232426"/>
            <a:ext cx="289775" cy="353210"/>
          </a:xfrm>
          <a:prstGeom prst="curvedRightArrow">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4D8539A-712E-E622-CFC0-F784088FC5B2}"/>
                  </a:ext>
                </a:extLst>
              </p:cNvPr>
              <p:cNvSpPr txBox="1"/>
              <p:nvPr/>
            </p:nvSpPr>
            <p:spPr>
              <a:xfrm>
                <a:off x="4377213" y="5357550"/>
                <a:ext cx="1288430" cy="547266"/>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i="1">
                          <a:latin typeface="Cambria Math" panose="02040503050406030204" pitchFamily="18" charset="0"/>
                        </a:rPr>
                        <m:t>𝑃</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𝐺</m:t>
                              </m:r>
                            </m:e>
                            <m:sub>
                              <m:r>
                                <a:rPr lang="en-US" altLang="zh-CN" sz="1050" i="1">
                                  <a:latin typeface="Cambria Math" panose="02040503050406030204" pitchFamily="18" charset="0"/>
                                </a:rPr>
                                <m:t>𝑐</m:t>
                              </m:r>
                              <m:r>
                                <a:rPr lang="en-US" altLang="zh-CN" sz="1050" i="1">
                                  <a:latin typeface="Cambria Math" panose="02040503050406030204" pitchFamily="18" charset="0"/>
                                </a:rPr>
                                <m:t>,</m:t>
                              </m:r>
                              <m:r>
                                <a:rPr lang="en-US" altLang="zh-CN" sz="1050" i="1">
                                  <a:latin typeface="Cambria Math" panose="02040503050406030204" pitchFamily="18" charset="0"/>
                                </a:rPr>
                                <m:t>𝑐</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1−3 </m:t>
                              </m:r>
                            </m:sub>
                          </m:sSub>
                        </m:e>
                      </m:d>
                      <m:r>
                        <a:rPr lang="en-US" altLang="zh-CN" sz="1050" i="1">
                          <a:latin typeface="Cambria Math" panose="02040503050406030204" pitchFamily="18" charset="0"/>
                        </a:rPr>
                        <m:t>=0.567</m:t>
                      </m:r>
                    </m:oMath>
                    <m:oMath xmlns:m="http://schemas.openxmlformats.org/officeDocument/2006/math">
                      <m:r>
                        <a:rPr lang="en-US" altLang="zh-CN" sz="1050" i="1">
                          <a:latin typeface="Cambria Math" panose="02040503050406030204" pitchFamily="18" charset="0"/>
                        </a:rPr>
                        <m:t>𝑃</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𝐺</m:t>
                              </m:r>
                            </m:e>
                            <m:sub>
                              <m:r>
                                <a:rPr lang="en-US" altLang="zh-CN" sz="1050" i="1">
                                  <a:latin typeface="Cambria Math" panose="02040503050406030204" pitchFamily="18" charset="0"/>
                                </a:rPr>
                                <m:t>𝑐</m:t>
                              </m:r>
                              <m:r>
                                <a:rPr lang="en-US" altLang="zh-CN" sz="1050" i="1">
                                  <a:latin typeface="Cambria Math" panose="02040503050406030204" pitchFamily="18" charset="0"/>
                                </a:rPr>
                                <m:t>,</m:t>
                              </m:r>
                              <m:r>
                                <a:rPr lang="en-US" altLang="zh-CN" sz="1050" i="1">
                                  <a:latin typeface="Cambria Math" panose="02040503050406030204" pitchFamily="18" charset="0"/>
                                </a:rPr>
                                <m:t>𝐴</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1−3</m:t>
                              </m:r>
                            </m:sub>
                          </m:sSub>
                        </m:e>
                      </m:d>
                      <m:r>
                        <a:rPr lang="en-US" altLang="zh-CN" sz="1050" i="1">
                          <a:latin typeface="Cambria Math" panose="02040503050406030204" pitchFamily="18" charset="0"/>
                        </a:rPr>
                        <m:t>=0.305</m:t>
                      </m:r>
                    </m:oMath>
                    <m:oMath xmlns:m="http://schemas.openxmlformats.org/officeDocument/2006/math">
                      <m:r>
                        <a:rPr lang="en-US" altLang="zh-CN" sz="1050" i="1">
                          <a:latin typeface="Cambria Math" panose="02040503050406030204" pitchFamily="18" charset="0"/>
                        </a:rPr>
                        <m:t>𝑃</m:t>
                      </m:r>
                      <m:d>
                        <m:dPr>
                          <m:ctrlPr>
                            <a:rPr lang="en-US" altLang="zh-CN" sz="1050" i="1">
                              <a:latin typeface="Cambria Math" panose="02040503050406030204" pitchFamily="18" charset="0"/>
                            </a:rPr>
                          </m:ctrlPr>
                        </m:dPr>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𝐺</m:t>
                              </m:r>
                            </m:e>
                            <m:sub>
                              <m:r>
                                <a:rPr lang="en-US" altLang="zh-CN" sz="1050" i="1">
                                  <a:latin typeface="Cambria Math" panose="02040503050406030204" pitchFamily="18" charset="0"/>
                                </a:rPr>
                                <m:t>𝐴</m:t>
                              </m:r>
                              <m:r>
                                <a:rPr lang="en-US" altLang="zh-CN" sz="1050" i="1">
                                  <a:latin typeface="Cambria Math" panose="02040503050406030204" pitchFamily="18" charset="0"/>
                                </a:rPr>
                                <m:t>,</m:t>
                              </m:r>
                              <m:r>
                                <a:rPr lang="en-US" altLang="zh-CN" sz="1050" i="1">
                                  <a:latin typeface="Cambria Math" panose="02040503050406030204" pitchFamily="18" charset="0"/>
                                </a:rPr>
                                <m:t>𝐴</m:t>
                              </m:r>
                            </m:sub>
                          </m:sSub>
                        </m:e>
                        <m:e>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𝑅</m:t>
                              </m:r>
                            </m:e>
                            <m:sub>
                              <m:r>
                                <a:rPr lang="en-US" altLang="zh-CN" sz="1050" i="1">
                                  <a:latin typeface="Cambria Math" panose="02040503050406030204" pitchFamily="18" charset="0"/>
                                </a:rPr>
                                <m:t>1−3</m:t>
                              </m:r>
                            </m:sub>
                          </m:sSub>
                        </m:e>
                      </m:d>
                      <m:r>
                        <a:rPr lang="en-US" altLang="zh-CN" sz="1050" i="1">
                          <a:latin typeface="Cambria Math" panose="02040503050406030204" pitchFamily="18" charset="0"/>
                        </a:rPr>
                        <m:t>=0.128</m:t>
                      </m:r>
                    </m:oMath>
                  </m:oMathPara>
                </a14:m>
                <a:endParaRPr lang="en-US" altLang="zh-CN" sz="1050" dirty="0"/>
              </a:p>
            </p:txBody>
          </p:sp>
        </mc:Choice>
        <mc:Fallback xmlns="">
          <p:sp>
            <p:nvSpPr>
              <p:cNvPr id="20" name="文本框 19">
                <a:extLst>
                  <a:ext uri="{FF2B5EF4-FFF2-40B4-BE49-F238E27FC236}">
                    <a16:creationId xmlns:a16="http://schemas.microsoft.com/office/drawing/2014/main" id="{74D8539A-712E-E622-CFC0-F784088FC5B2}"/>
                  </a:ext>
                </a:extLst>
              </p:cNvPr>
              <p:cNvSpPr txBox="1">
                <a:spLocks noRot="1" noChangeAspect="1" noMove="1" noResize="1" noEditPoints="1" noAdjustHandles="1" noChangeArrowheads="1" noChangeShapeType="1" noTextEdit="1"/>
              </p:cNvSpPr>
              <p:nvPr/>
            </p:nvSpPr>
            <p:spPr>
              <a:xfrm>
                <a:off x="4377213" y="5357550"/>
                <a:ext cx="1288430" cy="547266"/>
              </a:xfrm>
              <a:prstGeom prst="rect">
                <a:avLst/>
              </a:prstGeom>
              <a:blipFill>
                <a:blip r:embed="rId7"/>
                <a:stretch>
                  <a:fillRect l="-1942" r="-1942"/>
                </a:stretch>
              </a:blipFill>
            </p:spPr>
            <p:txBody>
              <a:bodyPr/>
              <a:lstStyle/>
              <a:p>
                <a:r>
                  <a:rPr lang="en-CN">
                    <a:noFill/>
                  </a:rPr>
                  <a:t> </a:t>
                </a:r>
              </a:p>
            </p:txBody>
          </p:sp>
        </mc:Fallback>
      </mc:AlternateContent>
      <p:sp>
        <p:nvSpPr>
          <p:cNvPr id="22" name="箭头: 下 21">
            <a:extLst>
              <a:ext uri="{FF2B5EF4-FFF2-40B4-BE49-F238E27FC236}">
                <a16:creationId xmlns:a16="http://schemas.microsoft.com/office/drawing/2014/main" id="{F945CBCF-BB83-B732-A343-D3DB00ACE7DD}"/>
              </a:ext>
            </a:extLst>
          </p:cNvPr>
          <p:cNvSpPr/>
          <p:nvPr/>
        </p:nvSpPr>
        <p:spPr>
          <a:xfrm>
            <a:off x="4918721" y="5142367"/>
            <a:ext cx="207672" cy="193183"/>
          </a:xfrm>
          <a:prstGeom prst="downArrow">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箭头: 下 22">
            <a:extLst>
              <a:ext uri="{FF2B5EF4-FFF2-40B4-BE49-F238E27FC236}">
                <a16:creationId xmlns:a16="http://schemas.microsoft.com/office/drawing/2014/main" id="{236A301C-7742-5C6B-8686-A0DA36B35433}"/>
              </a:ext>
            </a:extLst>
          </p:cNvPr>
          <p:cNvSpPr/>
          <p:nvPr/>
        </p:nvSpPr>
        <p:spPr>
          <a:xfrm>
            <a:off x="4918721" y="3964307"/>
            <a:ext cx="207672" cy="193183"/>
          </a:xfrm>
          <a:prstGeom prst="downArrow">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a:extLst>
              <a:ext uri="{FF2B5EF4-FFF2-40B4-BE49-F238E27FC236}">
                <a16:creationId xmlns:a16="http://schemas.microsoft.com/office/drawing/2014/main" id="{89810B14-A688-8CDD-50B5-216946609601}"/>
              </a:ext>
            </a:extLst>
          </p:cNvPr>
          <p:cNvSpPr txBox="1"/>
          <p:nvPr/>
        </p:nvSpPr>
        <p:spPr>
          <a:xfrm>
            <a:off x="5184175" y="5091192"/>
            <a:ext cx="3632974" cy="253916"/>
          </a:xfrm>
          <a:prstGeom prst="rect">
            <a:avLst/>
          </a:prstGeom>
          <a:no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Multiply by prior and divided by sum 0.002116</a:t>
            </a:r>
            <a:endParaRPr lang="zh-CN" altLang="en-US" sz="105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9989EEE6-4C9E-5FF7-3B93-E1166B46A7B1}"/>
              </a:ext>
            </a:extLst>
          </p:cNvPr>
          <p:cNvSpPr/>
          <p:nvPr/>
        </p:nvSpPr>
        <p:spPr>
          <a:xfrm>
            <a:off x="944002" y="2165811"/>
            <a:ext cx="673526" cy="30460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文本框 25">
            <a:extLst>
              <a:ext uri="{FF2B5EF4-FFF2-40B4-BE49-F238E27FC236}">
                <a16:creationId xmlns:a16="http://schemas.microsoft.com/office/drawing/2014/main" id="{5C2A34D3-CF79-0845-750E-AAC7ECF217E8}"/>
              </a:ext>
            </a:extLst>
          </p:cNvPr>
          <p:cNvSpPr txBox="1"/>
          <p:nvPr/>
        </p:nvSpPr>
        <p:spPr>
          <a:xfrm>
            <a:off x="25622" y="2016503"/>
            <a:ext cx="1055130" cy="738664"/>
          </a:xfrm>
          <a:prstGeom prst="rect">
            <a:avLst/>
          </a:prstGeom>
          <a:noFill/>
        </p:spPr>
        <p:txBody>
          <a:bodyPr wrap="square" rtlCol="0">
            <a:spAutoFit/>
          </a:bodyPr>
          <a:lstStyle/>
          <a:p>
            <a:r>
              <a:rPr lang="en-US" altLang="zh-CN" sz="1050" dirty="0">
                <a:solidFill>
                  <a:srgbClr val="2007B9"/>
                </a:solidFill>
                <a:latin typeface="Times New Roman" panose="02020603050405020304" pitchFamily="18" charset="0"/>
                <a:cs typeface="Times New Roman" panose="02020603050405020304" pitchFamily="18" charset="0"/>
              </a:rPr>
              <a:t>Posterior probability of the genotype given the reads</a:t>
            </a:r>
            <a:endParaRPr lang="zh-CN" altLang="en-US" sz="1050" dirty="0">
              <a:solidFill>
                <a:srgbClr val="2007B9"/>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29AD5065-E4C1-0C16-357F-C015E565D762}"/>
              </a:ext>
            </a:extLst>
          </p:cNvPr>
          <p:cNvSpPr/>
          <p:nvPr/>
        </p:nvSpPr>
        <p:spPr>
          <a:xfrm>
            <a:off x="3265419" y="2184085"/>
            <a:ext cx="588584" cy="244807"/>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文本框 27">
            <a:extLst>
              <a:ext uri="{FF2B5EF4-FFF2-40B4-BE49-F238E27FC236}">
                <a16:creationId xmlns:a16="http://schemas.microsoft.com/office/drawing/2014/main" id="{A617B694-746B-869B-70B2-ECAECCB2E50D}"/>
              </a:ext>
            </a:extLst>
          </p:cNvPr>
          <p:cNvSpPr txBox="1"/>
          <p:nvPr/>
        </p:nvSpPr>
        <p:spPr>
          <a:xfrm>
            <a:off x="3220659" y="1982278"/>
            <a:ext cx="783062" cy="253916"/>
          </a:xfrm>
          <a:prstGeom prst="rect">
            <a:avLst/>
          </a:prstGeom>
          <a:noFill/>
        </p:spPr>
        <p:txBody>
          <a:bodyPr wrap="square" rtlCol="0">
            <a:spAutoFit/>
          </a:bodyPr>
          <a:lstStyle/>
          <a:p>
            <a:r>
              <a:rPr lang="en-US" altLang="zh-CN" sz="1050" dirty="0">
                <a:solidFill>
                  <a:schemeClr val="accent2">
                    <a:lumMod val="75000"/>
                  </a:schemeClr>
                </a:solidFill>
                <a:latin typeface="Times New Roman" panose="02020603050405020304" pitchFamily="18" charset="0"/>
                <a:cs typeface="Times New Roman" panose="02020603050405020304" pitchFamily="18" charset="0"/>
              </a:rPr>
              <a:t>likelihood</a:t>
            </a:r>
            <a:endParaRPr lang="zh-CN" altLang="en-US" sz="105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832C460A-BAE5-B4F1-E41F-B8334B1A2B22}"/>
              </a:ext>
            </a:extLst>
          </p:cNvPr>
          <p:cNvSpPr/>
          <p:nvPr/>
        </p:nvSpPr>
        <p:spPr>
          <a:xfrm>
            <a:off x="3861681" y="2184085"/>
            <a:ext cx="383518" cy="244807"/>
          </a:xfrm>
          <a:prstGeom prst="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文本框 29">
            <a:extLst>
              <a:ext uri="{FF2B5EF4-FFF2-40B4-BE49-F238E27FC236}">
                <a16:creationId xmlns:a16="http://schemas.microsoft.com/office/drawing/2014/main" id="{6E6879EA-2223-C583-9A27-E8C814106A52}"/>
              </a:ext>
            </a:extLst>
          </p:cNvPr>
          <p:cNvSpPr txBox="1"/>
          <p:nvPr/>
        </p:nvSpPr>
        <p:spPr>
          <a:xfrm>
            <a:off x="3739309" y="2391242"/>
            <a:ext cx="1550690" cy="253916"/>
          </a:xfrm>
          <a:prstGeom prst="rect">
            <a:avLst/>
          </a:prstGeom>
          <a:noFill/>
        </p:spPr>
        <p:txBody>
          <a:bodyPr wrap="square" rtlCol="0">
            <a:spAutoFit/>
          </a:bodyPr>
          <a:lstStyle/>
          <a:p>
            <a:r>
              <a:rPr lang="en-US" altLang="zh-CN" sz="1050" dirty="0">
                <a:solidFill>
                  <a:schemeClr val="accent6">
                    <a:lumMod val="75000"/>
                  </a:schemeClr>
                </a:solidFill>
                <a:latin typeface="Times New Roman" panose="02020603050405020304" pitchFamily="18" charset="0"/>
                <a:cs typeface="Times New Roman" panose="02020603050405020304" pitchFamily="18" charset="0"/>
              </a:rPr>
              <a:t>Genotype prior (constant)</a:t>
            </a:r>
            <a:endParaRPr lang="zh-CN" altLang="en-US" sz="105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1" name="箭头: 下 30">
            <a:extLst>
              <a:ext uri="{FF2B5EF4-FFF2-40B4-BE49-F238E27FC236}">
                <a16:creationId xmlns:a16="http://schemas.microsoft.com/office/drawing/2014/main" id="{9890B135-90EE-3F07-40BA-280AED45EA09}"/>
              </a:ext>
            </a:extLst>
          </p:cNvPr>
          <p:cNvSpPr/>
          <p:nvPr/>
        </p:nvSpPr>
        <p:spPr>
          <a:xfrm>
            <a:off x="7749164" y="3050453"/>
            <a:ext cx="171344" cy="27102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4" name="文本框 33">
            <a:extLst>
              <a:ext uri="{FF2B5EF4-FFF2-40B4-BE49-F238E27FC236}">
                <a16:creationId xmlns:a16="http://schemas.microsoft.com/office/drawing/2014/main" id="{770AD9E6-A710-B383-D211-A599A568A683}"/>
              </a:ext>
            </a:extLst>
          </p:cNvPr>
          <p:cNvSpPr txBox="1"/>
          <p:nvPr/>
        </p:nvSpPr>
        <p:spPr>
          <a:xfrm>
            <a:off x="7096209" y="3382568"/>
            <a:ext cx="1708744" cy="353815"/>
          </a:xfrm>
          <a:prstGeom prst="rect">
            <a:avLst/>
          </a:prstGeom>
          <a:noFill/>
        </p:spPr>
        <p:txBody>
          <a:bodyPr wrap="square">
            <a:spAutoFit/>
          </a:bodyPr>
          <a:lstStyle/>
          <a:p>
            <a:pPr>
              <a:lnSpc>
                <a:spcPct val="125000"/>
              </a:lnSpc>
            </a:pPr>
            <a:r>
              <a:rPr lang="en-US" altLang="zh-CN" sz="1500" b="1" dirty="0">
                <a:latin typeface="Times New Roman" panose="02020603050405020304" pitchFamily="18" charset="0"/>
                <a:cs typeface="Times New Roman" panose="02020603050405020304" pitchFamily="18" charset="0"/>
              </a:rPr>
              <a:t>GVCF and index</a:t>
            </a:r>
          </a:p>
        </p:txBody>
      </p:sp>
    </p:spTree>
    <p:extLst>
      <p:ext uri="{BB962C8B-B14F-4D97-AF65-F5344CB8AC3E}">
        <p14:creationId xmlns:p14="http://schemas.microsoft.com/office/powerpoint/2010/main" val="3441534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7C2C4-C064-E99B-2C2C-BE9A1006D127}"/>
              </a:ext>
            </a:extLst>
          </p:cNvPr>
          <p:cNvSpPr>
            <a:spLocks noGrp="1"/>
          </p:cNvSpPr>
          <p:nvPr>
            <p:ph type="title"/>
          </p:nvPr>
        </p:nvSpPr>
        <p:spPr>
          <a:xfrm>
            <a:off x="96248" y="52285"/>
            <a:ext cx="8297693" cy="767062"/>
          </a:xfrm>
        </p:spPr>
        <p:txBody>
          <a:bodyPr/>
          <a:lstStyle/>
          <a:p>
            <a:r>
              <a:rPr lang="en-US" dirty="0"/>
              <a:t>G</a:t>
            </a:r>
            <a:r>
              <a:rPr lang="en-CN" dirty="0"/>
              <a:t>enomic base-level variation</a:t>
            </a:r>
          </a:p>
        </p:txBody>
      </p:sp>
      <p:sp>
        <p:nvSpPr>
          <p:cNvPr id="3" name="Content Placeholder 2">
            <a:extLst>
              <a:ext uri="{FF2B5EF4-FFF2-40B4-BE49-F238E27FC236}">
                <a16:creationId xmlns:a16="http://schemas.microsoft.com/office/drawing/2014/main" id="{8BA03FC4-50CB-A0D3-4EB0-FC02B073FC16}"/>
              </a:ext>
            </a:extLst>
          </p:cNvPr>
          <p:cNvSpPr>
            <a:spLocks noGrp="1"/>
          </p:cNvSpPr>
          <p:nvPr>
            <p:ph idx="1"/>
          </p:nvPr>
        </p:nvSpPr>
        <p:spPr>
          <a:xfrm>
            <a:off x="319314" y="955617"/>
            <a:ext cx="8418286" cy="5221346"/>
          </a:xfrm>
        </p:spPr>
        <p:txBody>
          <a:bodyPr>
            <a:normAutofit/>
          </a:bodyPr>
          <a:lstStyle/>
          <a:p>
            <a:r>
              <a:rPr lang="en-CN" dirty="0"/>
              <a:t>Single Nucleotide Polymorphism (SNP)</a:t>
            </a:r>
          </a:p>
          <a:p>
            <a:pPr lvl="1"/>
            <a:r>
              <a:rPr lang="en-US" b="0" i="0" u="none" strike="noStrike" dirty="0">
                <a:solidFill>
                  <a:srgbClr val="333333"/>
                </a:solidFill>
                <a:effectLst/>
                <a:highlight>
                  <a:srgbClr val="FFFFFF"/>
                </a:highlight>
                <a:latin typeface="Lucida Grande" panose="020B0600040502020204" pitchFamily="34" charset="0"/>
              </a:rPr>
              <a:t>a variation at a single position in a DNA sequence among individuals</a:t>
            </a:r>
            <a:endParaRPr lang="en-CN" b="0" i="0" u="none" strike="noStrike" dirty="0">
              <a:solidFill>
                <a:srgbClr val="333333"/>
              </a:solidFill>
              <a:effectLst/>
              <a:highlight>
                <a:srgbClr val="FFFFFF"/>
              </a:highlight>
              <a:latin typeface="Lucida Grande" panose="020B0600040502020204" pitchFamily="34" charset="0"/>
            </a:endParaRPr>
          </a:p>
          <a:p>
            <a:pPr lvl="1"/>
            <a:r>
              <a:rPr lang="en-US" dirty="0"/>
              <a:t>M</a:t>
            </a:r>
            <a:r>
              <a:rPr lang="en-CN" dirty="0"/>
              <a:t>ay or may not associate with disorders</a:t>
            </a:r>
          </a:p>
          <a:p>
            <a:pPr lvl="1"/>
            <a:r>
              <a:rPr lang="en-US" dirty="0"/>
              <a:t>C</a:t>
            </a:r>
            <a:r>
              <a:rPr lang="en-CN" dirty="0"/>
              <a:t>ommon SNPs(&gt;1% or &gt;5% population)</a:t>
            </a:r>
          </a:p>
          <a:p>
            <a:pPr lvl="1"/>
            <a:r>
              <a:rPr lang="en-CN" dirty="0"/>
              <a:t>Rare SNPs (&lt;1% or &lt;5% population)</a:t>
            </a:r>
          </a:p>
          <a:p>
            <a:pPr marL="457200" lvl="1" indent="0">
              <a:buNone/>
            </a:pPr>
            <a:endParaRPr lang="en-CN" dirty="0"/>
          </a:p>
          <a:p>
            <a:r>
              <a:rPr lang="en-US" dirty="0"/>
              <a:t>S</a:t>
            </a:r>
            <a:r>
              <a:rPr lang="en-CN" dirty="0"/>
              <a:t>mall insertions and deletions (InDel), </a:t>
            </a:r>
            <a:r>
              <a:rPr lang="en-US" dirty="0"/>
              <a:t>&lt;50bp</a:t>
            </a:r>
            <a:endParaRPr lang="en-CN" dirty="0"/>
          </a:p>
          <a:p>
            <a:pPr lvl="1"/>
            <a:r>
              <a:rPr lang="en-US" dirty="0"/>
              <a:t>I</a:t>
            </a:r>
            <a:r>
              <a:rPr lang="en-CN" dirty="0"/>
              <a:t>n some definitions, &lt;1kb</a:t>
            </a:r>
          </a:p>
          <a:p>
            <a:pPr lvl="1"/>
            <a:r>
              <a:rPr lang="en-US" dirty="0"/>
              <a:t>M</a:t>
            </a:r>
            <a:r>
              <a:rPr lang="en-CN" dirty="0"/>
              <a:t>ay or may not associate with disorders</a:t>
            </a:r>
          </a:p>
          <a:p>
            <a:endParaRPr lang="en-CN" dirty="0"/>
          </a:p>
          <a:p>
            <a:endParaRPr lang="en-CN" dirty="0"/>
          </a:p>
        </p:txBody>
      </p:sp>
      <p:sp>
        <p:nvSpPr>
          <p:cNvPr id="5" name="TextBox 4">
            <a:extLst>
              <a:ext uri="{FF2B5EF4-FFF2-40B4-BE49-F238E27FC236}">
                <a16:creationId xmlns:a16="http://schemas.microsoft.com/office/drawing/2014/main" id="{D77D8A7C-7494-F4BD-EB62-AB4A9FD9CDE7}"/>
              </a:ext>
            </a:extLst>
          </p:cNvPr>
          <p:cNvSpPr txBox="1"/>
          <p:nvPr/>
        </p:nvSpPr>
        <p:spPr>
          <a:xfrm>
            <a:off x="3909391" y="6363026"/>
            <a:ext cx="5035826" cy="430887"/>
          </a:xfrm>
          <a:prstGeom prst="rect">
            <a:avLst/>
          </a:prstGeom>
          <a:noFill/>
        </p:spPr>
        <p:txBody>
          <a:bodyPr wrap="square">
            <a:spAutoFit/>
          </a:bodyPr>
          <a:lstStyle/>
          <a:p>
            <a:r>
              <a:rPr lang="en-CN" sz="1100" dirty="0"/>
              <a:t>https://www.nature.com/scitable/definition/snp-295/</a:t>
            </a:r>
          </a:p>
          <a:p>
            <a:r>
              <a:rPr lang="en-US" sz="1100" dirty="0"/>
              <a:t>https://</a:t>
            </a:r>
            <a:r>
              <a:rPr lang="en-US" sz="1100" dirty="0" err="1"/>
              <a:t>www.sciencedirect.com</a:t>
            </a:r>
            <a:r>
              <a:rPr lang="en-US" sz="1100" dirty="0"/>
              <a:t>/topics/medicine-and-dentistry/indel-mutation</a:t>
            </a:r>
            <a:endParaRPr lang="en-CN" sz="1100" dirty="0"/>
          </a:p>
        </p:txBody>
      </p:sp>
    </p:spTree>
    <p:extLst>
      <p:ext uri="{BB962C8B-B14F-4D97-AF65-F5344CB8AC3E}">
        <p14:creationId xmlns:p14="http://schemas.microsoft.com/office/powerpoint/2010/main" val="3687795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S</a:t>
            </a:r>
            <a:r>
              <a:rPr lang="en-CN" dirty="0"/>
              <a:t>hort read sequencing, for SV (1)</a:t>
            </a:r>
          </a:p>
        </p:txBody>
      </p:sp>
      <p:sp>
        <p:nvSpPr>
          <p:cNvPr id="4" name="TextBox 3">
            <a:extLst>
              <a:ext uri="{FF2B5EF4-FFF2-40B4-BE49-F238E27FC236}">
                <a16:creationId xmlns:a16="http://schemas.microsoft.com/office/drawing/2014/main" id="{E7FA80D9-F6B3-0EA8-9885-EE83C6E4A685}"/>
              </a:ext>
            </a:extLst>
          </p:cNvPr>
          <p:cNvSpPr txBox="1"/>
          <p:nvPr/>
        </p:nvSpPr>
        <p:spPr>
          <a:xfrm>
            <a:off x="319314" y="1722782"/>
            <a:ext cx="856388" cy="369332"/>
          </a:xfrm>
          <a:prstGeom prst="rect">
            <a:avLst/>
          </a:prstGeom>
          <a:noFill/>
          <a:ln>
            <a:solidFill>
              <a:schemeClr val="tx1"/>
            </a:solidFill>
          </a:ln>
        </p:spPr>
        <p:txBody>
          <a:bodyPr wrap="none" rtlCol="0">
            <a:spAutoFit/>
          </a:bodyPr>
          <a:lstStyle/>
          <a:p>
            <a:r>
              <a:rPr lang="en-CN" i="1" dirty="0"/>
              <a:t>Review</a:t>
            </a:r>
          </a:p>
        </p:txBody>
      </p:sp>
      <p:grpSp>
        <p:nvGrpSpPr>
          <p:cNvPr id="5" name="Group 4">
            <a:extLst>
              <a:ext uri="{FF2B5EF4-FFF2-40B4-BE49-F238E27FC236}">
                <a16:creationId xmlns:a16="http://schemas.microsoft.com/office/drawing/2014/main" id="{A597658E-209C-85CF-9DE4-33CCCA29A639}"/>
              </a:ext>
            </a:extLst>
          </p:cNvPr>
          <p:cNvGrpSpPr>
            <a:grpSpLocks noChangeAspect="1"/>
          </p:cNvGrpSpPr>
          <p:nvPr/>
        </p:nvGrpSpPr>
        <p:grpSpPr>
          <a:xfrm>
            <a:off x="1243254" y="1559837"/>
            <a:ext cx="7494346" cy="4464000"/>
            <a:chOff x="616688" y="255575"/>
            <a:chExt cx="8888819" cy="5294620"/>
          </a:xfrm>
        </p:grpSpPr>
        <p:sp>
          <p:nvSpPr>
            <p:cNvPr id="6" name="Rectangle 5">
              <a:extLst>
                <a:ext uri="{FF2B5EF4-FFF2-40B4-BE49-F238E27FC236}">
                  <a16:creationId xmlns:a16="http://schemas.microsoft.com/office/drawing/2014/main" id="{0779E3DB-6995-BF08-90D8-2EA94FD13718}"/>
                </a:ext>
              </a:extLst>
            </p:cNvPr>
            <p:cNvSpPr/>
            <p:nvPr/>
          </p:nvSpPr>
          <p:spPr>
            <a:xfrm>
              <a:off x="616688" y="255575"/>
              <a:ext cx="8888819" cy="5294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2E1F87-3A73-7B12-46F4-D0A667D8277C}"/>
                </a:ext>
              </a:extLst>
            </p:cNvPr>
            <p:cNvSpPr/>
            <p:nvPr/>
          </p:nvSpPr>
          <p:spPr>
            <a:xfrm>
              <a:off x="6681056" y="1693720"/>
              <a:ext cx="2088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858687D-96F4-B5AD-3756-6463476492E3}"/>
                </a:ext>
              </a:extLst>
            </p:cNvPr>
            <p:cNvSpPr/>
            <p:nvPr/>
          </p:nvSpPr>
          <p:spPr>
            <a:xfrm>
              <a:off x="7005056" y="944553"/>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4183E3E-9FBE-6D27-7FD3-157A7893B8C1}"/>
                </a:ext>
              </a:extLst>
            </p:cNvPr>
            <p:cNvCxnSpPr>
              <a:cxnSpLocks/>
              <a:stCxn id="8" idx="2"/>
            </p:cNvCxnSpPr>
            <p:nvPr/>
          </p:nvCxnSpPr>
          <p:spPr>
            <a:xfrm flipH="1">
              <a:off x="7439080" y="1124553"/>
              <a:ext cx="285976" cy="572473"/>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4AD0E550-3683-D225-4108-4AEC278B5A22}"/>
                </a:ext>
              </a:extLst>
            </p:cNvPr>
            <p:cNvCxnSpPr>
              <a:cxnSpLocks/>
              <a:stCxn id="8" idx="2"/>
            </p:cNvCxnSpPr>
            <p:nvPr/>
          </p:nvCxnSpPr>
          <p:spPr>
            <a:xfrm>
              <a:off x="7725056" y="1124553"/>
              <a:ext cx="374288" cy="572473"/>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53A22A35-1CB5-C21C-1B09-2CE3B6EBFC2D}"/>
                </a:ext>
              </a:extLst>
            </p:cNvPr>
            <p:cNvCxnSpPr>
              <a:cxnSpLocks/>
            </p:cNvCxnSpPr>
            <p:nvPr/>
          </p:nvCxnSpPr>
          <p:spPr>
            <a:xfrm>
              <a:off x="7737248" y="944553"/>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518CB232-8ECE-4DB6-E22F-4C08301C03E1}"/>
                </a:ext>
              </a:extLst>
            </p:cNvPr>
            <p:cNvSpPr txBox="1"/>
            <p:nvPr/>
          </p:nvSpPr>
          <p:spPr>
            <a:xfrm>
              <a:off x="6894758" y="2072016"/>
              <a:ext cx="1950936" cy="401549"/>
            </a:xfrm>
            <a:prstGeom prst="rect">
              <a:avLst/>
            </a:prstGeom>
            <a:noFill/>
          </p:spPr>
          <p:txBody>
            <a:bodyPr wrap="none" rtlCol="0">
              <a:spAutoFit/>
            </a:bodyPr>
            <a:lstStyle/>
            <a:p>
              <a:r>
                <a:rPr lang="en-US" altLang="zh-CN" sz="1600" b="1" dirty="0">
                  <a:latin typeface="Microsoft YaHei" panose="020B0503020204020204" pitchFamily="34" charset="-122"/>
                  <a:ea typeface="Microsoft YaHei" panose="020B0503020204020204" pitchFamily="34" charset="-122"/>
                </a:rPr>
                <a:t>Insertion, </a:t>
              </a:r>
              <a:r>
                <a:rPr lang="zh-CN" altLang="en-US" sz="1600" b="1" dirty="0">
                  <a:latin typeface="Microsoft YaHei" panose="020B0503020204020204" pitchFamily="34" charset="-122"/>
                  <a:ea typeface="Microsoft YaHei" panose="020B0503020204020204" pitchFamily="34" charset="-122"/>
                </a:rPr>
                <a:t>插入</a:t>
              </a:r>
              <a:endParaRPr lang="en-US" sz="1600" b="1"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1260212A-3AE8-7765-2E91-7A8FC9972872}"/>
                </a:ext>
              </a:extLst>
            </p:cNvPr>
            <p:cNvSpPr txBox="1"/>
            <p:nvPr/>
          </p:nvSpPr>
          <p:spPr>
            <a:xfrm>
              <a:off x="976792" y="944553"/>
              <a:ext cx="1455996" cy="365045"/>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Ref genome</a:t>
              </a:r>
              <a:endParaRPr lang="en-US" sz="1400" dirty="0">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43F430D2-69CA-EC24-41E9-B7D9DFE701AF}"/>
                </a:ext>
              </a:extLst>
            </p:cNvPr>
            <p:cNvSpPr txBox="1"/>
            <p:nvPr/>
          </p:nvSpPr>
          <p:spPr>
            <a:xfrm>
              <a:off x="976325" y="1652046"/>
              <a:ext cx="700049" cy="365045"/>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Case</a:t>
              </a:r>
              <a:endParaRPr lang="en-US" sz="1400" dirty="0">
                <a:latin typeface="Microsoft YaHei" panose="020B0503020204020204" pitchFamily="34" charset="-122"/>
                <a:ea typeface="Microsoft YaHei" panose="020B0503020204020204" pitchFamily="34" charset="-122"/>
              </a:endParaRPr>
            </a:p>
          </p:txBody>
        </p:sp>
        <p:cxnSp>
          <p:nvCxnSpPr>
            <p:cNvPr id="15" name="Straight Connector 14">
              <a:extLst>
                <a:ext uri="{FF2B5EF4-FFF2-40B4-BE49-F238E27FC236}">
                  <a16:creationId xmlns:a16="http://schemas.microsoft.com/office/drawing/2014/main" id="{85E4C237-D544-E6AC-9B7B-EFF2837E63E2}"/>
                </a:ext>
              </a:extLst>
            </p:cNvPr>
            <p:cNvCxnSpPr>
              <a:cxnSpLocks/>
            </p:cNvCxnSpPr>
            <p:nvPr/>
          </p:nvCxnSpPr>
          <p:spPr>
            <a:xfrm flipH="1">
              <a:off x="2780549" y="1153747"/>
              <a:ext cx="239494" cy="549923"/>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83BD1B0-3B4D-0276-6932-137C97CAAE75}"/>
                </a:ext>
              </a:extLst>
            </p:cNvPr>
            <p:cNvCxnSpPr>
              <a:cxnSpLocks/>
              <a:endCxn id="58" idx="0"/>
            </p:cNvCxnSpPr>
            <p:nvPr/>
          </p:nvCxnSpPr>
          <p:spPr>
            <a:xfrm flipH="1">
              <a:off x="3292272" y="1151973"/>
              <a:ext cx="230017" cy="545601"/>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B555EF0C-CD5B-DADB-85E0-EC07A75A86D0}"/>
                </a:ext>
              </a:extLst>
            </p:cNvPr>
            <p:cNvSpPr txBox="1"/>
            <p:nvPr/>
          </p:nvSpPr>
          <p:spPr>
            <a:xfrm>
              <a:off x="2254641" y="2072016"/>
              <a:ext cx="2190648" cy="401549"/>
            </a:xfrm>
            <a:prstGeom prst="rect">
              <a:avLst/>
            </a:prstGeom>
            <a:noFill/>
          </p:spPr>
          <p:txBody>
            <a:bodyPr wrap="none" rtlCol="0">
              <a:spAutoFit/>
            </a:bodyPr>
            <a:lstStyle/>
            <a:p>
              <a:r>
                <a:rPr lang="en-US" altLang="zh-CN" sz="1600" b="1" dirty="0">
                  <a:latin typeface="Microsoft YaHei" panose="020B0503020204020204" pitchFamily="34" charset="-122"/>
                  <a:ea typeface="Microsoft YaHei" panose="020B0503020204020204" pitchFamily="34" charset="-122"/>
                </a:rPr>
                <a:t>Duplication </a:t>
              </a:r>
              <a:r>
                <a:rPr lang="zh-CN" altLang="en-US" sz="1600" b="1" dirty="0">
                  <a:latin typeface="Microsoft YaHei" panose="020B0503020204020204" pitchFamily="34" charset="-122"/>
                  <a:ea typeface="Microsoft YaHei" panose="020B0503020204020204" pitchFamily="34" charset="-122"/>
                </a:rPr>
                <a:t>重复</a:t>
              </a:r>
              <a:endParaRPr lang="en-US" sz="1600" b="1" dirty="0">
                <a:latin typeface="Microsoft YaHei" panose="020B0503020204020204" pitchFamily="34" charset="-122"/>
                <a:ea typeface="Microsoft YaHei" panose="020B0503020204020204" pitchFamily="34" charset="-122"/>
              </a:endParaRPr>
            </a:p>
          </p:txBody>
        </p:sp>
        <p:sp>
          <p:nvSpPr>
            <p:cNvPr id="18" name="Rectangle 17">
              <a:extLst>
                <a:ext uri="{FF2B5EF4-FFF2-40B4-BE49-F238E27FC236}">
                  <a16:creationId xmlns:a16="http://schemas.microsoft.com/office/drawing/2014/main" id="{CF193DCC-6B75-28F9-36BD-A165C12618E2}"/>
                </a:ext>
              </a:extLst>
            </p:cNvPr>
            <p:cNvSpPr/>
            <p:nvPr/>
          </p:nvSpPr>
          <p:spPr>
            <a:xfrm>
              <a:off x="7439080" y="1697026"/>
              <a:ext cx="648000" cy="18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A6C0DD2-42A2-E353-6E8A-AB1B6128B488}"/>
                </a:ext>
              </a:extLst>
            </p:cNvPr>
            <p:cNvCxnSpPr>
              <a:cxnSpLocks/>
              <a:endCxn id="58" idx="0"/>
            </p:cNvCxnSpPr>
            <p:nvPr/>
          </p:nvCxnSpPr>
          <p:spPr>
            <a:xfrm>
              <a:off x="3033723" y="1153747"/>
              <a:ext cx="258549" cy="543827"/>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B1D87B7-DD67-31D9-1495-1804EBC18225}"/>
                </a:ext>
              </a:extLst>
            </p:cNvPr>
            <p:cNvCxnSpPr>
              <a:cxnSpLocks/>
            </p:cNvCxnSpPr>
            <p:nvPr/>
          </p:nvCxnSpPr>
          <p:spPr>
            <a:xfrm>
              <a:off x="3528088" y="1153747"/>
              <a:ext cx="264352" cy="535957"/>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6DA12E2B-7C1F-896A-03F0-E3401237E509}"/>
                </a:ext>
              </a:extLst>
            </p:cNvPr>
            <p:cNvCxnSpPr>
              <a:cxnSpLocks/>
              <a:endCxn id="64" idx="0"/>
            </p:cNvCxnSpPr>
            <p:nvPr/>
          </p:nvCxnSpPr>
          <p:spPr>
            <a:xfrm flipH="1">
              <a:off x="5461864" y="1121511"/>
              <a:ext cx="277601" cy="562103"/>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9B1A553F-0966-3A93-56E3-9296690C8E47}"/>
                </a:ext>
              </a:extLst>
            </p:cNvPr>
            <p:cNvSpPr txBox="1"/>
            <p:nvPr/>
          </p:nvSpPr>
          <p:spPr>
            <a:xfrm>
              <a:off x="4695684" y="2076383"/>
              <a:ext cx="1817999" cy="401549"/>
            </a:xfrm>
            <a:prstGeom prst="rect">
              <a:avLst/>
            </a:prstGeom>
            <a:noFill/>
          </p:spPr>
          <p:txBody>
            <a:bodyPr wrap="none" rtlCol="0">
              <a:spAutoFit/>
            </a:bodyPr>
            <a:lstStyle/>
            <a:p>
              <a:r>
                <a:rPr lang="en-US" altLang="zh-CN" sz="1600" b="1" dirty="0">
                  <a:latin typeface="Microsoft YaHei" panose="020B0503020204020204" pitchFamily="34" charset="-122"/>
                  <a:ea typeface="Microsoft YaHei" panose="020B0503020204020204" pitchFamily="34" charset="-122"/>
                </a:rPr>
                <a:t>Deletion </a:t>
              </a:r>
              <a:r>
                <a:rPr lang="zh-CN" altLang="en-US" sz="1600" b="1" dirty="0">
                  <a:latin typeface="Microsoft YaHei" panose="020B0503020204020204" pitchFamily="34" charset="-122"/>
                  <a:ea typeface="Microsoft YaHei" panose="020B0503020204020204" pitchFamily="34" charset="-122"/>
                </a:rPr>
                <a:t>缺失</a:t>
              </a:r>
              <a:endParaRPr lang="en-US" sz="1600" b="1" dirty="0">
                <a:latin typeface="Microsoft YaHei" panose="020B0503020204020204" pitchFamily="34" charset="-122"/>
                <a:ea typeface="Microsoft YaHei" panose="020B0503020204020204" pitchFamily="34" charset="-122"/>
              </a:endParaRPr>
            </a:p>
          </p:txBody>
        </p:sp>
        <p:cxnSp>
          <p:nvCxnSpPr>
            <p:cNvPr id="23" name="Straight Connector 22">
              <a:extLst>
                <a:ext uri="{FF2B5EF4-FFF2-40B4-BE49-F238E27FC236}">
                  <a16:creationId xmlns:a16="http://schemas.microsoft.com/office/drawing/2014/main" id="{D32C4ABE-D83B-33ED-63E2-996EBD14BEDA}"/>
                </a:ext>
              </a:extLst>
            </p:cNvPr>
            <p:cNvCxnSpPr>
              <a:cxnSpLocks/>
              <a:endCxn id="64" idx="0"/>
            </p:cNvCxnSpPr>
            <p:nvPr/>
          </p:nvCxnSpPr>
          <p:spPr>
            <a:xfrm>
              <a:off x="5237990" y="1136814"/>
              <a:ext cx="223874" cy="546800"/>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grpSp>
          <p:nvGrpSpPr>
            <p:cNvPr id="24" name="Group 23">
              <a:extLst>
                <a:ext uri="{FF2B5EF4-FFF2-40B4-BE49-F238E27FC236}">
                  <a16:creationId xmlns:a16="http://schemas.microsoft.com/office/drawing/2014/main" id="{1E6033B8-20DC-1BFB-1DA6-3A6532DB7E0F}"/>
                </a:ext>
              </a:extLst>
            </p:cNvPr>
            <p:cNvGrpSpPr/>
            <p:nvPr/>
          </p:nvGrpSpPr>
          <p:grpSpPr>
            <a:xfrm>
              <a:off x="4768956" y="941511"/>
              <a:ext cx="1440000" cy="187870"/>
              <a:chOff x="4975549" y="399655"/>
              <a:chExt cx="1440000" cy="187870"/>
            </a:xfrm>
          </p:grpSpPr>
          <p:sp>
            <p:nvSpPr>
              <p:cNvPr id="66" name="Rectangle 65">
                <a:extLst>
                  <a:ext uri="{FF2B5EF4-FFF2-40B4-BE49-F238E27FC236}">
                    <a16:creationId xmlns:a16="http://schemas.microsoft.com/office/drawing/2014/main" id="{1352C74F-B1FA-8443-CD12-1EA00A74B38B}"/>
                  </a:ext>
                </a:extLst>
              </p:cNvPr>
              <p:cNvSpPr/>
              <p:nvPr/>
            </p:nvSpPr>
            <p:spPr>
              <a:xfrm>
                <a:off x="4975549" y="399655"/>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6B3527AF-648B-7176-589D-84AA2B86F1FF}"/>
                  </a:ext>
                </a:extLst>
              </p:cNvPr>
              <p:cNvCxnSpPr>
                <a:cxnSpLocks/>
              </p:cNvCxnSpPr>
              <p:nvPr/>
            </p:nvCxnSpPr>
            <p:spPr>
              <a:xfrm>
                <a:off x="5440090" y="40752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8" name="Straight Connector 67">
                <a:extLst>
                  <a:ext uri="{FF2B5EF4-FFF2-40B4-BE49-F238E27FC236}">
                    <a16:creationId xmlns:a16="http://schemas.microsoft.com/office/drawing/2014/main" id="{62EC4BE5-CFBD-8BFE-C767-25240A703D9D}"/>
                  </a:ext>
                </a:extLst>
              </p:cNvPr>
              <p:cNvCxnSpPr>
                <a:cxnSpLocks/>
              </p:cNvCxnSpPr>
              <p:nvPr/>
            </p:nvCxnSpPr>
            <p:spPr>
              <a:xfrm>
                <a:off x="5946058" y="401429"/>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grpSp>
          <p:nvGrpSpPr>
            <p:cNvPr id="25" name="Group 24">
              <a:extLst>
                <a:ext uri="{FF2B5EF4-FFF2-40B4-BE49-F238E27FC236}">
                  <a16:creationId xmlns:a16="http://schemas.microsoft.com/office/drawing/2014/main" id="{ABB9D789-BA72-54B1-242E-6DEF03CE3AFB}"/>
                </a:ext>
              </a:extLst>
            </p:cNvPr>
            <p:cNvGrpSpPr/>
            <p:nvPr/>
          </p:nvGrpSpPr>
          <p:grpSpPr>
            <a:xfrm>
              <a:off x="5065864" y="1683614"/>
              <a:ext cx="792000" cy="181012"/>
              <a:chOff x="5299549" y="1141758"/>
              <a:chExt cx="792000" cy="181012"/>
            </a:xfrm>
          </p:grpSpPr>
          <p:sp>
            <p:nvSpPr>
              <p:cNvPr id="64" name="Rectangle 63">
                <a:extLst>
                  <a:ext uri="{FF2B5EF4-FFF2-40B4-BE49-F238E27FC236}">
                    <a16:creationId xmlns:a16="http://schemas.microsoft.com/office/drawing/2014/main" id="{56673DD0-3E8E-5E88-A81D-58768B6B1F2B}"/>
                  </a:ext>
                </a:extLst>
              </p:cNvPr>
              <p:cNvSpPr/>
              <p:nvPr/>
            </p:nvSpPr>
            <p:spPr>
              <a:xfrm>
                <a:off x="5299549" y="1141758"/>
                <a:ext cx="792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81FB3747-2EB7-BFD3-299D-6E2AD49C9B7B}"/>
                  </a:ext>
                </a:extLst>
              </p:cNvPr>
              <p:cNvCxnSpPr>
                <a:cxnSpLocks/>
              </p:cNvCxnSpPr>
              <p:nvPr/>
            </p:nvCxnSpPr>
            <p:spPr>
              <a:xfrm>
                <a:off x="5699847" y="1142770"/>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grpSp>
          <p:nvGrpSpPr>
            <p:cNvPr id="26" name="Group 25">
              <a:extLst>
                <a:ext uri="{FF2B5EF4-FFF2-40B4-BE49-F238E27FC236}">
                  <a16:creationId xmlns:a16="http://schemas.microsoft.com/office/drawing/2014/main" id="{2BDB0542-2C7B-3F65-F92D-0524D8FBAFAE}"/>
                </a:ext>
              </a:extLst>
            </p:cNvPr>
            <p:cNvGrpSpPr/>
            <p:nvPr/>
          </p:nvGrpSpPr>
          <p:grpSpPr>
            <a:xfrm>
              <a:off x="2557579" y="965877"/>
              <a:ext cx="1440000" cy="187870"/>
              <a:chOff x="4975549" y="399655"/>
              <a:chExt cx="1440000" cy="187870"/>
            </a:xfrm>
          </p:grpSpPr>
          <p:sp>
            <p:nvSpPr>
              <p:cNvPr id="61" name="Rectangle 60">
                <a:extLst>
                  <a:ext uri="{FF2B5EF4-FFF2-40B4-BE49-F238E27FC236}">
                    <a16:creationId xmlns:a16="http://schemas.microsoft.com/office/drawing/2014/main" id="{62DA9693-C24A-26B2-88D7-85B9EF339750}"/>
                  </a:ext>
                </a:extLst>
              </p:cNvPr>
              <p:cNvSpPr/>
              <p:nvPr/>
            </p:nvSpPr>
            <p:spPr>
              <a:xfrm>
                <a:off x="4975549" y="399655"/>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D534E451-5BD9-F1CB-170E-15ED076726B4}"/>
                  </a:ext>
                </a:extLst>
              </p:cNvPr>
              <p:cNvCxnSpPr>
                <a:cxnSpLocks/>
              </p:cNvCxnSpPr>
              <p:nvPr/>
            </p:nvCxnSpPr>
            <p:spPr>
              <a:xfrm>
                <a:off x="5440090" y="40752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3" name="Straight Connector 62">
                <a:extLst>
                  <a:ext uri="{FF2B5EF4-FFF2-40B4-BE49-F238E27FC236}">
                    <a16:creationId xmlns:a16="http://schemas.microsoft.com/office/drawing/2014/main" id="{D7D32990-91CD-65B9-B116-088023072F3F}"/>
                  </a:ext>
                </a:extLst>
              </p:cNvPr>
              <p:cNvCxnSpPr>
                <a:cxnSpLocks/>
              </p:cNvCxnSpPr>
              <p:nvPr/>
            </p:nvCxnSpPr>
            <p:spPr>
              <a:xfrm>
                <a:off x="5946058" y="401429"/>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grpSp>
          <p:nvGrpSpPr>
            <p:cNvPr id="27" name="Group 26">
              <a:extLst>
                <a:ext uri="{FF2B5EF4-FFF2-40B4-BE49-F238E27FC236}">
                  <a16:creationId xmlns:a16="http://schemas.microsoft.com/office/drawing/2014/main" id="{CCB08470-EB87-1C60-F5EA-C6C2101265E9}"/>
                </a:ext>
              </a:extLst>
            </p:cNvPr>
            <p:cNvGrpSpPr/>
            <p:nvPr/>
          </p:nvGrpSpPr>
          <p:grpSpPr>
            <a:xfrm>
              <a:off x="2248272" y="1697574"/>
              <a:ext cx="2088000" cy="187870"/>
              <a:chOff x="1198410" y="1138785"/>
              <a:chExt cx="2088000" cy="187870"/>
            </a:xfrm>
          </p:grpSpPr>
          <p:grpSp>
            <p:nvGrpSpPr>
              <p:cNvPr id="56" name="Group 55">
                <a:extLst>
                  <a:ext uri="{FF2B5EF4-FFF2-40B4-BE49-F238E27FC236}">
                    <a16:creationId xmlns:a16="http://schemas.microsoft.com/office/drawing/2014/main" id="{DFF5DC8E-C39D-9B5F-E6B7-08AE82D0314C}"/>
                  </a:ext>
                </a:extLst>
              </p:cNvPr>
              <p:cNvGrpSpPr/>
              <p:nvPr/>
            </p:nvGrpSpPr>
            <p:grpSpPr>
              <a:xfrm>
                <a:off x="1198410" y="1138785"/>
                <a:ext cx="2088000" cy="187870"/>
                <a:chOff x="4975549" y="399655"/>
                <a:chExt cx="2088000" cy="187870"/>
              </a:xfrm>
            </p:grpSpPr>
            <p:sp>
              <p:nvSpPr>
                <p:cNvPr id="58" name="Rectangle 57">
                  <a:extLst>
                    <a:ext uri="{FF2B5EF4-FFF2-40B4-BE49-F238E27FC236}">
                      <a16:creationId xmlns:a16="http://schemas.microsoft.com/office/drawing/2014/main" id="{E7B77979-B671-544E-BE53-3DA91876766B}"/>
                    </a:ext>
                  </a:extLst>
                </p:cNvPr>
                <p:cNvSpPr/>
                <p:nvPr/>
              </p:nvSpPr>
              <p:spPr>
                <a:xfrm>
                  <a:off x="4975549" y="399655"/>
                  <a:ext cx="2088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D79AC1D7-9626-E853-17F2-EDB6DF8C445A}"/>
                    </a:ext>
                  </a:extLst>
                </p:cNvPr>
                <p:cNvCxnSpPr>
                  <a:cxnSpLocks/>
                </p:cNvCxnSpPr>
                <p:nvPr/>
              </p:nvCxnSpPr>
              <p:spPr>
                <a:xfrm>
                  <a:off x="5507826" y="40752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5F434397-C1DF-C635-3DE6-A57AB2FF35C4}"/>
                    </a:ext>
                  </a:extLst>
                </p:cNvPr>
                <p:cNvCxnSpPr>
                  <a:cxnSpLocks/>
                </p:cNvCxnSpPr>
                <p:nvPr/>
              </p:nvCxnSpPr>
              <p:spPr>
                <a:xfrm>
                  <a:off x="6013794" y="401429"/>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cxnSp>
            <p:nvCxnSpPr>
              <p:cNvPr id="57" name="Straight Connector 56">
                <a:extLst>
                  <a:ext uri="{FF2B5EF4-FFF2-40B4-BE49-F238E27FC236}">
                    <a16:creationId xmlns:a16="http://schemas.microsoft.com/office/drawing/2014/main" id="{F838C27F-3380-7391-4409-5C63396A3049}"/>
                  </a:ext>
                </a:extLst>
              </p:cNvPr>
              <p:cNvCxnSpPr>
                <a:cxnSpLocks/>
              </p:cNvCxnSpPr>
              <p:nvPr/>
            </p:nvCxnSpPr>
            <p:spPr>
              <a:xfrm>
                <a:off x="2744656" y="114055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sp>
          <p:nvSpPr>
            <p:cNvPr id="28" name="TextBox 27">
              <a:extLst>
                <a:ext uri="{FF2B5EF4-FFF2-40B4-BE49-F238E27FC236}">
                  <a16:creationId xmlns:a16="http://schemas.microsoft.com/office/drawing/2014/main" id="{5EDE364B-8F48-81D6-F15F-83AE70995A45}"/>
                </a:ext>
              </a:extLst>
            </p:cNvPr>
            <p:cNvSpPr txBox="1"/>
            <p:nvPr/>
          </p:nvSpPr>
          <p:spPr>
            <a:xfrm>
              <a:off x="4200512" y="255575"/>
              <a:ext cx="2476792" cy="438054"/>
            </a:xfrm>
            <a:prstGeom prst="rect">
              <a:avLst/>
            </a:prstGeom>
            <a:noFill/>
          </p:spPr>
          <p:txBody>
            <a:bodyPr wrap="square" rtlCol="0">
              <a:spAutoFit/>
            </a:bodyPr>
            <a:lstStyle/>
            <a:p>
              <a:pPr algn="ct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SV, non-balanced</a:t>
              </a:r>
              <a:endParaRPr lang="en-US"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9" name="TextBox 28">
              <a:extLst>
                <a:ext uri="{FF2B5EF4-FFF2-40B4-BE49-F238E27FC236}">
                  <a16:creationId xmlns:a16="http://schemas.microsoft.com/office/drawing/2014/main" id="{55EA9D0D-1F24-AC33-748C-BF5409721DCE}"/>
                </a:ext>
              </a:extLst>
            </p:cNvPr>
            <p:cNvSpPr txBox="1"/>
            <p:nvPr/>
          </p:nvSpPr>
          <p:spPr>
            <a:xfrm>
              <a:off x="4902898" y="2971766"/>
              <a:ext cx="1719969" cy="438054"/>
            </a:xfrm>
            <a:prstGeom prst="rect">
              <a:avLst/>
            </a:prstGeom>
            <a:noFill/>
          </p:spPr>
          <p:txBody>
            <a:bodyPr wrap="none" rtlCol="0">
              <a:spAutoFit/>
            </a:bodyPr>
            <a:lstStyle/>
            <a:p>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SV, balanced</a:t>
              </a:r>
              <a:endParaRPr lang="en-US"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TextBox 29">
              <a:extLst>
                <a:ext uri="{FF2B5EF4-FFF2-40B4-BE49-F238E27FC236}">
                  <a16:creationId xmlns:a16="http://schemas.microsoft.com/office/drawing/2014/main" id="{AB699CA4-A2FE-3417-7B02-E4C2A822CA3B}"/>
                </a:ext>
              </a:extLst>
            </p:cNvPr>
            <p:cNvSpPr txBox="1"/>
            <p:nvPr/>
          </p:nvSpPr>
          <p:spPr>
            <a:xfrm>
              <a:off x="977413" y="3605372"/>
              <a:ext cx="1455996" cy="365045"/>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Ref genome</a:t>
              </a:r>
              <a:endParaRPr lang="en-US" sz="1400" dirty="0">
                <a:latin typeface="Microsoft YaHei" panose="020B0503020204020204" pitchFamily="34" charset="-122"/>
                <a:ea typeface="Microsoft YaHei" panose="020B0503020204020204" pitchFamily="34" charset="-122"/>
              </a:endParaRPr>
            </a:p>
          </p:txBody>
        </p:sp>
        <p:sp>
          <p:nvSpPr>
            <p:cNvPr id="31" name="TextBox 30">
              <a:extLst>
                <a:ext uri="{FF2B5EF4-FFF2-40B4-BE49-F238E27FC236}">
                  <a16:creationId xmlns:a16="http://schemas.microsoft.com/office/drawing/2014/main" id="{585F628D-6EFF-0D49-D42C-BC41298C4B58}"/>
                </a:ext>
              </a:extLst>
            </p:cNvPr>
            <p:cNvSpPr txBox="1"/>
            <p:nvPr/>
          </p:nvSpPr>
          <p:spPr>
            <a:xfrm>
              <a:off x="976945" y="4312866"/>
              <a:ext cx="700049" cy="365045"/>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Case</a:t>
              </a:r>
              <a:endParaRPr lang="en-US" sz="1400" dirty="0">
                <a:latin typeface="Microsoft YaHei" panose="020B0503020204020204" pitchFamily="34" charset="-122"/>
                <a:ea typeface="Microsoft YaHei" panose="020B0503020204020204" pitchFamily="34" charset="-122"/>
              </a:endParaRPr>
            </a:p>
          </p:txBody>
        </p:sp>
        <p:grpSp>
          <p:nvGrpSpPr>
            <p:cNvPr id="32" name="Group 31">
              <a:extLst>
                <a:ext uri="{FF2B5EF4-FFF2-40B4-BE49-F238E27FC236}">
                  <a16:creationId xmlns:a16="http://schemas.microsoft.com/office/drawing/2014/main" id="{3EF1327A-E257-0C40-70B8-2154397D5645}"/>
                </a:ext>
              </a:extLst>
            </p:cNvPr>
            <p:cNvGrpSpPr/>
            <p:nvPr/>
          </p:nvGrpSpPr>
          <p:grpSpPr>
            <a:xfrm>
              <a:off x="2974915" y="3623419"/>
              <a:ext cx="1440000" cy="187870"/>
              <a:chOff x="4975549" y="399655"/>
              <a:chExt cx="1440000" cy="187870"/>
            </a:xfrm>
          </p:grpSpPr>
          <p:sp>
            <p:nvSpPr>
              <p:cNvPr id="53" name="Rectangle 52">
                <a:extLst>
                  <a:ext uri="{FF2B5EF4-FFF2-40B4-BE49-F238E27FC236}">
                    <a16:creationId xmlns:a16="http://schemas.microsoft.com/office/drawing/2014/main" id="{BFDD3250-4A72-F965-5C02-545018853822}"/>
                  </a:ext>
                </a:extLst>
              </p:cNvPr>
              <p:cNvSpPr/>
              <p:nvPr/>
            </p:nvSpPr>
            <p:spPr>
              <a:xfrm>
                <a:off x="4975549" y="399655"/>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AC01C8EC-ABC8-1514-1FA2-107F022EAEF2}"/>
                  </a:ext>
                </a:extLst>
              </p:cNvPr>
              <p:cNvCxnSpPr>
                <a:cxnSpLocks/>
              </p:cNvCxnSpPr>
              <p:nvPr/>
            </p:nvCxnSpPr>
            <p:spPr>
              <a:xfrm>
                <a:off x="5440090" y="40752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55" name="Straight Connector 54">
                <a:extLst>
                  <a:ext uri="{FF2B5EF4-FFF2-40B4-BE49-F238E27FC236}">
                    <a16:creationId xmlns:a16="http://schemas.microsoft.com/office/drawing/2014/main" id="{98140FA7-BAA4-62FE-14F1-2A40029E8F02}"/>
                  </a:ext>
                </a:extLst>
              </p:cNvPr>
              <p:cNvCxnSpPr>
                <a:cxnSpLocks/>
              </p:cNvCxnSpPr>
              <p:nvPr/>
            </p:nvCxnSpPr>
            <p:spPr>
              <a:xfrm>
                <a:off x="5946058" y="401429"/>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grpSp>
          <p:nvGrpSpPr>
            <p:cNvPr id="33" name="Group 32">
              <a:extLst>
                <a:ext uri="{FF2B5EF4-FFF2-40B4-BE49-F238E27FC236}">
                  <a16:creationId xmlns:a16="http://schemas.microsoft.com/office/drawing/2014/main" id="{4EBB1A81-6CC5-8BE8-BE86-02C463DCD552}"/>
                </a:ext>
              </a:extLst>
            </p:cNvPr>
            <p:cNvGrpSpPr/>
            <p:nvPr/>
          </p:nvGrpSpPr>
          <p:grpSpPr>
            <a:xfrm>
              <a:off x="2974915" y="4357430"/>
              <a:ext cx="1440000" cy="187870"/>
              <a:chOff x="4975549" y="399655"/>
              <a:chExt cx="1440000" cy="187870"/>
            </a:xfrm>
          </p:grpSpPr>
          <p:sp>
            <p:nvSpPr>
              <p:cNvPr id="50" name="Rectangle 49">
                <a:extLst>
                  <a:ext uri="{FF2B5EF4-FFF2-40B4-BE49-F238E27FC236}">
                    <a16:creationId xmlns:a16="http://schemas.microsoft.com/office/drawing/2014/main" id="{35F8CBC2-1C91-F2D2-7F8F-E0772AB68390}"/>
                  </a:ext>
                </a:extLst>
              </p:cNvPr>
              <p:cNvSpPr/>
              <p:nvPr/>
            </p:nvSpPr>
            <p:spPr>
              <a:xfrm>
                <a:off x="4975549" y="399655"/>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B0DA201-A6E7-3ADD-BB4B-C32651D91E19}"/>
                  </a:ext>
                </a:extLst>
              </p:cNvPr>
              <p:cNvCxnSpPr>
                <a:cxnSpLocks/>
              </p:cNvCxnSpPr>
              <p:nvPr/>
            </p:nvCxnSpPr>
            <p:spPr>
              <a:xfrm>
                <a:off x="5440090" y="40752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58F84631-3B58-FB4F-4DAE-369EE9D860BC}"/>
                  </a:ext>
                </a:extLst>
              </p:cNvPr>
              <p:cNvCxnSpPr>
                <a:cxnSpLocks/>
              </p:cNvCxnSpPr>
              <p:nvPr/>
            </p:nvCxnSpPr>
            <p:spPr>
              <a:xfrm>
                <a:off x="5946058" y="401429"/>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cxnSp>
          <p:nvCxnSpPr>
            <p:cNvPr id="34" name="Straight Connector 33">
              <a:extLst>
                <a:ext uri="{FF2B5EF4-FFF2-40B4-BE49-F238E27FC236}">
                  <a16:creationId xmlns:a16="http://schemas.microsoft.com/office/drawing/2014/main" id="{12780B2A-5C98-FA26-A414-CB30DEEC7C51}"/>
                </a:ext>
              </a:extLst>
            </p:cNvPr>
            <p:cNvCxnSpPr>
              <a:cxnSpLocks/>
            </p:cNvCxnSpPr>
            <p:nvPr/>
          </p:nvCxnSpPr>
          <p:spPr>
            <a:xfrm>
              <a:off x="3426039" y="3811289"/>
              <a:ext cx="519385" cy="538271"/>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CD7192AD-18EC-612E-6375-9399438A8931}"/>
                </a:ext>
              </a:extLst>
            </p:cNvPr>
            <p:cNvCxnSpPr>
              <a:cxnSpLocks/>
            </p:cNvCxnSpPr>
            <p:nvPr/>
          </p:nvCxnSpPr>
          <p:spPr>
            <a:xfrm flipH="1">
              <a:off x="3426507" y="3811289"/>
              <a:ext cx="518917" cy="554011"/>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sp>
          <p:nvSpPr>
            <p:cNvPr id="36" name="Right Arrow 35">
              <a:extLst>
                <a:ext uri="{FF2B5EF4-FFF2-40B4-BE49-F238E27FC236}">
                  <a16:creationId xmlns:a16="http://schemas.microsoft.com/office/drawing/2014/main" id="{EA0526C5-91CD-89E8-1B14-036B362FF7FD}"/>
                </a:ext>
              </a:extLst>
            </p:cNvPr>
            <p:cNvSpPr/>
            <p:nvPr/>
          </p:nvSpPr>
          <p:spPr>
            <a:xfrm>
              <a:off x="3471355" y="3631289"/>
              <a:ext cx="432000" cy="17213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Right Arrow 36">
              <a:extLst>
                <a:ext uri="{FF2B5EF4-FFF2-40B4-BE49-F238E27FC236}">
                  <a16:creationId xmlns:a16="http://schemas.microsoft.com/office/drawing/2014/main" id="{8394D6A8-A25D-B522-F6B2-73ADC9019E69}"/>
                </a:ext>
              </a:extLst>
            </p:cNvPr>
            <p:cNvSpPr/>
            <p:nvPr/>
          </p:nvSpPr>
          <p:spPr>
            <a:xfrm rot="10800000">
              <a:off x="3447199" y="4366578"/>
              <a:ext cx="468000" cy="17213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50D109FB-EBD8-6318-0902-DE01E198E118}"/>
                </a:ext>
              </a:extLst>
            </p:cNvPr>
            <p:cNvSpPr txBox="1"/>
            <p:nvPr/>
          </p:nvSpPr>
          <p:spPr>
            <a:xfrm>
              <a:off x="2759115" y="4726424"/>
              <a:ext cx="1982268" cy="401549"/>
            </a:xfrm>
            <a:prstGeom prst="rect">
              <a:avLst/>
            </a:prstGeom>
            <a:noFill/>
          </p:spPr>
          <p:txBody>
            <a:bodyPr wrap="none" rtlCol="0">
              <a:spAutoFit/>
            </a:bodyPr>
            <a:lstStyle/>
            <a:p>
              <a:r>
                <a:rPr lang="en-US" altLang="zh-CN" sz="1600" b="1" dirty="0">
                  <a:latin typeface="Microsoft YaHei" panose="020B0503020204020204" pitchFamily="34" charset="-122"/>
                  <a:ea typeface="Microsoft YaHei" panose="020B0503020204020204" pitchFamily="34" charset="-122"/>
                </a:rPr>
                <a:t>Inversion, </a:t>
              </a:r>
              <a:r>
                <a:rPr lang="zh-CN" altLang="en-US" sz="1600" b="1" dirty="0">
                  <a:latin typeface="Microsoft YaHei" panose="020B0503020204020204" pitchFamily="34" charset="-122"/>
                  <a:ea typeface="Microsoft YaHei" panose="020B0503020204020204" pitchFamily="34" charset="-122"/>
                </a:rPr>
                <a:t>倒位</a:t>
              </a:r>
              <a:endParaRPr lang="en-US" sz="1600" b="1" dirty="0">
                <a:latin typeface="Microsoft YaHei" panose="020B0503020204020204" pitchFamily="34" charset="-122"/>
                <a:ea typeface="Microsoft YaHei" panose="020B0503020204020204" pitchFamily="34" charset="-122"/>
              </a:endParaRPr>
            </a:p>
          </p:txBody>
        </p:sp>
        <p:sp>
          <p:nvSpPr>
            <p:cNvPr id="39" name="Rectangle 38">
              <a:extLst>
                <a:ext uri="{FF2B5EF4-FFF2-40B4-BE49-F238E27FC236}">
                  <a16:creationId xmlns:a16="http://schemas.microsoft.com/office/drawing/2014/main" id="{02969761-86F8-434D-089C-E9BAB85A25DC}"/>
                </a:ext>
              </a:extLst>
            </p:cNvPr>
            <p:cNvSpPr/>
            <p:nvPr/>
          </p:nvSpPr>
          <p:spPr>
            <a:xfrm>
              <a:off x="5417152" y="3631771"/>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9963146-E940-7604-4D0E-6C5E10BB725E}"/>
                </a:ext>
              </a:extLst>
            </p:cNvPr>
            <p:cNvCxnSpPr>
              <a:cxnSpLocks/>
            </p:cNvCxnSpPr>
            <p:nvPr/>
          </p:nvCxnSpPr>
          <p:spPr>
            <a:xfrm>
              <a:off x="6149344" y="3631771"/>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41" name="Rectangle 40">
              <a:extLst>
                <a:ext uri="{FF2B5EF4-FFF2-40B4-BE49-F238E27FC236}">
                  <a16:creationId xmlns:a16="http://schemas.microsoft.com/office/drawing/2014/main" id="{4279D83D-5736-F7E2-2B8D-BB0349BEE41C}"/>
                </a:ext>
              </a:extLst>
            </p:cNvPr>
            <p:cNvSpPr/>
            <p:nvPr/>
          </p:nvSpPr>
          <p:spPr>
            <a:xfrm>
              <a:off x="7200751" y="3616005"/>
              <a:ext cx="1440000" cy="18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62A05613-BD83-1174-BC03-91D2C2AECB96}"/>
                </a:ext>
              </a:extLst>
            </p:cNvPr>
            <p:cNvCxnSpPr>
              <a:cxnSpLocks/>
            </p:cNvCxnSpPr>
            <p:nvPr/>
          </p:nvCxnSpPr>
          <p:spPr>
            <a:xfrm>
              <a:off x="7932943" y="361600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nvGrpSpPr>
            <p:cNvPr id="43" name="Group 42">
              <a:extLst>
                <a:ext uri="{FF2B5EF4-FFF2-40B4-BE49-F238E27FC236}">
                  <a16:creationId xmlns:a16="http://schemas.microsoft.com/office/drawing/2014/main" id="{F5D90341-280F-C919-F64B-BFABAA84CB8A}"/>
                </a:ext>
              </a:extLst>
            </p:cNvPr>
            <p:cNvGrpSpPr/>
            <p:nvPr/>
          </p:nvGrpSpPr>
          <p:grpSpPr>
            <a:xfrm>
              <a:off x="6318713" y="4350106"/>
              <a:ext cx="1441559" cy="187324"/>
              <a:chOff x="6050146" y="3621987"/>
              <a:chExt cx="1441559" cy="187324"/>
            </a:xfrm>
          </p:grpSpPr>
          <p:sp>
            <p:nvSpPr>
              <p:cNvPr id="47" name="Rectangle 46">
                <a:extLst>
                  <a:ext uri="{FF2B5EF4-FFF2-40B4-BE49-F238E27FC236}">
                    <a16:creationId xmlns:a16="http://schemas.microsoft.com/office/drawing/2014/main" id="{F78BCBD0-75C5-A10B-8123-DAACBB7F6F72}"/>
                  </a:ext>
                </a:extLst>
              </p:cNvPr>
              <p:cNvSpPr/>
              <p:nvPr/>
            </p:nvSpPr>
            <p:spPr>
              <a:xfrm>
                <a:off x="6050146" y="3629311"/>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220445FD-FDFD-022F-79CF-F292EF850CBC}"/>
                  </a:ext>
                </a:extLst>
              </p:cNvPr>
              <p:cNvCxnSpPr>
                <a:cxnSpLocks/>
              </p:cNvCxnSpPr>
              <p:nvPr/>
            </p:nvCxnSpPr>
            <p:spPr>
              <a:xfrm>
                <a:off x="6782338" y="3629311"/>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49" name="Rectangle 48">
                <a:extLst>
                  <a:ext uri="{FF2B5EF4-FFF2-40B4-BE49-F238E27FC236}">
                    <a16:creationId xmlns:a16="http://schemas.microsoft.com/office/drawing/2014/main" id="{68D919F4-3666-4A9E-5606-7A15CA2D9AF3}"/>
                  </a:ext>
                </a:extLst>
              </p:cNvPr>
              <p:cNvSpPr/>
              <p:nvPr/>
            </p:nvSpPr>
            <p:spPr>
              <a:xfrm>
                <a:off x="6771705" y="3621987"/>
                <a:ext cx="720000" cy="18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cxnSp>
          <p:nvCxnSpPr>
            <p:cNvPr id="44" name="Straight Connector 43">
              <a:extLst>
                <a:ext uri="{FF2B5EF4-FFF2-40B4-BE49-F238E27FC236}">
                  <a16:creationId xmlns:a16="http://schemas.microsoft.com/office/drawing/2014/main" id="{EDC45624-9367-87AF-F01B-430B120CC93C}"/>
                </a:ext>
              </a:extLst>
            </p:cNvPr>
            <p:cNvCxnSpPr>
              <a:cxnSpLocks/>
              <a:stCxn id="39" idx="2"/>
              <a:endCxn id="47" idx="0"/>
            </p:cNvCxnSpPr>
            <p:nvPr/>
          </p:nvCxnSpPr>
          <p:spPr>
            <a:xfrm>
              <a:off x="6137152" y="3811771"/>
              <a:ext cx="901561" cy="545659"/>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589AB337-E126-5BA4-5DDC-CF0449AB9060}"/>
                </a:ext>
              </a:extLst>
            </p:cNvPr>
            <p:cNvCxnSpPr>
              <a:cxnSpLocks/>
              <a:stCxn id="41" idx="2"/>
              <a:endCxn id="47" idx="0"/>
            </p:cNvCxnSpPr>
            <p:nvPr/>
          </p:nvCxnSpPr>
          <p:spPr>
            <a:xfrm flipH="1">
              <a:off x="7038713" y="3796005"/>
              <a:ext cx="882038" cy="561425"/>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0DD7FE1D-1D25-A13D-3E6B-D07AAA018678}"/>
                </a:ext>
              </a:extLst>
            </p:cNvPr>
            <p:cNvSpPr txBox="1"/>
            <p:nvPr/>
          </p:nvSpPr>
          <p:spPr>
            <a:xfrm>
              <a:off x="5784881" y="4730443"/>
              <a:ext cx="2489984" cy="401549"/>
            </a:xfrm>
            <a:prstGeom prst="rect">
              <a:avLst/>
            </a:prstGeom>
            <a:noFill/>
          </p:spPr>
          <p:txBody>
            <a:bodyPr wrap="none" rtlCol="0">
              <a:spAutoFit/>
            </a:bodyPr>
            <a:lstStyle/>
            <a:p>
              <a:r>
                <a:rPr lang="en-US" altLang="zh-CN" sz="1600" b="1" dirty="0">
                  <a:latin typeface="Microsoft YaHei" panose="020B0503020204020204" pitchFamily="34" charset="-122"/>
                  <a:ea typeface="Microsoft YaHei" panose="020B0503020204020204" pitchFamily="34" charset="-122"/>
                </a:rPr>
                <a:t>Translocation, </a:t>
              </a:r>
              <a:r>
                <a:rPr lang="zh-CN" altLang="en-US" sz="1600" b="1" dirty="0">
                  <a:latin typeface="Microsoft YaHei" panose="020B0503020204020204" pitchFamily="34" charset="-122"/>
                  <a:ea typeface="Microsoft YaHei" panose="020B0503020204020204" pitchFamily="34" charset="-122"/>
                </a:rPr>
                <a:t>易位</a:t>
              </a:r>
              <a:endParaRPr lang="en-US" sz="1600" b="1" dirty="0">
                <a:latin typeface="Microsoft YaHei" panose="020B0503020204020204" pitchFamily="34" charset="-122"/>
                <a:ea typeface="Microsoft YaHei" panose="020B0503020204020204" pitchFamily="34" charset="-122"/>
              </a:endParaRPr>
            </a:p>
          </p:txBody>
        </p:sp>
      </p:grpSp>
      <p:sp>
        <p:nvSpPr>
          <p:cNvPr id="69" name="TextBox 68">
            <a:extLst>
              <a:ext uri="{FF2B5EF4-FFF2-40B4-BE49-F238E27FC236}">
                <a16:creationId xmlns:a16="http://schemas.microsoft.com/office/drawing/2014/main" id="{F3F6115A-2D14-AB33-E7F5-4438DD772E22}"/>
              </a:ext>
            </a:extLst>
          </p:cNvPr>
          <p:cNvSpPr txBox="1"/>
          <p:nvPr/>
        </p:nvSpPr>
        <p:spPr>
          <a:xfrm>
            <a:off x="749070" y="5810982"/>
            <a:ext cx="7990092" cy="923330"/>
          </a:xfrm>
          <a:prstGeom prst="rect">
            <a:avLst/>
          </a:prstGeom>
          <a:noFill/>
        </p:spPr>
        <p:txBody>
          <a:bodyPr wrap="square" rtlCol="0">
            <a:spAutoFit/>
          </a:bodyPr>
          <a:lstStyle/>
          <a:p>
            <a:r>
              <a:rPr lang="en-CN" dirty="0"/>
              <a:t>To determine SVs, all the sequencing reads from a sample will first be aligned back to the reference genome (same as for SNPs), and then specific algorithms will resolve the </a:t>
            </a:r>
            <a:r>
              <a:rPr lang="en-CN" i="1" dirty="0">
                <a:solidFill>
                  <a:schemeClr val="accent6"/>
                </a:solidFill>
                <a:highlight>
                  <a:srgbClr val="FFFF00"/>
                </a:highlight>
              </a:rPr>
              <a:t>breakends</a:t>
            </a:r>
            <a:r>
              <a:rPr lang="en-CN" dirty="0"/>
              <a:t>.</a:t>
            </a:r>
          </a:p>
        </p:txBody>
      </p:sp>
    </p:spTree>
    <p:extLst>
      <p:ext uri="{BB962C8B-B14F-4D97-AF65-F5344CB8AC3E}">
        <p14:creationId xmlns:p14="http://schemas.microsoft.com/office/powerpoint/2010/main" val="812290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S</a:t>
            </a:r>
            <a:r>
              <a:rPr lang="en-CN" dirty="0"/>
              <a:t>hort read sequencing, for SV (2)</a:t>
            </a:r>
          </a:p>
        </p:txBody>
      </p:sp>
      <p:sp>
        <p:nvSpPr>
          <p:cNvPr id="8" name="Rounded Rectangle 7">
            <a:extLst>
              <a:ext uri="{FF2B5EF4-FFF2-40B4-BE49-F238E27FC236}">
                <a16:creationId xmlns:a16="http://schemas.microsoft.com/office/drawing/2014/main" id="{74BCBEEB-A27A-2E22-5A15-10F8D7238724}"/>
              </a:ext>
            </a:extLst>
          </p:cNvPr>
          <p:cNvSpPr/>
          <p:nvPr/>
        </p:nvSpPr>
        <p:spPr>
          <a:xfrm>
            <a:off x="3299791" y="2054087"/>
            <a:ext cx="1974574" cy="4505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t>Reads</a:t>
            </a:r>
          </a:p>
        </p:txBody>
      </p:sp>
      <p:sp>
        <p:nvSpPr>
          <p:cNvPr id="9" name="Down Arrow 8">
            <a:extLst>
              <a:ext uri="{FF2B5EF4-FFF2-40B4-BE49-F238E27FC236}">
                <a16:creationId xmlns:a16="http://schemas.microsoft.com/office/drawing/2014/main" id="{D0A42E06-22B0-C9D1-0520-5A60766603D4}"/>
              </a:ext>
            </a:extLst>
          </p:cNvPr>
          <p:cNvSpPr/>
          <p:nvPr/>
        </p:nvSpPr>
        <p:spPr>
          <a:xfrm>
            <a:off x="4108174" y="2597426"/>
            <a:ext cx="344557" cy="2517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CA3CB0C0-3BA2-9995-1BE2-78C75F4E1D80}"/>
              </a:ext>
            </a:extLst>
          </p:cNvPr>
          <p:cNvSpPr/>
          <p:nvPr/>
        </p:nvSpPr>
        <p:spPr>
          <a:xfrm>
            <a:off x="3299791" y="2941983"/>
            <a:ext cx="1974574" cy="4505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r>
              <a:rPr lang="en-CN" dirty="0"/>
              <a:t>AM</a:t>
            </a:r>
          </a:p>
        </p:txBody>
      </p:sp>
      <p:sp>
        <p:nvSpPr>
          <p:cNvPr id="11" name="TextBox 10">
            <a:extLst>
              <a:ext uri="{FF2B5EF4-FFF2-40B4-BE49-F238E27FC236}">
                <a16:creationId xmlns:a16="http://schemas.microsoft.com/office/drawing/2014/main" id="{DFE19184-39CC-C146-11F2-E43687F8427C}"/>
              </a:ext>
            </a:extLst>
          </p:cNvPr>
          <p:cNvSpPr txBox="1"/>
          <p:nvPr/>
        </p:nvSpPr>
        <p:spPr>
          <a:xfrm>
            <a:off x="4454938" y="2504516"/>
            <a:ext cx="2356679" cy="369332"/>
          </a:xfrm>
          <a:prstGeom prst="rect">
            <a:avLst/>
          </a:prstGeom>
          <a:noFill/>
        </p:spPr>
        <p:txBody>
          <a:bodyPr wrap="square" rtlCol="0">
            <a:spAutoFit/>
          </a:bodyPr>
          <a:lstStyle/>
          <a:p>
            <a:r>
              <a:rPr lang="en-CN" dirty="0"/>
              <a:t>Align to reference</a:t>
            </a:r>
          </a:p>
        </p:txBody>
      </p:sp>
      <p:sp>
        <p:nvSpPr>
          <p:cNvPr id="12" name="Down Arrow 11">
            <a:extLst>
              <a:ext uri="{FF2B5EF4-FFF2-40B4-BE49-F238E27FC236}">
                <a16:creationId xmlns:a16="http://schemas.microsoft.com/office/drawing/2014/main" id="{D07CC766-7046-A9DB-6E17-D6D1A5BC8472}"/>
              </a:ext>
            </a:extLst>
          </p:cNvPr>
          <p:cNvSpPr/>
          <p:nvPr/>
        </p:nvSpPr>
        <p:spPr>
          <a:xfrm>
            <a:off x="4108174" y="3511613"/>
            <a:ext cx="344557" cy="2517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002B576F-9B1A-2C20-AF52-38F061235A5B}"/>
              </a:ext>
            </a:extLst>
          </p:cNvPr>
          <p:cNvSpPr/>
          <p:nvPr/>
        </p:nvSpPr>
        <p:spPr>
          <a:xfrm>
            <a:off x="3299791" y="3856170"/>
            <a:ext cx="1974574" cy="45057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err="1"/>
              <a:t>Breakends</a:t>
            </a:r>
            <a:endParaRPr lang="en-CN" dirty="0"/>
          </a:p>
        </p:txBody>
      </p:sp>
      <p:sp>
        <p:nvSpPr>
          <p:cNvPr id="14" name="Down Arrow 13">
            <a:extLst>
              <a:ext uri="{FF2B5EF4-FFF2-40B4-BE49-F238E27FC236}">
                <a16:creationId xmlns:a16="http://schemas.microsoft.com/office/drawing/2014/main" id="{2CA45E2F-0AE2-3E86-0AEE-1A5ADF087E1D}"/>
              </a:ext>
            </a:extLst>
          </p:cNvPr>
          <p:cNvSpPr/>
          <p:nvPr/>
        </p:nvSpPr>
        <p:spPr>
          <a:xfrm>
            <a:off x="4108174" y="4425800"/>
            <a:ext cx="344557" cy="2517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ounded Rectangle 14">
            <a:extLst>
              <a:ext uri="{FF2B5EF4-FFF2-40B4-BE49-F238E27FC236}">
                <a16:creationId xmlns:a16="http://schemas.microsoft.com/office/drawing/2014/main" id="{D81D0C37-3713-BBB8-AF1F-2F0B87A20E2A}"/>
              </a:ext>
            </a:extLst>
          </p:cNvPr>
          <p:cNvSpPr/>
          <p:nvPr/>
        </p:nvSpPr>
        <p:spPr>
          <a:xfrm>
            <a:off x="3299791" y="4770357"/>
            <a:ext cx="1974574" cy="45057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Structural variants</a:t>
            </a:r>
            <a:endParaRPr lang="en-CN" dirty="0"/>
          </a:p>
        </p:txBody>
      </p:sp>
      <p:sp>
        <p:nvSpPr>
          <p:cNvPr id="16" name="TextBox 15">
            <a:extLst>
              <a:ext uri="{FF2B5EF4-FFF2-40B4-BE49-F238E27FC236}">
                <a16:creationId xmlns:a16="http://schemas.microsoft.com/office/drawing/2014/main" id="{BE8A8191-776C-5792-D1FB-9C879445BEDB}"/>
              </a:ext>
            </a:extLst>
          </p:cNvPr>
          <p:cNvSpPr txBox="1"/>
          <p:nvPr/>
        </p:nvSpPr>
        <p:spPr>
          <a:xfrm>
            <a:off x="4452731" y="3439697"/>
            <a:ext cx="1722783" cy="369332"/>
          </a:xfrm>
          <a:prstGeom prst="rect">
            <a:avLst/>
          </a:prstGeom>
          <a:noFill/>
        </p:spPr>
        <p:txBody>
          <a:bodyPr wrap="square" rtlCol="0">
            <a:spAutoFit/>
          </a:bodyPr>
          <a:lstStyle/>
          <a:p>
            <a:r>
              <a:rPr lang="en-US" dirty="0"/>
              <a:t>I</a:t>
            </a:r>
            <a:r>
              <a:rPr lang="en-CN" dirty="0"/>
              <a:t>dentify</a:t>
            </a:r>
          </a:p>
        </p:txBody>
      </p:sp>
      <p:sp>
        <p:nvSpPr>
          <p:cNvPr id="17" name="TextBox 16">
            <a:extLst>
              <a:ext uri="{FF2B5EF4-FFF2-40B4-BE49-F238E27FC236}">
                <a16:creationId xmlns:a16="http://schemas.microsoft.com/office/drawing/2014/main" id="{8EE8983A-FBB3-D2FB-E182-B7B0527EC870}"/>
              </a:ext>
            </a:extLst>
          </p:cNvPr>
          <p:cNvSpPr txBox="1"/>
          <p:nvPr/>
        </p:nvSpPr>
        <p:spPr>
          <a:xfrm>
            <a:off x="4452731" y="4353884"/>
            <a:ext cx="1722783" cy="369332"/>
          </a:xfrm>
          <a:prstGeom prst="rect">
            <a:avLst/>
          </a:prstGeom>
          <a:noFill/>
        </p:spPr>
        <p:txBody>
          <a:bodyPr wrap="square" rtlCol="0">
            <a:spAutoFit/>
          </a:bodyPr>
          <a:lstStyle/>
          <a:p>
            <a:r>
              <a:rPr lang="en-US" dirty="0"/>
              <a:t>Infer </a:t>
            </a:r>
            <a:endParaRPr lang="en-CN" dirty="0"/>
          </a:p>
        </p:txBody>
      </p:sp>
      <p:sp>
        <p:nvSpPr>
          <p:cNvPr id="18" name="TextBox 17">
            <a:extLst>
              <a:ext uri="{FF2B5EF4-FFF2-40B4-BE49-F238E27FC236}">
                <a16:creationId xmlns:a16="http://schemas.microsoft.com/office/drawing/2014/main" id="{8278B7AB-BE77-417A-9361-13A72E5FF288}"/>
              </a:ext>
            </a:extLst>
          </p:cNvPr>
          <p:cNvSpPr txBox="1"/>
          <p:nvPr/>
        </p:nvSpPr>
        <p:spPr>
          <a:xfrm>
            <a:off x="6455888" y="4010412"/>
            <a:ext cx="1798954" cy="923330"/>
          </a:xfrm>
          <a:prstGeom prst="rect">
            <a:avLst/>
          </a:prstGeom>
          <a:noFill/>
        </p:spPr>
        <p:txBody>
          <a:bodyPr wrap="none" rtlCol="0">
            <a:spAutoFit/>
          </a:bodyPr>
          <a:lstStyle/>
          <a:p>
            <a:r>
              <a:rPr lang="en-US" dirty="0"/>
              <a:t>G</a:t>
            </a:r>
            <a:r>
              <a:rPr lang="en-CN" dirty="0"/>
              <a:t>raph-based</a:t>
            </a:r>
          </a:p>
          <a:p>
            <a:r>
              <a:rPr lang="en-CN" dirty="0"/>
              <a:t>or</a:t>
            </a:r>
          </a:p>
          <a:p>
            <a:r>
              <a:rPr lang="en-US" dirty="0"/>
              <a:t>N</a:t>
            </a:r>
            <a:r>
              <a:rPr lang="en-CN" dirty="0"/>
              <a:t>on graph-based</a:t>
            </a:r>
          </a:p>
        </p:txBody>
      </p:sp>
      <p:sp>
        <p:nvSpPr>
          <p:cNvPr id="19" name="Right Brace 18">
            <a:extLst>
              <a:ext uri="{FF2B5EF4-FFF2-40B4-BE49-F238E27FC236}">
                <a16:creationId xmlns:a16="http://schemas.microsoft.com/office/drawing/2014/main" id="{9FC4586A-A696-7B41-791D-C88982374D26}"/>
              </a:ext>
            </a:extLst>
          </p:cNvPr>
          <p:cNvSpPr/>
          <p:nvPr/>
        </p:nvSpPr>
        <p:spPr>
          <a:xfrm>
            <a:off x="5963478" y="3566290"/>
            <a:ext cx="424070" cy="16546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Tree>
    <p:extLst>
      <p:ext uri="{BB962C8B-B14F-4D97-AF65-F5344CB8AC3E}">
        <p14:creationId xmlns:p14="http://schemas.microsoft.com/office/powerpoint/2010/main" val="449180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S</a:t>
            </a:r>
            <a:r>
              <a:rPr lang="en-CN" dirty="0"/>
              <a:t>hort read sequencing, for SV (3)</a:t>
            </a:r>
          </a:p>
        </p:txBody>
      </p:sp>
      <p:sp>
        <p:nvSpPr>
          <p:cNvPr id="4" name="TextBox 3">
            <a:extLst>
              <a:ext uri="{FF2B5EF4-FFF2-40B4-BE49-F238E27FC236}">
                <a16:creationId xmlns:a16="http://schemas.microsoft.com/office/drawing/2014/main" id="{C820F843-E2DF-8433-7D18-FC7801978ACF}"/>
              </a:ext>
            </a:extLst>
          </p:cNvPr>
          <p:cNvSpPr txBox="1"/>
          <p:nvPr/>
        </p:nvSpPr>
        <p:spPr>
          <a:xfrm>
            <a:off x="4767470" y="6544105"/>
            <a:ext cx="4578626" cy="261610"/>
          </a:xfrm>
          <a:prstGeom prst="rect">
            <a:avLst/>
          </a:prstGeom>
          <a:noFill/>
        </p:spPr>
        <p:txBody>
          <a:bodyPr wrap="square">
            <a:spAutoFit/>
          </a:bodyPr>
          <a:lstStyle/>
          <a:p>
            <a:r>
              <a:rPr lang="en-US" sz="1100" b="0" i="0" u="none" strike="noStrike" dirty="0">
                <a:solidFill>
                  <a:srgbClr val="1F2328"/>
                </a:solidFill>
                <a:effectLst/>
              </a:rPr>
              <a:t>Chen </a:t>
            </a:r>
            <a:r>
              <a:rPr lang="en-US" sz="1100" b="0" i="1" u="none" strike="noStrike" dirty="0">
                <a:solidFill>
                  <a:srgbClr val="1F2328"/>
                </a:solidFill>
                <a:effectLst/>
              </a:rPr>
              <a:t>et al.,</a:t>
            </a:r>
            <a:r>
              <a:rPr lang="en-US" sz="1100" b="0" i="0" u="none" strike="noStrike" dirty="0">
                <a:solidFill>
                  <a:srgbClr val="1F2328"/>
                </a:solidFill>
                <a:effectLst/>
              </a:rPr>
              <a:t> </a:t>
            </a:r>
            <a:r>
              <a:rPr lang="en-US" sz="1100" b="0" i="1" u="none" strike="noStrike" dirty="0">
                <a:solidFill>
                  <a:srgbClr val="1F2328"/>
                </a:solidFill>
                <a:effectLst/>
              </a:rPr>
              <a:t>Bioinformatics</a:t>
            </a:r>
            <a:r>
              <a:rPr lang="en-US" sz="1100" b="0" i="0" u="none" strike="noStrike" dirty="0">
                <a:solidFill>
                  <a:srgbClr val="1F2328"/>
                </a:solidFill>
                <a:effectLst/>
              </a:rPr>
              <a:t>, 201</a:t>
            </a:r>
            <a:r>
              <a:rPr lang="en-US" sz="1100" b="0" i="0" strike="noStrike" dirty="0">
                <a:solidFill>
                  <a:srgbClr val="1F2328"/>
                </a:solidFill>
                <a:effectLst/>
              </a:rPr>
              <a:t>6; </a:t>
            </a:r>
            <a:r>
              <a:rPr lang="en-US" sz="1100" b="0" i="0" dirty="0">
                <a:effectLst/>
              </a:rPr>
              <a:t>doi:10.1093/bioinformatics/btv710</a:t>
            </a:r>
            <a:endParaRPr lang="en-CN" sz="1100" dirty="0"/>
          </a:p>
        </p:txBody>
      </p:sp>
      <p:pic>
        <p:nvPicPr>
          <p:cNvPr id="6" name="Picture 5">
            <a:extLst>
              <a:ext uri="{FF2B5EF4-FFF2-40B4-BE49-F238E27FC236}">
                <a16:creationId xmlns:a16="http://schemas.microsoft.com/office/drawing/2014/main" id="{D3887E7D-7A38-75AB-DCDF-9309516C2680}"/>
              </a:ext>
            </a:extLst>
          </p:cNvPr>
          <p:cNvPicPr>
            <a:picLocks noChangeAspect="1"/>
          </p:cNvPicPr>
          <p:nvPr/>
        </p:nvPicPr>
        <p:blipFill>
          <a:blip r:embed="rId2"/>
          <a:stretch>
            <a:fillRect/>
          </a:stretch>
        </p:blipFill>
        <p:spPr>
          <a:xfrm>
            <a:off x="1810260" y="1475693"/>
            <a:ext cx="5914420" cy="5096123"/>
          </a:xfrm>
          <a:prstGeom prst="rect">
            <a:avLst/>
          </a:prstGeom>
        </p:spPr>
      </p:pic>
      <p:sp>
        <p:nvSpPr>
          <p:cNvPr id="7" name="TextBox 6">
            <a:extLst>
              <a:ext uri="{FF2B5EF4-FFF2-40B4-BE49-F238E27FC236}">
                <a16:creationId xmlns:a16="http://schemas.microsoft.com/office/drawing/2014/main" id="{D62D206D-1939-030E-D536-26BB2C03C273}"/>
              </a:ext>
            </a:extLst>
          </p:cNvPr>
          <p:cNvSpPr txBox="1"/>
          <p:nvPr/>
        </p:nvSpPr>
        <p:spPr>
          <a:xfrm>
            <a:off x="1524000" y="1608215"/>
            <a:ext cx="1180131" cy="369332"/>
          </a:xfrm>
          <a:prstGeom prst="rect">
            <a:avLst/>
          </a:prstGeom>
          <a:noFill/>
        </p:spPr>
        <p:txBody>
          <a:bodyPr wrap="none" rtlCol="0">
            <a:spAutoFit/>
          </a:bodyPr>
          <a:lstStyle/>
          <a:p>
            <a:pPr marL="285750" indent="-285750">
              <a:buFont typeface="Arial" panose="020B0604020202020204" pitchFamily="34" charset="0"/>
              <a:buChar char="•"/>
            </a:pPr>
            <a:r>
              <a:rPr lang="en-CN" b="1" i="1" dirty="0"/>
              <a:t>Manta:</a:t>
            </a:r>
          </a:p>
        </p:txBody>
      </p:sp>
      <p:sp>
        <p:nvSpPr>
          <p:cNvPr id="8" name="Rectangle 7">
            <a:extLst>
              <a:ext uri="{FF2B5EF4-FFF2-40B4-BE49-F238E27FC236}">
                <a16:creationId xmlns:a16="http://schemas.microsoft.com/office/drawing/2014/main" id="{B881169D-D845-8724-B9BF-3EECD9C0C567}"/>
              </a:ext>
            </a:extLst>
          </p:cNvPr>
          <p:cNvSpPr/>
          <p:nvPr/>
        </p:nvSpPr>
        <p:spPr>
          <a:xfrm>
            <a:off x="4214191" y="3417277"/>
            <a:ext cx="1285461" cy="294861"/>
          </a:xfrm>
          <a:prstGeom prst="rect">
            <a:avLst/>
          </a:prstGeom>
          <a:solidFill>
            <a:schemeClr val="accent2">
              <a:alpha val="3204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B0B233A7-9A9B-61DF-4784-B7E95D5DB43F}"/>
              </a:ext>
            </a:extLst>
          </p:cNvPr>
          <p:cNvSpPr txBox="1"/>
          <p:nvPr/>
        </p:nvSpPr>
        <p:spPr>
          <a:xfrm>
            <a:off x="7419765" y="4452730"/>
            <a:ext cx="1609095" cy="307777"/>
          </a:xfrm>
          <a:prstGeom prst="rect">
            <a:avLst/>
          </a:prstGeom>
          <a:noFill/>
        </p:spPr>
        <p:txBody>
          <a:bodyPr wrap="none" rtlCol="0">
            <a:spAutoFit/>
          </a:bodyPr>
          <a:lstStyle/>
          <a:p>
            <a:r>
              <a:rPr lang="en-CN" sz="1400" dirty="0"/>
              <a:t>* </a:t>
            </a:r>
            <a:r>
              <a:rPr lang="en-US" sz="1400" dirty="0"/>
              <a:t>L</a:t>
            </a:r>
            <a:r>
              <a:rPr lang="en-CN" sz="1400" dirty="0"/>
              <a:t>ocal re-assembly</a:t>
            </a:r>
          </a:p>
        </p:txBody>
      </p:sp>
    </p:spTree>
    <p:extLst>
      <p:ext uri="{BB962C8B-B14F-4D97-AF65-F5344CB8AC3E}">
        <p14:creationId xmlns:p14="http://schemas.microsoft.com/office/powerpoint/2010/main" val="371287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B888A-C78B-416D-7715-72FF45C7D922}"/>
              </a:ext>
            </a:extLst>
          </p:cNvPr>
          <p:cNvSpPr>
            <a:spLocks noGrp="1"/>
          </p:cNvSpPr>
          <p:nvPr>
            <p:ph type="title"/>
          </p:nvPr>
        </p:nvSpPr>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B4956C73-C262-0D94-C2D1-48E42FFAA14D}"/>
              </a:ext>
            </a:extLst>
          </p:cNvPr>
          <p:cNvSpPr>
            <a:spLocks noGrp="1"/>
          </p:cNvSpPr>
          <p:nvPr>
            <p:ph idx="1"/>
          </p:nvPr>
        </p:nvSpPr>
        <p:spPr/>
        <p:txBody>
          <a:bodyPr/>
          <a:lstStyle/>
          <a:p>
            <a:r>
              <a:rPr lang="en-US" dirty="0"/>
              <a:t>S</a:t>
            </a:r>
            <a:r>
              <a:rPr lang="en-CN" dirty="0"/>
              <a:t>hort read sequencing, for SV (3)</a:t>
            </a:r>
          </a:p>
          <a:p>
            <a:endParaRPr lang="en-CN" dirty="0"/>
          </a:p>
        </p:txBody>
      </p:sp>
      <p:pic>
        <p:nvPicPr>
          <p:cNvPr id="5" name="Picture 4">
            <a:extLst>
              <a:ext uri="{FF2B5EF4-FFF2-40B4-BE49-F238E27FC236}">
                <a16:creationId xmlns:a16="http://schemas.microsoft.com/office/drawing/2014/main" id="{D2A130AA-614C-13CB-85BD-73F5EF20E817}"/>
              </a:ext>
            </a:extLst>
          </p:cNvPr>
          <p:cNvPicPr>
            <a:picLocks noChangeAspect="1"/>
          </p:cNvPicPr>
          <p:nvPr/>
        </p:nvPicPr>
        <p:blipFill>
          <a:blip r:embed="rId2"/>
          <a:stretch>
            <a:fillRect/>
          </a:stretch>
        </p:blipFill>
        <p:spPr>
          <a:xfrm>
            <a:off x="1879324" y="2206360"/>
            <a:ext cx="5385351" cy="3927533"/>
          </a:xfrm>
          <a:prstGeom prst="rect">
            <a:avLst/>
          </a:prstGeom>
        </p:spPr>
      </p:pic>
      <p:sp>
        <p:nvSpPr>
          <p:cNvPr id="6" name="TextBox 5">
            <a:extLst>
              <a:ext uri="{FF2B5EF4-FFF2-40B4-BE49-F238E27FC236}">
                <a16:creationId xmlns:a16="http://schemas.microsoft.com/office/drawing/2014/main" id="{FB92AD8B-98F0-E291-14A8-3737ABB5C610}"/>
              </a:ext>
            </a:extLst>
          </p:cNvPr>
          <p:cNvSpPr txBox="1"/>
          <p:nvPr/>
        </p:nvSpPr>
        <p:spPr>
          <a:xfrm>
            <a:off x="1226087" y="1605517"/>
            <a:ext cx="1207638" cy="369332"/>
          </a:xfrm>
          <a:prstGeom prst="rect">
            <a:avLst/>
          </a:prstGeom>
          <a:noFill/>
        </p:spPr>
        <p:txBody>
          <a:bodyPr wrap="none" rtlCol="0">
            <a:spAutoFit/>
          </a:bodyPr>
          <a:lstStyle/>
          <a:p>
            <a:pPr marL="285750" indent="-285750">
              <a:buFont typeface="Arial" panose="020B0604020202020204" pitchFamily="34" charset="0"/>
              <a:buChar char="•"/>
            </a:pPr>
            <a:r>
              <a:rPr lang="en-CN" b="1" i="1" dirty="0"/>
              <a:t>LUMPY:</a:t>
            </a:r>
          </a:p>
        </p:txBody>
      </p:sp>
      <p:sp>
        <p:nvSpPr>
          <p:cNvPr id="7" name="TextBox 6">
            <a:extLst>
              <a:ext uri="{FF2B5EF4-FFF2-40B4-BE49-F238E27FC236}">
                <a16:creationId xmlns:a16="http://schemas.microsoft.com/office/drawing/2014/main" id="{E9A188CE-16E3-BAE6-18DA-A3D7BF4C451A}"/>
              </a:ext>
            </a:extLst>
          </p:cNvPr>
          <p:cNvSpPr txBox="1"/>
          <p:nvPr/>
        </p:nvSpPr>
        <p:spPr>
          <a:xfrm>
            <a:off x="4200018" y="6544105"/>
            <a:ext cx="4943982" cy="261610"/>
          </a:xfrm>
          <a:prstGeom prst="rect">
            <a:avLst/>
          </a:prstGeom>
          <a:noFill/>
        </p:spPr>
        <p:txBody>
          <a:bodyPr wrap="none" rtlCol="0">
            <a:spAutoFit/>
          </a:bodyPr>
          <a:lstStyle/>
          <a:p>
            <a:r>
              <a:rPr lang="en-US" sz="1100" dirty="0"/>
              <a:t>L</a:t>
            </a:r>
            <a:r>
              <a:rPr lang="en-CN" sz="1100" dirty="0"/>
              <a:t>ayer et al., Genome Biology, 2014; Doi: </a:t>
            </a:r>
            <a:r>
              <a:rPr lang="en-US" sz="1100" b="0" i="0" u="none" strike="noStrike" dirty="0">
                <a:solidFill>
                  <a:srgbClr val="333333"/>
                </a:solidFill>
                <a:effectLst/>
              </a:rPr>
              <a:t>https://</a:t>
            </a:r>
            <a:r>
              <a:rPr lang="en-US" sz="1100" b="0" i="0" u="none" strike="noStrike" dirty="0" err="1">
                <a:solidFill>
                  <a:srgbClr val="333333"/>
                </a:solidFill>
                <a:effectLst/>
              </a:rPr>
              <a:t>doi.org</a:t>
            </a:r>
            <a:r>
              <a:rPr lang="en-US" sz="1100" b="0" i="0" u="none" strike="noStrike" dirty="0">
                <a:solidFill>
                  <a:srgbClr val="333333"/>
                </a:solidFill>
                <a:effectLst/>
              </a:rPr>
              <a:t>/10.1186/gb-2014-15-6-r84</a:t>
            </a:r>
            <a:endParaRPr lang="en-CN" sz="1100" dirty="0"/>
          </a:p>
        </p:txBody>
      </p:sp>
    </p:spTree>
    <p:extLst>
      <p:ext uri="{BB962C8B-B14F-4D97-AF65-F5344CB8AC3E}">
        <p14:creationId xmlns:p14="http://schemas.microsoft.com/office/powerpoint/2010/main" val="3172801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a:t>S</a:t>
            </a:r>
            <a:r>
              <a:rPr lang="en-CN"/>
              <a:t>hort </a:t>
            </a:r>
            <a:r>
              <a:rPr lang="en-CN" dirty="0"/>
              <a:t>read sequencing, for SV (4) mobile elements</a:t>
            </a:r>
          </a:p>
        </p:txBody>
      </p:sp>
      <p:sp>
        <p:nvSpPr>
          <p:cNvPr id="5" name="TextBox 4">
            <a:extLst>
              <a:ext uri="{FF2B5EF4-FFF2-40B4-BE49-F238E27FC236}">
                <a16:creationId xmlns:a16="http://schemas.microsoft.com/office/drawing/2014/main" id="{8AD33316-3909-EC51-CBD4-F32C059E7B94}"/>
              </a:ext>
            </a:extLst>
          </p:cNvPr>
          <p:cNvSpPr txBox="1"/>
          <p:nvPr/>
        </p:nvSpPr>
        <p:spPr>
          <a:xfrm>
            <a:off x="932906" y="2187414"/>
            <a:ext cx="4578530" cy="1328023"/>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r>
              <a:rPr lang="en-US" b="1" dirty="0">
                <a:solidFill>
                  <a:srgbClr val="212121"/>
                </a:solidFill>
                <a:latin typeface="Cambria" panose="02040503050406030204" pitchFamily="18" charset="0"/>
              </a:rPr>
              <a:t>D</a:t>
            </a:r>
            <a:r>
              <a:rPr lang="en-US" b="1" i="0" u="none" strike="noStrike" dirty="0">
                <a:solidFill>
                  <a:srgbClr val="212121"/>
                </a:solidFill>
                <a:effectLst/>
                <a:latin typeface="Cambria" panose="02040503050406030204" pitchFamily="18" charset="0"/>
              </a:rPr>
              <a:t>iscordant read pairs</a:t>
            </a:r>
            <a:r>
              <a:rPr lang="en-US" b="0" i="0" u="none" strike="noStrike" dirty="0">
                <a:solidFill>
                  <a:srgbClr val="212121"/>
                </a:solidFill>
                <a:effectLst/>
                <a:latin typeface="Cambria" panose="02040503050406030204" pitchFamily="18" charset="0"/>
              </a:rPr>
              <a:t>, where one mate maps to the reference genome and the other maps to an </a:t>
            </a:r>
            <a:r>
              <a:rPr lang="en-US" b="0" i="1" u="none" strike="noStrike" dirty="0">
                <a:solidFill>
                  <a:srgbClr val="212121"/>
                </a:solidFill>
                <a:effectLst/>
                <a:latin typeface="Cambria" panose="02040503050406030204" pitchFamily="18" charset="0"/>
              </a:rPr>
              <a:t>Alu</a:t>
            </a:r>
            <a:r>
              <a:rPr lang="en-US" b="0" i="0" u="none" strike="noStrike" dirty="0">
                <a:solidFill>
                  <a:srgbClr val="212121"/>
                </a:solidFill>
                <a:effectLst/>
                <a:latin typeface="Cambria" panose="02040503050406030204" pitchFamily="18" charset="0"/>
              </a:rPr>
              <a:t>, L1, or SVA reference mobile element sequence</a:t>
            </a:r>
            <a:endParaRPr lang="en-CN" dirty="0"/>
          </a:p>
        </p:txBody>
      </p:sp>
      <p:sp>
        <p:nvSpPr>
          <p:cNvPr id="6" name="TextBox 5">
            <a:extLst>
              <a:ext uri="{FF2B5EF4-FFF2-40B4-BE49-F238E27FC236}">
                <a16:creationId xmlns:a16="http://schemas.microsoft.com/office/drawing/2014/main" id="{1C139120-03AA-9049-40F6-E9AC6E73C247}"/>
              </a:ext>
            </a:extLst>
          </p:cNvPr>
          <p:cNvSpPr txBox="1"/>
          <p:nvPr/>
        </p:nvSpPr>
        <p:spPr>
          <a:xfrm>
            <a:off x="1226087" y="1605517"/>
            <a:ext cx="1035605" cy="369332"/>
          </a:xfrm>
          <a:prstGeom prst="rect">
            <a:avLst/>
          </a:prstGeom>
          <a:noFill/>
        </p:spPr>
        <p:txBody>
          <a:bodyPr wrap="none" rtlCol="0">
            <a:spAutoFit/>
          </a:bodyPr>
          <a:lstStyle/>
          <a:p>
            <a:pPr marL="285750" indent="-285750">
              <a:buFont typeface="Arial" panose="020B0604020202020204" pitchFamily="34" charset="0"/>
              <a:buChar char="•"/>
            </a:pPr>
            <a:r>
              <a:rPr lang="en-CN" b="1" i="1" dirty="0"/>
              <a:t>MELT:</a:t>
            </a:r>
          </a:p>
        </p:txBody>
      </p:sp>
      <p:sp>
        <p:nvSpPr>
          <p:cNvPr id="8" name="TextBox 7">
            <a:extLst>
              <a:ext uri="{FF2B5EF4-FFF2-40B4-BE49-F238E27FC236}">
                <a16:creationId xmlns:a16="http://schemas.microsoft.com/office/drawing/2014/main" id="{449A0957-C0EA-1662-3793-CACD5728DD72}"/>
              </a:ext>
            </a:extLst>
          </p:cNvPr>
          <p:cNvSpPr txBox="1"/>
          <p:nvPr/>
        </p:nvSpPr>
        <p:spPr>
          <a:xfrm>
            <a:off x="932906" y="3990042"/>
            <a:ext cx="4578530" cy="646331"/>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defRPr b="1">
                <a:solidFill>
                  <a:srgbClr val="212121"/>
                </a:solidFill>
                <a:latin typeface="Cambria" panose="020405030504060302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Candidate non-REF mobile element insertions (MEI)</a:t>
            </a:r>
            <a:endParaRPr lang="en-CN" dirty="0"/>
          </a:p>
        </p:txBody>
      </p:sp>
      <p:sp>
        <p:nvSpPr>
          <p:cNvPr id="9" name="Down Arrow 8">
            <a:extLst>
              <a:ext uri="{FF2B5EF4-FFF2-40B4-BE49-F238E27FC236}">
                <a16:creationId xmlns:a16="http://schemas.microsoft.com/office/drawing/2014/main" id="{E84D719B-02F1-14B6-4550-A3BCC5390680}"/>
              </a:ext>
            </a:extLst>
          </p:cNvPr>
          <p:cNvSpPr/>
          <p:nvPr/>
        </p:nvSpPr>
        <p:spPr>
          <a:xfrm>
            <a:off x="3004457" y="3554626"/>
            <a:ext cx="483326" cy="381903"/>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CD172102-CDCB-98B2-957C-0ACA263B186A}"/>
              </a:ext>
            </a:extLst>
          </p:cNvPr>
          <p:cNvSpPr txBox="1"/>
          <p:nvPr/>
        </p:nvSpPr>
        <p:spPr>
          <a:xfrm>
            <a:off x="6418216" y="3526369"/>
            <a:ext cx="1542869" cy="408623"/>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defRPr b="1">
                <a:solidFill>
                  <a:srgbClr val="212121"/>
                </a:solidFill>
                <a:latin typeface="Cambria" panose="020405030504060302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Split reads</a:t>
            </a:r>
            <a:endParaRPr lang="en-CN" dirty="0"/>
          </a:p>
        </p:txBody>
      </p:sp>
      <p:sp>
        <p:nvSpPr>
          <p:cNvPr id="14" name="Down Arrow 13">
            <a:extLst>
              <a:ext uri="{FF2B5EF4-FFF2-40B4-BE49-F238E27FC236}">
                <a16:creationId xmlns:a16="http://schemas.microsoft.com/office/drawing/2014/main" id="{EE7D239A-DE34-EB28-D677-396FAD8A6D16}"/>
              </a:ext>
            </a:extLst>
          </p:cNvPr>
          <p:cNvSpPr/>
          <p:nvPr/>
        </p:nvSpPr>
        <p:spPr>
          <a:xfrm>
            <a:off x="4815840" y="4772643"/>
            <a:ext cx="483326" cy="381903"/>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N"/>
          </a:p>
        </p:txBody>
      </p:sp>
      <p:sp>
        <p:nvSpPr>
          <p:cNvPr id="15" name="Down Arrow 14">
            <a:extLst>
              <a:ext uri="{FF2B5EF4-FFF2-40B4-BE49-F238E27FC236}">
                <a16:creationId xmlns:a16="http://schemas.microsoft.com/office/drawing/2014/main" id="{FB10C7E9-E34A-7FAF-D29A-61385CACED41}"/>
              </a:ext>
            </a:extLst>
          </p:cNvPr>
          <p:cNvSpPr/>
          <p:nvPr/>
        </p:nvSpPr>
        <p:spPr>
          <a:xfrm>
            <a:off x="6947988" y="4132229"/>
            <a:ext cx="483326" cy="1022317"/>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N"/>
          </a:p>
        </p:txBody>
      </p:sp>
      <p:sp>
        <p:nvSpPr>
          <p:cNvPr id="16" name="TextBox 15">
            <a:extLst>
              <a:ext uri="{FF2B5EF4-FFF2-40B4-BE49-F238E27FC236}">
                <a16:creationId xmlns:a16="http://schemas.microsoft.com/office/drawing/2014/main" id="{EB743E08-5648-14A8-367B-857E4DFE4E43}"/>
              </a:ext>
            </a:extLst>
          </p:cNvPr>
          <p:cNvSpPr txBox="1"/>
          <p:nvPr/>
        </p:nvSpPr>
        <p:spPr>
          <a:xfrm>
            <a:off x="5394959" y="5037336"/>
            <a:ext cx="1276119" cy="369332"/>
          </a:xfrm>
          <a:prstGeom prst="rect">
            <a:avLst/>
          </a:prstGeom>
          <a:noFill/>
        </p:spPr>
        <p:txBody>
          <a:bodyPr wrap="none" rtlCol="0">
            <a:spAutoFit/>
          </a:bodyPr>
          <a:lstStyle/>
          <a:p>
            <a:r>
              <a:rPr lang="en-US" dirty="0"/>
              <a:t>R</a:t>
            </a:r>
            <a:r>
              <a:rPr lang="en-CN" dirty="0"/>
              <a:t>efinement</a:t>
            </a:r>
          </a:p>
        </p:txBody>
      </p:sp>
      <p:sp>
        <p:nvSpPr>
          <p:cNvPr id="18" name="TextBox 17">
            <a:extLst>
              <a:ext uri="{FF2B5EF4-FFF2-40B4-BE49-F238E27FC236}">
                <a16:creationId xmlns:a16="http://schemas.microsoft.com/office/drawing/2014/main" id="{46E3EC42-5C55-0657-180E-A0B524997A30}"/>
              </a:ext>
            </a:extLst>
          </p:cNvPr>
          <p:cNvSpPr txBox="1"/>
          <p:nvPr/>
        </p:nvSpPr>
        <p:spPr>
          <a:xfrm>
            <a:off x="4842713" y="5827226"/>
            <a:ext cx="2542539" cy="369332"/>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defRPr b="1">
                <a:solidFill>
                  <a:srgbClr val="212121"/>
                </a:solidFill>
                <a:latin typeface="Cambria" panose="020405030504060302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Alu, L1, and SVA MEIs</a:t>
            </a:r>
            <a:endParaRPr lang="en-CN" dirty="0"/>
          </a:p>
        </p:txBody>
      </p:sp>
      <p:sp>
        <p:nvSpPr>
          <p:cNvPr id="19" name="TextBox 18">
            <a:extLst>
              <a:ext uri="{FF2B5EF4-FFF2-40B4-BE49-F238E27FC236}">
                <a16:creationId xmlns:a16="http://schemas.microsoft.com/office/drawing/2014/main" id="{09D59218-0CF8-E664-86CE-590C02A13384}"/>
              </a:ext>
            </a:extLst>
          </p:cNvPr>
          <p:cNvSpPr txBox="1"/>
          <p:nvPr/>
        </p:nvSpPr>
        <p:spPr>
          <a:xfrm>
            <a:off x="4900792" y="6520763"/>
            <a:ext cx="4094391" cy="261610"/>
          </a:xfrm>
          <a:prstGeom prst="rect">
            <a:avLst/>
          </a:prstGeom>
          <a:noFill/>
        </p:spPr>
        <p:txBody>
          <a:bodyPr wrap="none" rtlCol="0">
            <a:spAutoFit/>
          </a:bodyPr>
          <a:lstStyle/>
          <a:p>
            <a:r>
              <a:rPr lang="en-CN" sz="1100" dirty="0"/>
              <a:t>Gardner et al., Genome research, 2017; </a:t>
            </a:r>
            <a:r>
              <a:rPr lang="en-US" sz="1100" dirty="0" err="1"/>
              <a:t>doi</a:t>
            </a:r>
            <a:r>
              <a:rPr lang="en-US" sz="1100" dirty="0"/>
              <a:t>: 10.1101/gr.218032.116</a:t>
            </a:r>
            <a:endParaRPr lang="en-CN" sz="1100" dirty="0"/>
          </a:p>
        </p:txBody>
      </p:sp>
      <p:sp>
        <p:nvSpPr>
          <p:cNvPr id="4" name="Right Brace 3">
            <a:extLst>
              <a:ext uri="{FF2B5EF4-FFF2-40B4-BE49-F238E27FC236}">
                <a16:creationId xmlns:a16="http://schemas.microsoft.com/office/drawing/2014/main" id="{A5EA92F9-06FA-5AC9-3B29-12FA78CB3DFB}"/>
              </a:ext>
            </a:extLst>
          </p:cNvPr>
          <p:cNvSpPr/>
          <p:nvPr/>
        </p:nvSpPr>
        <p:spPr>
          <a:xfrm rot="5400000">
            <a:off x="5843409" y="4349795"/>
            <a:ext cx="536409" cy="21459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Tree>
    <p:extLst>
      <p:ext uri="{BB962C8B-B14F-4D97-AF65-F5344CB8AC3E}">
        <p14:creationId xmlns:p14="http://schemas.microsoft.com/office/powerpoint/2010/main" val="2382623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Long</a:t>
            </a:r>
            <a:r>
              <a:rPr lang="en-CN" dirty="0"/>
              <a:t> read sequencing, for SNP/InDel (1)</a:t>
            </a:r>
          </a:p>
          <a:p>
            <a:pPr lvl="1"/>
            <a:r>
              <a:rPr lang="en-US" dirty="0"/>
              <a:t>H</a:t>
            </a:r>
            <a:r>
              <a:rPr lang="en-CN" dirty="0"/>
              <a:t>igher rate of base sequencing errors than short read sequencing, making it challenging to identify real SNP/InDel </a:t>
            </a:r>
          </a:p>
          <a:p>
            <a:pPr lvl="1"/>
            <a:endParaRPr lang="en-CN" dirty="0"/>
          </a:p>
          <a:p>
            <a:pPr lvl="1"/>
            <a:r>
              <a:rPr lang="en-US" dirty="0"/>
              <a:t>T</a:t>
            </a:r>
            <a:r>
              <a:rPr lang="en-CN" dirty="0"/>
              <a:t>wo common solutions</a:t>
            </a:r>
          </a:p>
        </p:txBody>
      </p:sp>
      <p:sp>
        <p:nvSpPr>
          <p:cNvPr id="5" name="Rounded Rectangle 4">
            <a:extLst>
              <a:ext uri="{FF2B5EF4-FFF2-40B4-BE49-F238E27FC236}">
                <a16:creationId xmlns:a16="http://schemas.microsoft.com/office/drawing/2014/main" id="{EAF2E34D-55BF-267F-AFDA-48B69E8000A8}"/>
              </a:ext>
            </a:extLst>
          </p:cNvPr>
          <p:cNvSpPr/>
          <p:nvPr/>
        </p:nvSpPr>
        <p:spPr>
          <a:xfrm>
            <a:off x="4924697" y="3265715"/>
            <a:ext cx="2939143" cy="167204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400" dirty="0"/>
              <a:t>P</a:t>
            </a:r>
            <a:r>
              <a:rPr lang="en-CN" sz="2400" dirty="0"/>
              <a:t>artitioning reads by haplotype</a:t>
            </a:r>
          </a:p>
          <a:p>
            <a:pPr algn="ctr"/>
            <a:r>
              <a:rPr lang="en-CN" dirty="0"/>
              <a:t>(to average out wrong calls)</a:t>
            </a:r>
          </a:p>
        </p:txBody>
      </p:sp>
      <p:sp>
        <p:nvSpPr>
          <p:cNvPr id="6" name="Rounded Rectangle 5">
            <a:extLst>
              <a:ext uri="{FF2B5EF4-FFF2-40B4-BE49-F238E27FC236}">
                <a16:creationId xmlns:a16="http://schemas.microsoft.com/office/drawing/2014/main" id="{278ABAAA-13F6-2273-4D96-543167EED9CD}"/>
              </a:ext>
            </a:extLst>
          </p:cNvPr>
          <p:cNvSpPr/>
          <p:nvPr/>
        </p:nvSpPr>
        <p:spPr>
          <a:xfrm>
            <a:off x="1191368" y="3265714"/>
            <a:ext cx="2939143" cy="167204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dirty="0"/>
              <a:t>Deep learning based classification</a:t>
            </a:r>
            <a:endParaRPr lang="en-CN" sz="2400" dirty="0"/>
          </a:p>
        </p:txBody>
      </p:sp>
    </p:spTree>
    <p:extLst>
      <p:ext uri="{BB962C8B-B14F-4D97-AF65-F5344CB8AC3E}">
        <p14:creationId xmlns:p14="http://schemas.microsoft.com/office/powerpoint/2010/main" val="428124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Long</a:t>
            </a:r>
            <a:r>
              <a:rPr lang="en-CN" dirty="0"/>
              <a:t> read sequencing, for SNP/InDel (2)</a:t>
            </a:r>
          </a:p>
        </p:txBody>
      </p:sp>
      <p:sp>
        <p:nvSpPr>
          <p:cNvPr id="6" name="TextBox 5">
            <a:extLst>
              <a:ext uri="{FF2B5EF4-FFF2-40B4-BE49-F238E27FC236}">
                <a16:creationId xmlns:a16="http://schemas.microsoft.com/office/drawing/2014/main" id="{5ECFC6F3-028C-EE62-BD88-CFD030E743F6}"/>
              </a:ext>
            </a:extLst>
          </p:cNvPr>
          <p:cNvSpPr txBox="1"/>
          <p:nvPr/>
        </p:nvSpPr>
        <p:spPr>
          <a:xfrm>
            <a:off x="183660" y="1693931"/>
            <a:ext cx="2580640" cy="2400657"/>
          </a:xfrm>
          <a:prstGeom prst="rect">
            <a:avLst/>
          </a:prstGeom>
          <a:noFill/>
        </p:spPr>
        <p:txBody>
          <a:bodyPr wrap="square" rtlCol="0">
            <a:spAutoFit/>
          </a:bodyPr>
          <a:lstStyle/>
          <a:p>
            <a:pPr marL="285750" indent="-285750">
              <a:buFont typeface="Arial" panose="020B0604020202020204" pitchFamily="34" charset="0"/>
              <a:buChar char="•"/>
            </a:pPr>
            <a:r>
              <a:rPr lang="en-CN" b="1" i="1" dirty="0"/>
              <a:t>DeepVariant:</a:t>
            </a:r>
          </a:p>
          <a:p>
            <a:pPr marL="742950" lvl="1" indent="-285750">
              <a:buFont typeface="Arial" panose="020B0604020202020204" pitchFamily="34" charset="0"/>
              <a:buChar char="•"/>
            </a:pPr>
            <a:r>
              <a:rPr lang="en-US" b="1" i="1" dirty="0"/>
              <a:t>D</a:t>
            </a:r>
            <a:r>
              <a:rPr lang="en-CN" b="1" i="1" dirty="0"/>
              <a:t>eep learning-based</a:t>
            </a:r>
          </a:p>
          <a:p>
            <a:pPr marL="742950" lvl="1" indent="-285750">
              <a:buFont typeface="Arial" panose="020B0604020202020204" pitchFamily="34" charset="0"/>
              <a:buChar char="•"/>
            </a:pPr>
            <a:r>
              <a:rPr lang="en-US" sz="1600" dirty="0"/>
              <a:t>O</a:t>
            </a:r>
            <a:r>
              <a:rPr lang="en-CN" sz="1600" dirty="0"/>
              <a:t>riginally designed for short read sequencing</a:t>
            </a:r>
          </a:p>
          <a:p>
            <a:pPr marL="742950" lvl="1" indent="-285750">
              <a:buFont typeface="Arial" panose="020B0604020202020204" pitchFamily="34" charset="0"/>
              <a:buChar char="•"/>
            </a:pPr>
            <a:r>
              <a:rPr lang="en-US" sz="1600" dirty="0"/>
              <a:t>C</a:t>
            </a:r>
            <a:r>
              <a:rPr lang="en-CN" sz="1600" dirty="0"/>
              <a:t>an also be applied to long read sequencing</a:t>
            </a:r>
          </a:p>
        </p:txBody>
      </p:sp>
      <p:pic>
        <p:nvPicPr>
          <p:cNvPr id="7" name="Picture 6">
            <a:extLst>
              <a:ext uri="{FF2B5EF4-FFF2-40B4-BE49-F238E27FC236}">
                <a16:creationId xmlns:a16="http://schemas.microsoft.com/office/drawing/2014/main" id="{2B92E3A1-0B79-78FF-98BE-29033E681B75}"/>
              </a:ext>
            </a:extLst>
          </p:cNvPr>
          <p:cNvPicPr>
            <a:picLocks noChangeAspect="1"/>
          </p:cNvPicPr>
          <p:nvPr/>
        </p:nvPicPr>
        <p:blipFill>
          <a:blip r:embed="rId3"/>
          <a:stretch>
            <a:fillRect/>
          </a:stretch>
        </p:blipFill>
        <p:spPr>
          <a:xfrm>
            <a:off x="2628646" y="1827547"/>
            <a:ext cx="6515354" cy="4349416"/>
          </a:xfrm>
          <a:prstGeom prst="rect">
            <a:avLst/>
          </a:prstGeom>
        </p:spPr>
      </p:pic>
      <p:sp>
        <p:nvSpPr>
          <p:cNvPr id="8" name="TextBox 7">
            <a:extLst>
              <a:ext uri="{FF2B5EF4-FFF2-40B4-BE49-F238E27FC236}">
                <a16:creationId xmlns:a16="http://schemas.microsoft.com/office/drawing/2014/main" id="{E579597C-1F21-1AF0-36DA-F42FB4D67C18}"/>
              </a:ext>
            </a:extLst>
          </p:cNvPr>
          <p:cNvSpPr txBox="1"/>
          <p:nvPr/>
        </p:nvSpPr>
        <p:spPr>
          <a:xfrm>
            <a:off x="4021768" y="6596390"/>
            <a:ext cx="4802918" cy="261610"/>
          </a:xfrm>
          <a:prstGeom prst="rect">
            <a:avLst/>
          </a:prstGeom>
          <a:noFill/>
        </p:spPr>
        <p:txBody>
          <a:bodyPr wrap="none" rtlCol="0">
            <a:spAutoFit/>
          </a:bodyPr>
          <a:lstStyle/>
          <a:p>
            <a:r>
              <a:rPr lang="en-CN" sz="1100" dirty="0"/>
              <a:t>Poplin et al., Nature Biotechnology, 2018; Doi: </a:t>
            </a:r>
            <a:r>
              <a:rPr lang="en-US" sz="1100" b="0" i="0" u="none" strike="noStrike" dirty="0">
                <a:solidFill>
                  <a:srgbClr val="222222"/>
                </a:solidFill>
                <a:effectLst/>
              </a:rPr>
              <a:t>https://</a:t>
            </a:r>
            <a:r>
              <a:rPr lang="en-US" sz="1100" b="0" i="0" u="none" strike="noStrike" dirty="0" err="1">
                <a:solidFill>
                  <a:srgbClr val="222222"/>
                </a:solidFill>
                <a:effectLst/>
              </a:rPr>
              <a:t>doi.org</a:t>
            </a:r>
            <a:r>
              <a:rPr lang="en-US" sz="1100" b="0" i="0" u="none" strike="noStrike" dirty="0">
                <a:solidFill>
                  <a:srgbClr val="222222"/>
                </a:solidFill>
                <a:effectLst/>
              </a:rPr>
              <a:t>/10.1038/nbt.4235</a:t>
            </a:r>
            <a:endParaRPr lang="en-CN" sz="1100" dirty="0"/>
          </a:p>
        </p:txBody>
      </p:sp>
    </p:spTree>
    <p:extLst>
      <p:ext uri="{BB962C8B-B14F-4D97-AF65-F5344CB8AC3E}">
        <p14:creationId xmlns:p14="http://schemas.microsoft.com/office/powerpoint/2010/main" val="2341758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Long</a:t>
            </a:r>
            <a:r>
              <a:rPr lang="en-CN" dirty="0"/>
              <a:t> read sequencing, for SNP/InDel (2)</a:t>
            </a:r>
          </a:p>
        </p:txBody>
      </p:sp>
      <p:pic>
        <p:nvPicPr>
          <p:cNvPr id="5" name="Picture 4">
            <a:extLst>
              <a:ext uri="{FF2B5EF4-FFF2-40B4-BE49-F238E27FC236}">
                <a16:creationId xmlns:a16="http://schemas.microsoft.com/office/drawing/2014/main" id="{EF4A97FC-BF00-BDF2-20CD-4BAF1EC7B6C3}"/>
              </a:ext>
            </a:extLst>
          </p:cNvPr>
          <p:cNvPicPr>
            <a:picLocks noChangeAspect="1"/>
          </p:cNvPicPr>
          <p:nvPr/>
        </p:nvPicPr>
        <p:blipFill>
          <a:blip r:embed="rId2"/>
          <a:stretch>
            <a:fillRect/>
          </a:stretch>
        </p:blipFill>
        <p:spPr>
          <a:xfrm>
            <a:off x="3318246" y="1425850"/>
            <a:ext cx="5506440" cy="5170892"/>
          </a:xfrm>
          <a:prstGeom prst="rect">
            <a:avLst/>
          </a:prstGeom>
        </p:spPr>
      </p:pic>
      <p:sp>
        <p:nvSpPr>
          <p:cNvPr id="6" name="TextBox 5">
            <a:extLst>
              <a:ext uri="{FF2B5EF4-FFF2-40B4-BE49-F238E27FC236}">
                <a16:creationId xmlns:a16="http://schemas.microsoft.com/office/drawing/2014/main" id="{5ECFC6F3-028C-EE62-BD88-CFD030E743F6}"/>
              </a:ext>
            </a:extLst>
          </p:cNvPr>
          <p:cNvSpPr txBox="1"/>
          <p:nvPr/>
        </p:nvSpPr>
        <p:spPr>
          <a:xfrm>
            <a:off x="319314" y="1634855"/>
            <a:ext cx="2998932" cy="1477328"/>
          </a:xfrm>
          <a:prstGeom prst="rect">
            <a:avLst/>
          </a:prstGeom>
          <a:noFill/>
        </p:spPr>
        <p:txBody>
          <a:bodyPr wrap="square" rtlCol="0">
            <a:spAutoFit/>
          </a:bodyPr>
          <a:lstStyle/>
          <a:p>
            <a:pPr marL="285750" indent="-285750">
              <a:buFont typeface="Arial" panose="020B0604020202020204" pitchFamily="34" charset="0"/>
              <a:buChar char="•"/>
            </a:pPr>
            <a:r>
              <a:rPr lang="en-CN" b="1" i="1" dirty="0"/>
              <a:t>NanoCaller:</a:t>
            </a:r>
          </a:p>
          <a:p>
            <a:pPr marL="742950" lvl="1" indent="-285750">
              <a:buFont typeface="Arial" panose="020B0604020202020204" pitchFamily="34" charset="0"/>
              <a:buChar char="•"/>
            </a:pPr>
            <a:r>
              <a:rPr lang="en-US" dirty="0"/>
              <a:t>Using</a:t>
            </a:r>
            <a:r>
              <a:rPr lang="en-CN" dirty="0"/>
              <a:t> haplotype-aware deep neural networks</a:t>
            </a:r>
          </a:p>
          <a:p>
            <a:pPr marL="285750" indent="-285750">
              <a:buFont typeface="Arial" panose="020B0604020202020204" pitchFamily="34" charset="0"/>
              <a:buChar char="•"/>
            </a:pPr>
            <a:endParaRPr lang="en-CN" b="1" i="1" dirty="0"/>
          </a:p>
        </p:txBody>
      </p:sp>
      <p:sp>
        <p:nvSpPr>
          <p:cNvPr id="7" name="TextBox 6">
            <a:extLst>
              <a:ext uri="{FF2B5EF4-FFF2-40B4-BE49-F238E27FC236}">
                <a16:creationId xmlns:a16="http://schemas.microsoft.com/office/drawing/2014/main" id="{9580AACE-F5D9-C5A5-3847-C34C0E8CEAD9}"/>
              </a:ext>
            </a:extLst>
          </p:cNvPr>
          <p:cNvSpPr txBox="1"/>
          <p:nvPr/>
        </p:nvSpPr>
        <p:spPr>
          <a:xfrm>
            <a:off x="0" y="6633809"/>
            <a:ext cx="5166799" cy="261610"/>
          </a:xfrm>
          <a:prstGeom prst="rect">
            <a:avLst/>
          </a:prstGeom>
          <a:noFill/>
        </p:spPr>
        <p:txBody>
          <a:bodyPr wrap="none" rtlCol="0">
            <a:spAutoFit/>
          </a:bodyPr>
          <a:lstStyle/>
          <a:p>
            <a:r>
              <a:rPr lang="en-CN" sz="1100" dirty="0"/>
              <a:t>Ahsan et al., Genome Biology, 2021; Doi: </a:t>
            </a:r>
            <a:r>
              <a:rPr lang="en-US" sz="1100" b="0" i="0" u="none" strike="noStrike" dirty="0">
                <a:solidFill>
                  <a:srgbClr val="333333"/>
                </a:solidFill>
                <a:effectLst/>
              </a:rPr>
              <a:t>https://</a:t>
            </a:r>
            <a:r>
              <a:rPr lang="en-US" sz="1100" b="0" i="0" u="none" strike="noStrike" dirty="0" err="1">
                <a:solidFill>
                  <a:srgbClr val="333333"/>
                </a:solidFill>
                <a:effectLst/>
              </a:rPr>
              <a:t>doi.org</a:t>
            </a:r>
            <a:r>
              <a:rPr lang="en-US" sz="1100" b="0" i="0" u="none" strike="noStrike" dirty="0">
                <a:solidFill>
                  <a:srgbClr val="333333"/>
                </a:solidFill>
                <a:effectLst/>
              </a:rPr>
              <a:t>/10.1186/s13059-021-02472-2</a:t>
            </a:r>
            <a:endParaRPr lang="en-CN" sz="1100" dirty="0"/>
          </a:p>
        </p:txBody>
      </p:sp>
    </p:spTree>
    <p:extLst>
      <p:ext uri="{BB962C8B-B14F-4D97-AF65-F5344CB8AC3E}">
        <p14:creationId xmlns:p14="http://schemas.microsoft.com/office/powerpoint/2010/main" val="1768825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Long</a:t>
            </a:r>
            <a:r>
              <a:rPr lang="en-CN" dirty="0"/>
              <a:t> read sequencing, for SV (1)</a:t>
            </a:r>
          </a:p>
        </p:txBody>
      </p:sp>
      <p:pic>
        <p:nvPicPr>
          <p:cNvPr id="6" name="Picture 5">
            <a:extLst>
              <a:ext uri="{FF2B5EF4-FFF2-40B4-BE49-F238E27FC236}">
                <a16:creationId xmlns:a16="http://schemas.microsoft.com/office/drawing/2014/main" id="{F2C81439-C119-529E-AAB3-0B4186C41AD0}"/>
              </a:ext>
            </a:extLst>
          </p:cNvPr>
          <p:cNvPicPr>
            <a:picLocks noChangeAspect="1"/>
          </p:cNvPicPr>
          <p:nvPr/>
        </p:nvPicPr>
        <p:blipFill>
          <a:blip r:embed="rId2"/>
          <a:srcRect t="640" b="2252"/>
          <a:stretch/>
        </p:blipFill>
        <p:spPr>
          <a:xfrm>
            <a:off x="649257" y="1748653"/>
            <a:ext cx="7772400" cy="4428310"/>
          </a:xfrm>
          <a:prstGeom prst="rect">
            <a:avLst/>
          </a:prstGeom>
        </p:spPr>
      </p:pic>
      <p:sp>
        <p:nvSpPr>
          <p:cNvPr id="7" name="TextBox 6">
            <a:extLst>
              <a:ext uri="{FF2B5EF4-FFF2-40B4-BE49-F238E27FC236}">
                <a16:creationId xmlns:a16="http://schemas.microsoft.com/office/drawing/2014/main" id="{1A4348EB-C4ED-25CC-2DCD-34273FAC14A8}"/>
              </a:ext>
            </a:extLst>
          </p:cNvPr>
          <p:cNvSpPr txBox="1"/>
          <p:nvPr/>
        </p:nvSpPr>
        <p:spPr>
          <a:xfrm>
            <a:off x="3728735" y="6596390"/>
            <a:ext cx="5415265" cy="261610"/>
          </a:xfrm>
          <a:prstGeom prst="rect">
            <a:avLst/>
          </a:prstGeom>
          <a:noFill/>
        </p:spPr>
        <p:txBody>
          <a:bodyPr wrap="none" rtlCol="0">
            <a:spAutoFit/>
          </a:bodyPr>
          <a:lstStyle/>
          <a:p>
            <a:r>
              <a:rPr lang="en-CN" sz="1100" dirty="0"/>
              <a:t>Liu et al., Nature Communications, 2024; Doi: </a:t>
            </a:r>
            <a:r>
              <a:rPr lang="en-US" sz="1100" b="0" i="0" u="none" strike="noStrike" dirty="0">
                <a:solidFill>
                  <a:srgbClr val="222222"/>
                </a:solidFill>
                <a:effectLst/>
              </a:rPr>
              <a:t>https://</a:t>
            </a:r>
            <a:r>
              <a:rPr lang="en-US" sz="1100" b="0" i="0" u="none" strike="noStrike" dirty="0" err="1">
                <a:solidFill>
                  <a:srgbClr val="222222"/>
                </a:solidFill>
                <a:effectLst/>
              </a:rPr>
              <a:t>doi.org</a:t>
            </a:r>
            <a:r>
              <a:rPr lang="en-US" sz="1100" b="0" i="0" u="none" strike="noStrike" dirty="0">
                <a:solidFill>
                  <a:srgbClr val="222222"/>
                </a:solidFill>
                <a:effectLst/>
              </a:rPr>
              <a:t>/10.1038/s41467-024-46614-z</a:t>
            </a:r>
            <a:endParaRPr lang="en-CN" sz="1100" dirty="0"/>
          </a:p>
        </p:txBody>
      </p:sp>
    </p:spTree>
    <p:extLst>
      <p:ext uri="{BB962C8B-B14F-4D97-AF65-F5344CB8AC3E}">
        <p14:creationId xmlns:p14="http://schemas.microsoft.com/office/powerpoint/2010/main" val="3536736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a:xfrm>
            <a:off x="319314" y="955617"/>
            <a:ext cx="3648020" cy="5221346"/>
          </a:xfrm>
        </p:spPr>
        <p:txBody>
          <a:bodyPr/>
          <a:lstStyle/>
          <a:p>
            <a:r>
              <a:rPr lang="en-US" dirty="0"/>
              <a:t>Long</a:t>
            </a:r>
            <a:r>
              <a:rPr lang="en-CN" dirty="0"/>
              <a:t> read sequencing, for SV (</a:t>
            </a:r>
            <a:r>
              <a:rPr lang="en-US" altLang="zh-CN" dirty="0"/>
              <a:t>2</a:t>
            </a:r>
            <a:r>
              <a:rPr lang="en-CN" dirty="0"/>
              <a:t>)</a:t>
            </a:r>
          </a:p>
        </p:txBody>
      </p:sp>
      <p:sp>
        <p:nvSpPr>
          <p:cNvPr id="4" name="TextBox 3">
            <a:extLst>
              <a:ext uri="{FF2B5EF4-FFF2-40B4-BE49-F238E27FC236}">
                <a16:creationId xmlns:a16="http://schemas.microsoft.com/office/drawing/2014/main" id="{AF04E922-EA47-815A-19B9-7ACFD59B1E7F}"/>
              </a:ext>
            </a:extLst>
          </p:cNvPr>
          <p:cNvSpPr txBox="1"/>
          <p:nvPr/>
        </p:nvSpPr>
        <p:spPr>
          <a:xfrm>
            <a:off x="1306287" y="2796935"/>
            <a:ext cx="2375226" cy="646331"/>
          </a:xfrm>
          <a:prstGeom prst="rect">
            <a:avLst/>
          </a:prstGeom>
          <a:noFill/>
        </p:spPr>
        <p:txBody>
          <a:bodyPr wrap="square" rtlCol="0">
            <a:spAutoFit/>
          </a:bodyPr>
          <a:lstStyle/>
          <a:p>
            <a:pPr marL="285750" indent="-285750">
              <a:buFont typeface="Arial" panose="020B0604020202020204" pitchFamily="34" charset="0"/>
              <a:buChar char="•"/>
            </a:pPr>
            <a:r>
              <a:rPr lang="en-CN" b="1" i="1" dirty="0"/>
              <a:t>CuteSV2:</a:t>
            </a:r>
          </a:p>
          <a:p>
            <a:r>
              <a:rPr lang="en-CN" b="1" i="1" dirty="0"/>
              <a:t>(alignment-based)</a:t>
            </a:r>
          </a:p>
        </p:txBody>
      </p:sp>
      <p:pic>
        <p:nvPicPr>
          <p:cNvPr id="6" name="Picture 5">
            <a:extLst>
              <a:ext uri="{FF2B5EF4-FFF2-40B4-BE49-F238E27FC236}">
                <a16:creationId xmlns:a16="http://schemas.microsoft.com/office/drawing/2014/main" id="{42425313-A8B3-9F33-DAD1-E649AC8ACCE7}"/>
              </a:ext>
            </a:extLst>
          </p:cNvPr>
          <p:cNvPicPr>
            <a:picLocks noChangeAspect="1"/>
          </p:cNvPicPr>
          <p:nvPr/>
        </p:nvPicPr>
        <p:blipFill>
          <a:blip r:embed="rId3"/>
          <a:stretch>
            <a:fillRect/>
          </a:stretch>
        </p:blipFill>
        <p:spPr>
          <a:xfrm>
            <a:off x="3788086" y="861054"/>
            <a:ext cx="5197375" cy="5735335"/>
          </a:xfrm>
          <a:prstGeom prst="rect">
            <a:avLst/>
          </a:prstGeom>
        </p:spPr>
      </p:pic>
      <p:sp>
        <p:nvSpPr>
          <p:cNvPr id="7" name="TextBox 6">
            <a:extLst>
              <a:ext uri="{FF2B5EF4-FFF2-40B4-BE49-F238E27FC236}">
                <a16:creationId xmlns:a16="http://schemas.microsoft.com/office/drawing/2014/main" id="{959E0702-01C9-1C87-EB6A-7560D7EB1300}"/>
              </a:ext>
            </a:extLst>
          </p:cNvPr>
          <p:cNvSpPr txBox="1"/>
          <p:nvPr/>
        </p:nvSpPr>
        <p:spPr>
          <a:xfrm>
            <a:off x="-26126" y="6596390"/>
            <a:ext cx="4144083" cy="261610"/>
          </a:xfrm>
          <a:prstGeom prst="rect">
            <a:avLst/>
          </a:prstGeom>
          <a:noFill/>
        </p:spPr>
        <p:txBody>
          <a:bodyPr wrap="none" rtlCol="0">
            <a:spAutoFit/>
          </a:bodyPr>
          <a:lstStyle/>
          <a:p>
            <a:r>
              <a:rPr lang="en-CN" sz="1100" dirty="0"/>
              <a:t>Jiang et al., bioRxiv; </a:t>
            </a:r>
            <a:r>
              <a:rPr lang="en-US" sz="1100" b="1" dirty="0">
                <a:solidFill>
                  <a:srgbClr val="333333"/>
                </a:solidFill>
              </a:rPr>
              <a:t>D</a:t>
            </a:r>
            <a:r>
              <a:rPr lang="en-US" sz="1100" b="1" i="0" u="none" strike="noStrike" dirty="0">
                <a:solidFill>
                  <a:srgbClr val="333333"/>
                </a:solidFill>
                <a:effectLst/>
              </a:rPr>
              <a:t>oi:</a:t>
            </a:r>
            <a:r>
              <a:rPr lang="en-US" sz="1100" b="0" i="0" u="none" strike="noStrike" dirty="0">
                <a:solidFill>
                  <a:srgbClr val="333333"/>
                </a:solidFill>
                <a:effectLst/>
              </a:rPr>
              <a:t> https://</a:t>
            </a:r>
            <a:r>
              <a:rPr lang="en-US" sz="1100" b="0" i="0" u="none" strike="noStrike" dirty="0" err="1">
                <a:solidFill>
                  <a:srgbClr val="333333"/>
                </a:solidFill>
                <a:effectLst/>
              </a:rPr>
              <a:t>doi.org</a:t>
            </a:r>
            <a:r>
              <a:rPr lang="en-US" sz="1100" b="0" i="0" u="none" strike="noStrike" dirty="0">
                <a:solidFill>
                  <a:srgbClr val="333333"/>
                </a:solidFill>
                <a:effectLst/>
              </a:rPr>
              <a:t>/10.1101/2022.08.29.505534</a:t>
            </a:r>
            <a:endParaRPr lang="en-CN" sz="1100" dirty="0"/>
          </a:p>
        </p:txBody>
      </p:sp>
    </p:spTree>
    <p:extLst>
      <p:ext uri="{BB962C8B-B14F-4D97-AF65-F5344CB8AC3E}">
        <p14:creationId xmlns:p14="http://schemas.microsoft.com/office/powerpoint/2010/main" val="3361432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9CA1-12B2-02EB-4A1F-05E74CB2840C}"/>
              </a:ext>
            </a:extLst>
          </p:cNvPr>
          <p:cNvSpPr>
            <a:spLocks noGrp="1"/>
          </p:cNvSpPr>
          <p:nvPr>
            <p:ph type="title"/>
          </p:nvPr>
        </p:nvSpPr>
        <p:spPr/>
        <p:txBody>
          <a:bodyPr/>
          <a:lstStyle/>
          <a:p>
            <a:r>
              <a:rPr lang="en-US" dirty="0"/>
              <a:t>G</a:t>
            </a:r>
            <a:r>
              <a:rPr lang="en-CN" dirty="0"/>
              <a:t>enomic base-level variation</a:t>
            </a:r>
          </a:p>
        </p:txBody>
      </p:sp>
      <p:sp>
        <p:nvSpPr>
          <p:cNvPr id="3" name="Content Placeholder 2">
            <a:extLst>
              <a:ext uri="{FF2B5EF4-FFF2-40B4-BE49-F238E27FC236}">
                <a16:creationId xmlns:a16="http://schemas.microsoft.com/office/drawing/2014/main" id="{9B44943C-F8FC-57C1-E54A-A22F14B01ED5}"/>
              </a:ext>
            </a:extLst>
          </p:cNvPr>
          <p:cNvSpPr>
            <a:spLocks noGrp="1"/>
          </p:cNvSpPr>
          <p:nvPr>
            <p:ph idx="1"/>
          </p:nvPr>
        </p:nvSpPr>
        <p:spPr>
          <a:xfrm>
            <a:off x="319314" y="955616"/>
            <a:ext cx="8418286" cy="5617461"/>
          </a:xfrm>
        </p:spPr>
        <p:txBody>
          <a:bodyPr/>
          <a:lstStyle/>
          <a:p>
            <a:r>
              <a:rPr lang="en-US" dirty="0"/>
              <a:t>P</a:t>
            </a:r>
            <a:r>
              <a:rPr lang="en-CN" dirty="0"/>
              <a:t>ossible consequences of SNPs/InDels</a:t>
            </a:r>
          </a:p>
          <a:p>
            <a:pPr lvl="1"/>
            <a:r>
              <a:rPr lang="en-US" dirty="0"/>
              <a:t>R</a:t>
            </a:r>
            <a:r>
              <a:rPr lang="en-CN" dirty="0"/>
              <a:t>elative to a coding gene:</a:t>
            </a:r>
          </a:p>
          <a:p>
            <a:pPr lvl="1"/>
            <a:endParaRPr lang="en-CN" dirty="0"/>
          </a:p>
          <a:p>
            <a:pPr lvl="1"/>
            <a:endParaRPr lang="en-CN" dirty="0"/>
          </a:p>
          <a:p>
            <a:pPr lvl="1"/>
            <a:endParaRPr lang="en-CN" dirty="0"/>
          </a:p>
          <a:p>
            <a:pPr lvl="1"/>
            <a:endParaRPr lang="en-CN" dirty="0"/>
          </a:p>
          <a:p>
            <a:pPr lvl="1"/>
            <a:endParaRPr lang="en-CN" dirty="0"/>
          </a:p>
          <a:p>
            <a:pPr lvl="1"/>
            <a:endParaRPr lang="en-CN" dirty="0"/>
          </a:p>
          <a:p>
            <a:pPr lvl="1"/>
            <a:endParaRPr lang="en-CN" dirty="0"/>
          </a:p>
          <a:p>
            <a:pPr lvl="1"/>
            <a:endParaRPr lang="en-CN" dirty="0"/>
          </a:p>
          <a:p>
            <a:pPr lvl="1"/>
            <a:endParaRPr lang="en-CN" dirty="0"/>
          </a:p>
          <a:p>
            <a:pPr lvl="1"/>
            <a:r>
              <a:rPr lang="en-US" dirty="0"/>
              <a:t>O</a:t>
            </a:r>
            <a:r>
              <a:rPr lang="en-CN" dirty="0"/>
              <a:t>utside of coding genes: </a:t>
            </a:r>
          </a:p>
          <a:p>
            <a:pPr lvl="2"/>
            <a:r>
              <a:rPr lang="en-US" dirty="0"/>
              <a:t>Affect r</a:t>
            </a:r>
            <a:r>
              <a:rPr lang="en-CN" dirty="0"/>
              <a:t>egulatory elements -&gt; affect gene regulation</a:t>
            </a:r>
          </a:p>
          <a:p>
            <a:pPr lvl="2"/>
            <a:r>
              <a:rPr lang="en-US" dirty="0"/>
              <a:t>A</a:t>
            </a:r>
            <a:r>
              <a:rPr lang="en-CN" dirty="0"/>
              <a:t>ffect noncoding RNAs etc.</a:t>
            </a:r>
          </a:p>
        </p:txBody>
      </p:sp>
      <p:pic>
        <p:nvPicPr>
          <p:cNvPr id="4" name="Picture 3">
            <a:extLst>
              <a:ext uri="{FF2B5EF4-FFF2-40B4-BE49-F238E27FC236}">
                <a16:creationId xmlns:a16="http://schemas.microsoft.com/office/drawing/2014/main" id="{734735E4-B77A-850E-619B-F08D1C392A61}"/>
              </a:ext>
            </a:extLst>
          </p:cNvPr>
          <p:cNvPicPr>
            <a:picLocks noChangeAspect="1"/>
          </p:cNvPicPr>
          <p:nvPr/>
        </p:nvPicPr>
        <p:blipFill>
          <a:blip r:embed="rId2"/>
          <a:stretch>
            <a:fillRect/>
          </a:stretch>
        </p:blipFill>
        <p:spPr>
          <a:xfrm>
            <a:off x="807397" y="1870264"/>
            <a:ext cx="6875393" cy="3117471"/>
          </a:xfrm>
          <a:prstGeom prst="rect">
            <a:avLst/>
          </a:prstGeom>
        </p:spPr>
      </p:pic>
      <p:sp>
        <p:nvSpPr>
          <p:cNvPr id="5" name="TextBox 4">
            <a:extLst>
              <a:ext uri="{FF2B5EF4-FFF2-40B4-BE49-F238E27FC236}">
                <a16:creationId xmlns:a16="http://schemas.microsoft.com/office/drawing/2014/main" id="{09F859F9-A031-FD9B-40B4-16265D72249F}"/>
              </a:ext>
            </a:extLst>
          </p:cNvPr>
          <p:cNvSpPr txBox="1"/>
          <p:nvPr/>
        </p:nvSpPr>
        <p:spPr>
          <a:xfrm>
            <a:off x="4209096" y="6473431"/>
            <a:ext cx="4934904" cy="261610"/>
          </a:xfrm>
          <a:prstGeom prst="rect">
            <a:avLst/>
          </a:prstGeom>
          <a:noFill/>
        </p:spPr>
        <p:txBody>
          <a:bodyPr wrap="square">
            <a:spAutoFit/>
          </a:bodyPr>
          <a:lstStyle/>
          <a:p>
            <a:r>
              <a:rPr lang="en-CN" sz="1100" dirty="0"/>
              <a:t>http://mart.ensembl.org/info/genome/variation/prediction/predicted_data.html</a:t>
            </a:r>
          </a:p>
        </p:txBody>
      </p:sp>
    </p:spTree>
    <p:extLst>
      <p:ext uri="{BB962C8B-B14F-4D97-AF65-F5344CB8AC3E}">
        <p14:creationId xmlns:p14="http://schemas.microsoft.com/office/powerpoint/2010/main" val="2882441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Long</a:t>
            </a:r>
            <a:r>
              <a:rPr lang="en-CN" dirty="0"/>
              <a:t> read sequencing, for SV (</a:t>
            </a:r>
            <a:r>
              <a:rPr lang="en-US" altLang="zh-CN" dirty="0"/>
              <a:t>3</a:t>
            </a:r>
            <a:r>
              <a:rPr lang="en-CN" dirty="0"/>
              <a:t>)</a:t>
            </a:r>
          </a:p>
        </p:txBody>
      </p:sp>
      <p:sp>
        <p:nvSpPr>
          <p:cNvPr id="4" name="TextBox 3">
            <a:extLst>
              <a:ext uri="{FF2B5EF4-FFF2-40B4-BE49-F238E27FC236}">
                <a16:creationId xmlns:a16="http://schemas.microsoft.com/office/drawing/2014/main" id="{E2D3B0F4-859C-BBCB-2A12-5519950ED338}"/>
              </a:ext>
            </a:extLst>
          </p:cNvPr>
          <p:cNvSpPr txBox="1"/>
          <p:nvPr/>
        </p:nvSpPr>
        <p:spPr>
          <a:xfrm>
            <a:off x="886546" y="2117666"/>
            <a:ext cx="1861407" cy="646331"/>
          </a:xfrm>
          <a:prstGeom prst="rect">
            <a:avLst/>
          </a:prstGeom>
          <a:noFill/>
        </p:spPr>
        <p:txBody>
          <a:bodyPr wrap="none" rtlCol="0">
            <a:spAutoFit/>
          </a:bodyPr>
          <a:lstStyle/>
          <a:p>
            <a:pPr marL="285750" indent="-285750">
              <a:buFont typeface="Arial" panose="020B0604020202020204" pitchFamily="34" charset="0"/>
              <a:buChar char="•"/>
            </a:pPr>
            <a:r>
              <a:rPr lang="en-CN" b="1" i="1" dirty="0"/>
              <a:t>SVIM-asm:</a:t>
            </a:r>
          </a:p>
          <a:p>
            <a:r>
              <a:rPr lang="en-CN" b="1" i="1" dirty="0"/>
              <a:t>(assembly-based)</a:t>
            </a:r>
          </a:p>
        </p:txBody>
      </p:sp>
      <p:pic>
        <p:nvPicPr>
          <p:cNvPr id="6" name="Picture 5">
            <a:extLst>
              <a:ext uri="{FF2B5EF4-FFF2-40B4-BE49-F238E27FC236}">
                <a16:creationId xmlns:a16="http://schemas.microsoft.com/office/drawing/2014/main" id="{3C6EC2A3-C5CB-23B8-566F-73C0B388075C}"/>
              </a:ext>
            </a:extLst>
          </p:cNvPr>
          <p:cNvPicPr>
            <a:picLocks noChangeAspect="1"/>
          </p:cNvPicPr>
          <p:nvPr/>
        </p:nvPicPr>
        <p:blipFill>
          <a:blip r:embed="rId2"/>
          <a:stretch>
            <a:fillRect/>
          </a:stretch>
        </p:blipFill>
        <p:spPr>
          <a:xfrm>
            <a:off x="2963615" y="1436914"/>
            <a:ext cx="6011051" cy="5368801"/>
          </a:xfrm>
          <a:prstGeom prst="rect">
            <a:avLst/>
          </a:prstGeom>
        </p:spPr>
      </p:pic>
      <p:sp>
        <p:nvSpPr>
          <p:cNvPr id="7" name="TextBox 6">
            <a:extLst>
              <a:ext uri="{FF2B5EF4-FFF2-40B4-BE49-F238E27FC236}">
                <a16:creationId xmlns:a16="http://schemas.microsoft.com/office/drawing/2014/main" id="{41A4E4B9-2341-FC3C-32C4-27B5A42A102F}"/>
              </a:ext>
            </a:extLst>
          </p:cNvPr>
          <p:cNvSpPr txBox="1"/>
          <p:nvPr/>
        </p:nvSpPr>
        <p:spPr>
          <a:xfrm>
            <a:off x="362524" y="6652514"/>
            <a:ext cx="4770858" cy="261610"/>
          </a:xfrm>
          <a:prstGeom prst="rect">
            <a:avLst/>
          </a:prstGeom>
          <a:noFill/>
        </p:spPr>
        <p:txBody>
          <a:bodyPr wrap="none" rtlCol="0">
            <a:spAutoFit/>
          </a:bodyPr>
          <a:lstStyle/>
          <a:p>
            <a:r>
              <a:rPr lang="en-CN" sz="1100" dirty="0"/>
              <a:t>Heller and Vingron, Bioinformatics, 2020; </a:t>
            </a:r>
            <a:r>
              <a:rPr lang="en-US" sz="1100" dirty="0" err="1"/>
              <a:t>doi</a:t>
            </a:r>
            <a:r>
              <a:rPr lang="en-US" sz="1100" dirty="0"/>
              <a:t>: 10.1093/bioinformatics/btaa1034</a:t>
            </a:r>
            <a:endParaRPr lang="en-CN" sz="1100" dirty="0"/>
          </a:p>
        </p:txBody>
      </p:sp>
    </p:spTree>
    <p:extLst>
      <p:ext uri="{BB962C8B-B14F-4D97-AF65-F5344CB8AC3E}">
        <p14:creationId xmlns:p14="http://schemas.microsoft.com/office/powerpoint/2010/main" val="4044244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a:xfrm>
            <a:off x="319314" y="955617"/>
            <a:ext cx="3338286" cy="5221346"/>
          </a:xfrm>
        </p:spPr>
        <p:txBody>
          <a:bodyPr>
            <a:normAutofit/>
          </a:bodyPr>
          <a:lstStyle/>
          <a:p>
            <a:r>
              <a:rPr lang="en-US" sz="2000" dirty="0"/>
              <a:t>Long</a:t>
            </a:r>
            <a:r>
              <a:rPr lang="en-CN" sz="2000" dirty="0"/>
              <a:t> read sequencing, for SV (</a:t>
            </a:r>
            <a:r>
              <a:rPr lang="en-US" altLang="zh-CN" sz="2000" dirty="0"/>
              <a:t>4</a:t>
            </a:r>
            <a:r>
              <a:rPr lang="en-CN" sz="2000" dirty="0"/>
              <a:t>)</a:t>
            </a:r>
          </a:p>
        </p:txBody>
      </p:sp>
      <p:sp>
        <p:nvSpPr>
          <p:cNvPr id="4" name="TextBox 3">
            <a:extLst>
              <a:ext uri="{FF2B5EF4-FFF2-40B4-BE49-F238E27FC236}">
                <a16:creationId xmlns:a16="http://schemas.microsoft.com/office/drawing/2014/main" id="{5738DD64-B780-FAA2-E018-6479D6A4AAD7}"/>
              </a:ext>
            </a:extLst>
          </p:cNvPr>
          <p:cNvSpPr txBox="1"/>
          <p:nvPr/>
        </p:nvSpPr>
        <p:spPr>
          <a:xfrm>
            <a:off x="927463" y="2042429"/>
            <a:ext cx="2442754" cy="1200329"/>
          </a:xfrm>
          <a:prstGeom prst="rect">
            <a:avLst/>
          </a:prstGeom>
          <a:noFill/>
        </p:spPr>
        <p:txBody>
          <a:bodyPr wrap="square" rtlCol="0">
            <a:spAutoFit/>
          </a:bodyPr>
          <a:lstStyle/>
          <a:p>
            <a:pPr marL="285750" indent="-285750">
              <a:buFont typeface="Arial" panose="020B0604020202020204" pitchFamily="34" charset="0"/>
              <a:buChar char="•"/>
            </a:pPr>
            <a:r>
              <a:rPr lang="en-CN" b="1" i="1" dirty="0"/>
              <a:t>SVision:</a:t>
            </a:r>
          </a:p>
          <a:p>
            <a:pPr marL="742950" lvl="1" indent="-285750">
              <a:buFont typeface="Arial" panose="020B0604020202020204" pitchFamily="34" charset="0"/>
              <a:buChar char="•"/>
            </a:pPr>
            <a:r>
              <a:rPr lang="en-US" b="1" i="1" dirty="0"/>
              <a:t>I</a:t>
            </a:r>
            <a:r>
              <a:rPr lang="en-CN" b="1" i="1" dirty="0"/>
              <a:t>mage and neural network-based</a:t>
            </a:r>
          </a:p>
        </p:txBody>
      </p:sp>
      <p:pic>
        <p:nvPicPr>
          <p:cNvPr id="6" name="Picture 5">
            <a:extLst>
              <a:ext uri="{FF2B5EF4-FFF2-40B4-BE49-F238E27FC236}">
                <a16:creationId xmlns:a16="http://schemas.microsoft.com/office/drawing/2014/main" id="{BF9732AD-9A58-FB51-E4A3-2B9838E47E29}"/>
              </a:ext>
            </a:extLst>
          </p:cNvPr>
          <p:cNvPicPr>
            <a:picLocks noChangeAspect="1"/>
          </p:cNvPicPr>
          <p:nvPr/>
        </p:nvPicPr>
        <p:blipFill>
          <a:blip r:embed="rId3"/>
          <a:stretch>
            <a:fillRect/>
          </a:stretch>
        </p:blipFill>
        <p:spPr>
          <a:xfrm>
            <a:off x="3370217" y="837466"/>
            <a:ext cx="5094514" cy="2409927"/>
          </a:xfrm>
          <a:prstGeom prst="rect">
            <a:avLst/>
          </a:prstGeom>
        </p:spPr>
      </p:pic>
      <p:pic>
        <p:nvPicPr>
          <p:cNvPr id="8" name="Picture 7">
            <a:extLst>
              <a:ext uri="{FF2B5EF4-FFF2-40B4-BE49-F238E27FC236}">
                <a16:creationId xmlns:a16="http://schemas.microsoft.com/office/drawing/2014/main" id="{9420B18F-478C-D64D-D6D1-5FE7880C3A3E}"/>
              </a:ext>
            </a:extLst>
          </p:cNvPr>
          <p:cNvPicPr>
            <a:picLocks noChangeAspect="1"/>
          </p:cNvPicPr>
          <p:nvPr/>
        </p:nvPicPr>
        <p:blipFill>
          <a:blip r:embed="rId4"/>
          <a:stretch>
            <a:fillRect/>
          </a:stretch>
        </p:blipFill>
        <p:spPr>
          <a:xfrm>
            <a:off x="3744114" y="3174058"/>
            <a:ext cx="4634102" cy="3698932"/>
          </a:xfrm>
          <a:prstGeom prst="rect">
            <a:avLst/>
          </a:prstGeom>
        </p:spPr>
      </p:pic>
      <p:sp>
        <p:nvSpPr>
          <p:cNvPr id="9" name="TextBox 8">
            <a:extLst>
              <a:ext uri="{FF2B5EF4-FFF2-40B4-BE49-F238E27FC236}">
                <a16:creationId xmlns:a16="http://schemas.microsoft.com/office/drawing/2014/main" id="{0E2CCC16-7F4A-B534-BCE6-5CC9E8F7B3AE}"/>
              </a:ext>
            </a:extLst>
          </p:cNvPr>
          <p:cNvSpPr txBox="1"/>
          <p:nvPr/>
        </p:nvSpPr>
        <p:spPr>
          <a:xfrm>
            <a:off x="96248" y="6596390"/>
            <a:ext cx="5012911" cy="261610"/>
          </a:xfrm>
          <a:prstGeom prst="rect">
            <a:avLst/>
          </a:prstGeom>
          <a:noFill/>
        </p:spPr>
        <p:txBody>
          <a:bodyPr wrap="none" rtlCol="0">
            <a:spAutoFit/>
          </a:bodyPr>
          <a:lstStyle/>
          <a:p>
            <a:r>
              <a:rPr lang="en-CN" sz="1100" dirty="0"/>
              <a:t>Lin et al., Nature Methods, 2022; Doi: </a:t>
            </a:r>
            <a:r>
              <a:rPr lang="en-US" sz="1100" b="0" i="0" u="none" strike="noStrike" dirty="0">
                <a:solidFill>
                  <a:srgbClr val="222222"/>
                </a:solidFill>
                <a:effectLst/>
              </a:rPr>
              <a:t>https://</a:t>
            </a:r>
            <a:r>
              <a:rPr lang="en-US" sz="1100" b="0" i="0" u="none" strike="noStrike" dirty="0" err="1">
                <a:solidFill>
                  <a:srgbClr val="222222"/>
                </a:solidFill>
                <a:effectLst/>
              </a:rPr>
              <a:t>doi.org</a:t>
            </a:r>
            <a:r>
              <a:rPr lang="en-US" sz="1100" b="0" i="0" u="none" strike="noStrike" dirty="0">
                <a:solidFill>
                  <a:srgbClr val="222222"/>
                </a:solidFill>
                <a:effectLst/>
              </a:rPr>
              <a:t>/10.1038/s41592-022-01609-w</a:t>
            </a:r>
            <a:endParaRPr lang="en-CN" sz="1100" dirty="0"/>
          </a:p>
        </p:txBody>
      </p:sp>
    </p:spTree>
    <p:extLst>
      <p:ext uri="{BB962C8B-B14F-4D97-AF65-F5344CB8AC3E}">
        <p14:creationId xmlns:p14="http://schemas.microsoft.com/office/powerpoint/2010/main" val="2815611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Long</a:t>
            </a:r>
            <a:r>
              <a:rPr lang="en-CN" dirty="0"/>
              <a:t> read sequencing, benchmarking (1)</a:t>
            </a:r>
          </a:p>
        </p:txBody>
      </p:sp>
      <p:pic>
        <p:nvPicPr>
          <p:cNvPr id="9" name="Picture 8">
            <a:extLst>
              <a:ext uri="{FF2B5EF4-FFF2-40B4-BE49-F238E27FC236}">
                <a16:creationId xmlns:a16="http://schemas.microsoft.com/office/drawing/2014/main" id="{DCF10296-190F-E3AD-B6F9-60DAD5DA1608}"/>
              </a:ext>
            </a:extLst>
          </p:cNvPr>
          <p:cNvPicPr>
            <a:picLocks noChangeAspect="1"/>
          </p:cNvPicPr>
          <p:nvPr/>
        </p:nvPicPr>
        <p:blipFill>
          <a:blip r:embed="rId2"/>
          <a:stretch>
            <a:fillRect/>
          </a:stretch>
        </p:blipFill>
        <p:spPr>
          <a:xfrm>
            <a:off x="1783829" y="1830324"/>
            <a:ext cx="5473996" cy="4367089"/>
          </a:xfrm>
          <a:prstGeom prst="rect">
            <a:avLst/>
          </a:prstGeom>
        </p:spPr>
      </p:pic>
      <p:sp>
        <p:nvSpPr>
          <p:cNvPr id="10" name="TextBox 9">
            <a:extLst>
              <a:ext uri="{FF2B5EF4-FFF2-40B4-BE49-F238E27FC236}">
                <a16:creationId xmlns:a16="http://schemas.microsoft.com/office/drawing/2014/main" id="{0D2C46DE-3CC6-D3F9-CCF8-B55543C830E0}"/>
              </a:ext>
            </a:extLst>
          </p:cNvPr>
          <p:cNvSpPr txBox="1"/>
          <p:nvPr/>
        </p:nvSpPr>
        <p:spPr>
          <a:xfrm>
            <a:off x="2773181" y="1509388"/>
            <a:ext cx="2914452" cy="400110"/>
          </a:xfrm>
          <a:prstGeom prst="rect">
            <a:avLst/>
          </a:prstGeom>
          <a:noFill/>
        </p:spPr>
        <p:txBody>
          <a:bodyPr wrap="none" rtlCol="0">
            <a:spAutoFit/>
          </a:bodyPr>
          <a:lstStyle/>
          <a:p>
            <a:r>
              <a:rPr lang="en-CN" sz="2000" b="1" i="1" dirty="0"/>
              <a:t>For standard types of SVs:</a:t>
            </a:r>
          </a:p>
        </p:txBody>
      </p:sp>
      <p:sp>
        <p:nvSpPr>
          <p:cNvPr id="12" name="TextBox 11">
            <a:extLst>
              <a:ext uri="{FF2B5EF4-FFF2-40B4-BE49-F238E27FC236}">
                <a16:creationId xmlns:a16="http://schemas.microsoft.com/office/drawing/2014/main" id="{6950C845-93E3-0635-C7BA-75879AF954E3}"/>
              </a:ext>
            </a:extLst>
          </p:cNvPr>
          <p:cNvSpPr txBox="1"/>
          <p:nvPr/>
        </p:nvSpPr>
        <p:spPr>
          <a:xfrm>
            <a:off x="4043093" y="6559246"/>
            <a:ext cx="4931574" cy="261610"/>
          </a:xfrm>
          <a:prstGeom prst="rect">
            <a:avLst/>
          </a:prstGeom>
          <a:noFill/>
        </p:spPr>
        <p:txBody>
          <a:bodyPr wrap="square">
            <a:spAutoFit/>
          </a:bodyPr>
          <a:lstStyle/>
          <a:p>
            <a:r>
              <a:rPr lang="en-US" sz="1100" dirty="0">
                <a:effectLst/>
              </a:rPr>
              <a:t>Liu </a:t>
            </a:r>
            <a:r>
              <a:rPr lang="en-US" sz="1100" i="1" dirty="0">
                <a:effectLst/>
              </a:rPr>
              <a:t>et al., Genome Biology, 2024; Doi: </a:t>
            </a:r>
            <a:r>
              <a:rPr lang="en-US" sz="1100" dirty="0">
                <a:effectLst/>
              </a:rPr>
              <a:t>https://</a:t>
            </a:r>
            <a:r>
              <a:rPr lang="en-US" sz="1100" dirty="0" err="1">
                <a:effectLst/>
              </a:rPr>
              <a:t>doi.org</a:t>
            </a:r>
            <a:r>
              <a:rPr lang="en-US" sz="1100" dirty="0">
                <a:effectLst/>
              </a:rPr>
              <a:t>/10.1186/s13059-024-03324-5 </a:t>
            </a:r>
            <a:endParaRPr lang="en-US" sz="1100" dirty="0"/>
          </a:p>
        </p:txBody>
      </p:sp>
      <p:sp>
        <p:nvSpPr>
          <p:cNvPr id="13" name="TextBox 12">
            <a:extLst>
              <a:ext uri="{FF2B5EF4-FFF2-40B4-BE49-F238E27FC236}">
                <a16:creationId xmlns:a16="http://schemas.microsoft.com/office/drawing/2014/main" id="{EDF3BC78-C7CF-839F-2B68-DCB9219C5A85}"/>
              </a:ext>
            </a:extLst>
          </p:cNvPr>
          <p:cNvSpPr txBox="1"/>
          <p:nvPr/>
        </p:nvSpPr>
        <p:spPr>
          <a:xfrm>
            <a:off x="207662" y="3028013"/>
            <a:ext cx="1672830" cy="307777"/>
          </a:xfrm>
          <a:prstGeom prst="rect">
            <a:avLst/>
          </a:prstGeom>
          <a:noFill/>
        </p:spPr>
        <p:txBody>
          <a:bodyPr wrap="none" rtlCol="0">
            <a:spAutoFit/>
          </a:bodyPr>
          <a:lstStyle/>
          <a:p>
            <a:r>
              <a:rPr lang="en-CN" sz="1400" i="1" dirty="0"/>
              <a:t>Alignment methods:</a:t>
            </a:r>
          </a:p>
        </p:txBody>
      </p:sp>
      <p:sp>
        <p:nvSpPr>
          <p:cNvPr id="14" name="TextBox 13">
            <a:extLst>
              <a:ext uri="{FF2B5EF4-FFF2-40B4-BE49-F238E27FC236}">
                <a16:creationId xmlns:a16="http://schemas.microsoft.com/office/drawing/2014/main" id="{2A3D275B-A323-92F5-1A57-AC531F4313CD}"/>
              </a:ext>
            </a:extLst>
          </p:cNvPr>
          <p:cNvSpPr txBox="1"/>
          <p:nvPr/>
        </p:nvSpPr>
        <p:spPr>
          <a:xfrm>
            <a:off x="957169" y="2722864"/>
            <a:ext cx="919482" cy="307777"/>
          </a:xfrm>
          <a:prstGeom prst="rect">
            <a:avLst/>
          </a:prstGeom>
          <a:noFill/>
        </p:spPr>
        <p:txBody>
          <a:bodyPr wrap="none" rtlCol="0">
            <a:spAutoFit/>
          </a:bodyPr>
          <a:lstStyle/>
          <a:p>
            <a:r>
              <a:rPr lang="en-CN" sz="1400" i="1" dirty="0"/>
              <a:t>SV callers:</a:t>
            </a:r>
          </a:p>
        </p:txBody>
      </p:sp>
    </p:spTree>
    <p:extLst>
      <p:ext uri="{BB962C8B-B14F-4D97-AF65-F5344CB8AC3E}">
        <p14:creationId xmlns:p14="http://schemas.microsoft.com/office/powerpoint/2010/main" val="2921236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1711-5360-80E7-BF6A-7E0D84030C5A}"/>
              </a:ext>
            </a:extLst>
          </p:cNvPr>
          <p:cNvSpPr>
            <a:spLocks noGrp="1"/>
          </p:cNvSpPr>
          <p:nvPr>
            <p:ph type="title"/>
          </p:nvPr>
        </p:nvSpPr>
        <p:spPr>
          <a:xfrm>
            <a:off x="96248" y="52285"/>
            <a:ext cx="8878419" cy="767062"/>
          </a:xfrm>
        </p:spPr>
        <p:txBody>
          <a:bodyPr>
            <a:normAutofit fontScale="90000"/>
          </a:bodyPr>
          <a:lstStyle/>
          <a:p>
            <a:r>
              <a:rPr lang="en-CN" dirty="0"/>
              <a:t>Determine genomic variants based on sequencing data</a:t>
            </a:r>
          </a:p>
        </p:txBody>
      </p:sp>
      <p:sp>
        <p:nvSpPr>
          <p:cNvPr id="3" name="Content Placeholder 2">
            <a:extLst>
              <a:ext uri="{FF2B5EF4-FFF2-40B4-BE49-F238E27FC236}">
                <a16:creationId xmlns:a16="http://schemas.microsoft.com/office/drawing/2014/main" id="{F6B5DE16-FEC7-4A21-D90B-476314D4BEB1}"/>
              </a:ext>
            </a:extLst>
          </p:cNvPr>
          <p:cNvSpPr>
            <a:spLocks noGrp="1"/>
          </p:cNvSpPr>
          <p:nvPr>
            <p:ph idx="1"/>
          </p:nvPr>
        </p:nvSpPr>
        <p:spPr/>
        <p:txBody>
          <a:bodyPr/>
          <a:lstStyle/>
          <a:p>
            <a:r>
              <a:rPr lang="en-US" dirty="0"/>
              <a:t>Long</a:t>
            </a:r>
            <a:r>
              <a:rPr lang="en-CN" dirty="0"/>
              <a:t> read sequencing, benchmarking (2)</a:t>
            </a:r>
          </a:p>
        </p:txBody>
      </p:sp>
      <p:pic>
        <p:nvPicPr>
          <p:cNvPr id="4" name="Picture 3">
            <a:extLst>
              <a:ext uri="{FF2B5EF4-FFF2-40B4-BE49-F238E27FC236}">
                <a16:creationId xmlns:a16="http://schemas.microsoft.com/office/drawing/2014/main" id="{115AC465-B2AB-AEB1-340E-C32883B89890}"/>
              </a:ext>
            </a:extLst>
          </p:cNvPr>
          <p:cNvPicPr>
            <a:picLocks noChangeAspect="1"/>
          </p:cNvPicPr>
          <p:nvPr/>
        </p:nvPicPr>
        <p:blipFill>
          <a:blip r:embed="rId2"/>
          <a:stretch>
            <a:fillRect/>
          </a:stretch>
        </p:blipFill>
        <p:spPr>
          <a:xfrm>
            <a:off x="1576800" y="1951102"/>
            <a:ext cx="5270088" cy="3862892"/>
          </a:xfrm>
          <a:prstGeom prst="rect">
            <a:avLst/>
          </a:prstGeom>
        </p:spPr>
      </p:pic>
      <p:sp>
        <p:nvSpPr>
          <p:cNvPr id="5" name="TextBox 4">
            <a:extLst>
              <a:ext uri="{FF2B5EF4-FFF2-40B4-BE49-F238E27FC236}">
                <a16:creationId xmlns:a16="http://schemas.microsoft.com/office/drawing/2014/main" id="{66BF5346-2E73-2759-FFA1-A99B3D2897D6}"/>
              </a:ext>
            </a:extLst>
          </p:cNvPr>
          <p:cNvSpPr txBox="1"/>
          <p:nvPr/>
        </p:nvSpPr>
        <p:spPr>
          <a:xfrm>
            <a:off x="3193595" y="1581770"/>
            <a:ext cx="1947200" cy="400110"/>
          </a:xfrm>
          <a:prstGeom prst="rect">
            <a:avLst/>
          </a:prstGeom>
          <a:noFill/>
        </p:spPr>
        <p:txBody>
          <a:bodyPr wrap="none" rtlCol="0">
            <a:spAutoFit/>
          </a:bodyPr>
          <a:lstStyle/>
          <a:p>
            <a:r>
              <a:rPr lang="en-CN" sz="2000" b="1" i="1" dirty="0"/>
              <a:t>For complex SVs:</a:t>
            </a:r>
          </a:p>
        </p:txBody>
      </p:sp>
      <p:sp>
        <p:nvSpPr>
          <p:cNvPr id="6" name="TextBox 5">
            <a:extLst>
              <a:ext uri="{FF2B5EF4-FFF2-40B4-BE49-F238E27FC236}">
                <a16:creationId xmlns:a16="http://schemas.microsoft.com/office/drawing/2014/main" id="{9E6F0854-14B6-8662-10EE-2FA50FD95D74}"/>
              </a:ext>
            </a:extLst>
          </p:cNvPr>
          <p:cNvSpPr txBox="1"/>
          <p:nvPr/>
        </p:nvSpPr>
        <p:spPr>
          <a:xfrm>
            <a:off x="4211844" y="6544105"/>
            <a:ext cx="5012911" cy="261610"/>
          </a:xfrm>
          <a:prstGeom prst="rect">
            <a:avLst/>
          </a:prstGeom>
          <a:noFill/>
        </p:spPr>
        <p:txBody>
          <a:bodyPr wrap="none" rtlCol="0">
            <a:spAutoFit/>
          </a:bodyPr>
          <a:lstStyle/>
          <a:p>
            <a:r>
              <a:rPr lang="en-CN" sz="1100" dirty="0"/>
              <a:t>Lin et al., Nature Methods, 2022; Doi: </a:t>
            </a:r>
            <a:r>
              <a:rPr lang="en-US" sz="1100" b="0" i="0" u="none" strike="noStrike" dirty="0">
                <a:solidFill>
                  <a:srgbClr val="222222"/>
                </a:solidFill>
                <a:effectLst/>
              </a:rPr>
              <a:t>https://</a:t>
            </a:r>
            <a:r>
              <a:rPr lang="en-US" sz="1100" b="0" i="0" u="none" strike="noStrike" dirty="0" err="1">
                <a:solidFill>
                  <a:srgbClr val="222222"/>
                </a:solidFill>
                <a:effectLst/>
              </a:rPr>
              <a:t>doi.org</a:t>
            </a:r>
            <a:r>
              <a:rPr lang="en-US" sz="1100" b="0" i="0" u="none" strike="noStrike" dirty="0">
                <a:solidFill>
                  <a:srgbClr val="222222"/>
                </a:solidFill>
                <a:effectLst/>
              </a:rPr>
              <a:t>/10.1038/s41592-022-01609-w</a:t>
            </a:r>
            <a:endParaRPr lang="en-CN" sz="1100" dirty="0"/>
          </a:p>
        </p:txBody>
      </p:sp>
    </p:spTree>
    <p:extLst>
      <p:ext uri="{BB962C8B-B14F-4D97-AF65-F5344CB8AC3E}">
        <p14:creationId xmlns:p14="http://schemas.microsoft.com/office/powerpoint/2010/main" val="3507324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FA29-8CB4-1071-C570-670BE6445390}"/>
              </a:ext>
            </a:extLst>
          </p:cNvPr>
          <p:cNvSpPr>
            <a:spLocks noGrp="1"/>
          </p:cNvSpPr>
          <p:nvPr>
            <p:ph type="title"/>
          </p:nvPr>
        </p:nvSpPr>
        <p:spPr/>
        <p:txBody>
          <a:bodyPr/>
          <a:lstStyle/>
          <a:p>
            <a:r>
              <a:rPr lang="en-US" dirty="0"/>
              <a:t>O</a:t>
            </a:r>
            <a:r>
              <a:rPr lang="en-CN" dirty="0"/>
              <a:t>ne big issue: how reliable are the variants?</a:t>
            </a:r>
          </a:p>
        </p:txBody>
      </p:sp>
      <p:sp>
        <p:nvSpPr>
          <p:cNvPr id="3" name="Content Placeholder 2">
            <a:extLst>
              <a:ext uri="{FF2B5EF4-FFF2-40B4-BE49-F238E27FC236}">
                <a16:creationId xmlns:a16="http://schemas.microsoft.com/office/drawing/2014/main" id="{06A6161D-9DBA-43A9-6795-9FED1E52D240}"/>
              </a:ext>
            </a:extLst>
          </p:cNvPr>
          <p:cNvSpPr>
            <a:spLocks noGrp="1"/>
          </p:cNvSpPr>
          <p:nvPr>
            <p:ph idx="1"/>
          </p:nvPr>
        </p:nvSpPr>
        <p:spPr/>
        <p:txBody>
          <a:bodyPr/>
          <a:lstStyle/>
          <a:p>
            <a:r>
              <a:rPr lang="en-US" dirty="0"/>
              <a:t>Ideally, bioinformaticians should get involved from the beginning, e.g. the design of the study and the collecting of the samples.</a:t>
            </a:r>
          </a:p>
          <a:p>
            <a:endParaRPr lang="en-US" dirty="0"/>
          </a:p>
          <a:p>
            <a:r>
              <a:rPr lang="en-US" dirty="0"/>
              <a:t>Often, however, bioinformaticians only get involved when the data have already been generated from a sequencing machine.</a:t>
            </a:r>
          </a:p>
          <a:p>
            <a:endParaRPr lang="en-US" dirty="0"/>
          </a:p>
          <a:p>
            <a:r>
              <a:rPr lang="en-US" dirty="0"/>
              <a:t>So, how do we determine the quality of data and the reliability of the identified variants?</a:t>
            </a:r>
            <a:endParaRPr lang="en-CN" dirty="0"/>
          </a:p>
        </p:txBody>
      </p:sp>
    </p:spTree>
    <p:extLst>
      <p:ext uri="{BB962C8B-B14F-4D97-AF65-F5344CB8AC3E}">
        <p14:creationId xmlns:p14="http://schemas.microsoft.com/office/powerpoint/2010/main" val="3230431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85692-391D-09F2-93D3-E1C3C8424009}"/>
              </a:ext>
            </a:extLst>
          </p:cNvPr>
          <p:cNvSpPr>
            <a:spLocks noGrp="1"/>
          </p:cNvSpPr>
          <p:nvPr>
            <p:ph type="title"/>
          </p:nvPr>
        </p:nvSpPr>
        <p:spPr/>
        <p:txBody>
          <a:bodyPr/>
          <a:lstStyle/>
          <a:p>
            <a:r>
              <a:rPr lang="en-CN" dirty="0"/>
              <a:t>Quality control (1): based on the sequenced reads</a:t>
            </a:r>
          </a:p>
        </p:txBody>
      </p:sp>
      <p:sp>
        <p:nvSpPr>
          <p:cNvPr id="3" name="Content Placeholder 2">
            <a:extLst>
              <a:ext uri="{FF2B5EF4-FFF2-40B4-BE49-F238E27FC236}">
                <a16:creationId xmlns:a16="http://schemas.microsoft.com/office/drawing/2014/main" id="{0AE91BE6-81D7-83C5-9B9A-30FC715926E2}"/>
              </a:ext>
            </a:extLst>
          </p:cNvPr>
          <p:cNvSpPr>
            <a:spLocks noGrp="1"/>
          </p:cNvSpPr>
          <p:nvPr>
            <p:ph idx="1"/>
          </p:nvPr>
        </p:nvSpPr>
        <p:spPr/>
        <p:txBody>
          <a:bodyPr/>
          <a:lstStyle/>
          <a:p>
            <a:r>
              <a:rPr lang="en-US" dirty="0"/>
              <a:t>F</a:t>
            </a:r>
            <a:r>
              <a:rPr lang="en-CN" dirty="0"/>
              <a:t>astQC: </a:t>
            </a:r>
            <a:r>
              <a:rPr lang="en-US" dirty="0">
                <a:solidFill>
                  <a:srgbClr val="000000"/>
                </a:solidFill>
              </a:rPr>
              <a:t>a</a:t>
            </a:r>
            <a:r>
              <a:rPr lang="en-US" b="0" i="0" u="none" strike="noStrike" dirty="0">
                <a:solidFill>
                  <a:srgbClr val="000000"/>
                </a:solidFill>
                <a:effectLst/>
                <a:latin typeface="Arial" panose="020B0604020202020204" pitchFamily="34" charset="0"/>
              </a:rPr>
              <a:t> quality control tool for high throughput sequence data</a:t>
            </a:r>
            <a:endParaRPr lang="en-CN" dirty="0"/>
          </a:p>
        </p:txBody>
      </p:sp>
      <p:sp>
        <p:nvSpPr>
          <p:cNvPr id="4" name="Rounded Rectangle 3">
            <a:extLst>
              <a:ext uri="{FF2B5EF4-FFF2-40B4-BE49-F238E27FC236}">
                <a16:creationId xmlns:a16="http://schemas.microsoft.com/office/drawing/2014/main" id="{0ABCC4EC-42C6-5C3B-6540-70851D025696}"/>
              </a:ext>
            </a:extLst>
          </p:cNvPr>
          <p:cNvSpPr/>
          <p:nvPr/>
        </p:nvSpPr>
        <p:spPr>
          <a:xfrm>
            <a:off x="3462728" y="1633929"/>
            <a:ext cx="1678898" cy="599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r>
              <a:rPr lang="en-CN" dirty="0"/>
              <a:t>eads </a:t>
            </a:r>
          </a:p>
          <a:p>
            <a:pPr algn="ctr"/>
            <a:r>
              <a:rPr lang="en-CN" dirty="0"/>
              <a:t>(fastq formats)</a:t>
            </a:r>
          </a:p>
        </p:txBody>
      </p:sp>
      <p:sp>
        <p:nvSpPr>
          <p:cNvPr id="6" name="Oval 5">
            <a:extLst>
              <a:ext uri="{FF2B5EF4-FFF2-40B4-BE49-F238E27FC236}">
                <a16:creationId xmlns:a16="http://schemas.microsoft.com/office/drawing/2014/main" id="{7D03FAF8-EFC3-A23A-E60E-4D7389686F58}"/>
              </a:ext>
            </a:extLst>
          </p:cNvPr>
          <p:cNvSpPr/>
          <p:nvPr/>
        </p:nvSpPr>
        <p:spPr>
          <a:xfrm>
            <a:off x="3462727" y="2525939"/>
            <a:ext cx="1678898" cy="599607"/>
          </a:xfrm>
          <a:prstGeom prst="ellipse">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FastQC</a:t>
            </a:r>
            <a:endParaRPr lang="en-CN" dirty="0"/>
          </a:p>
        </p:txBody>
      </p:sp>
      <p:sp>
        <p:nvSpPr>
          <p:cNvPr id="9" name="Round Diagonal Corner Rectangle 8">
            <a:extLst>
              <a:ext uri="{FF2B5EF4-FFF2-40B4-BE49-F238E27FC236}">
                <a16:creationId xmlns:a16="http://schemas.microsoft.com/office/drawing/2014/main" id="{F48F7C5D-43F4-8870-45F3-1B49ED7AC34D}"/>
              </a:ext>
            </a:extLst>
          </p:cNvPr>
          <p:cNvSpPr/>
          <p:nvPr/>
        </p:nvSpPr>
        <p:spPr>
          <a:xfrm>
            <a:off x="3590144" y="3514176"/>
            <a:ext cx="1424064" cy="959370"/>
          </a:xfrm>
          <a:prstGeom prst="round2Diag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N"/>
          </a:p>
        </p:txBody>
      </p:sp>
      <p:sp>
        <p:nvSpPr>
          <p:cNvPr id="10" name="Round Diagonal Corner Rectangle 9">
            <a:extLst>
              <a:ext uri="{FF2B5EF4-FFF2-40B4-BE49-F238E27FC236}">
                <a16:creationId xmlns:a16="http://schemas.microsoft.com/office/drawing/2014/main" id="{7B15850B-7B22-5FEC-C027-BB2C3B60C1EC}"/>
              </a:ext>
            </a:extLst>
          </p:cNvPr>
          <p:cNvSpPr/>
          <p:nvPr/>
        </p:nvSpPr>
        <p:spPr>
          <a:xfrm>
            <a:off x="3742544" y="3666576"/>
            <a:ext cx="1424064" cy="959370"/>
          </a:xfrm>
          <a:prstGeom prst="round2Diag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N"/>
          </a:p>
        </p:txBody>
      </p:sp>
      <p:sp>
        <p:nvSpPr>
          <p:cNvPr id="11" name="Round Diagonal Corner Rectangle 10">
            <a:extLst>
              <a:ext uri="{FF2B5EF4-FFF2-40B4-BE49-F238E27FC236}">
                <a16:creationId xmlns:a16="http://schemas.microsoft.com/office/drawing/2014/main" id="{6E634D01-BEDD-3F81-8301-C5A9939C0941}"/>
              </a:ext>
            </a:extLst>
          </p:cNvPr>
          <p:cNvSpPr/>
          <p:nvPr/>
        </p:nvSpPr>
        <p:spPr>
          <a:xfrm>
            <a:off x="3894944" y="3818976"/>
            <a:ext cx="1424064" cy="959370"/>
          </a:xfrm>
          <a:prstGeom prst="round2Diag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CN" dirty="0"/>
              <a:t>QC reports</a:t>
            </a:r>
          </a:p>
        </p:txBody>
      </p:sp>
      <p:sp>
        <p:nvSpPr>
          <p:cNvPr id="13" name="Oval 12">
            <a:extLst>
              <a:ext uri="{FF2B5EF4-FFF2-40B4-BE49-F238E27FC236}">
                <a16:creationId xmlns:a16="http://schemas.microsoft.com/office/drawing/2014/main" id="{08FEAD3D-50AF-FED0-9ACE-97722989622D}"/>
              </a:ext>
            </a:extLst>
          </p:cNvPr>
          <p:cNvSpPr/>
          <p:nvPr/>
        </p:nvSpPr>
        <p:spPr>
          <a:xfrm>
            <a:off x="3013023" y="5686579"/>
            <a:ext cx="2833142" cy="919847"/>
          </a:xfrm>
          <a:prstGeom prst="ellipse">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Further processes: trim reads, remove reads, etc.</a:t>
            </a:r>
            <a:endParaRPr lang="en-CN" dirty="0"/>
          </a:p>
        </p:txBody>
      </p:sp>
      <p:cxnSp>
        <p:nvCxnSpPr>
          <p:cNvPr id="17" name="Elbow Connector 16">
            <a:extLst>
              <a:ext uri="{FF2B5EF4-FFF2-40B4-BE49-F238E27FC236}">
                <a16:creationId xmlns:a16="http://schemas.microsoft.com/office/drawing/2014/main" id="{116D60EF-DD30-311C-C505-9C1809E4805A}"/>
              </a:ext>
            </a:extLst>
          </p:cNvPr>
          <p:cNvCxnSpPr>
            <a:cxnSpLocks/>
            <a:stCxn id="13" idx="2"/>
            <a:endCxn id="6" idx="2"/>
          </p:cNvCxnSpPr>
          <p:nvPr/>
        </p:nvCxnSpPr>
        <p:spPr>
          <a:xfrm rot="10800000" flipH="1">
            <a:off x="3013023" y="2825743"/>
            <a:ext cx="449704" cy="3320760"/>
          </a:xfrm>
          <a:prstGeom prst="bentConnector3">
            <a:avLst>
              <a:gd name="adj1" fmla="val -5083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97D3D29-0EC6-792A-781C-0F354510BBFF}"/>
              </a:ext>
            </a:extLst>
          </p:cNvPr>
          <p:cNvCxnSpPr>
            <a:cxnSpLocks/>
            <a:stCxn id="4" idx="2"/>
          </p:cNvCxnSpPr>
          <p:nvPr/>
        </p:nvCxnSpPr>
        <p:spPr>
          <a:xfrm>
            <a:off x="4302177" y="2233536"/>
            <a:ext cx="0" cy="29240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B089E2A-6A1D-E24B-1314-8188066C44F4}"/>
              </a:ext>
            </a:extLst>
          </p:cNvPr>
          <p:cNvCxnSpPr>
            <a:cxnSpLocks/>
            <a:stCxn id="6" idx="4"/>
            <a:endCxn id="9" idx="3"/>
          </p:cNvCxnSpPr>
          <p:nvPr/>
        </p:nvCxnSpPr>
        <p:spPr>
          <a:xfrm>
            <a:off x="4302176" y="3125546"/>
            <a:ext cx="0" cy="3886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599EB84-E5B2-22D0-C89A-6B46C89ED67E}"/>
              </a:ext>
            </a:extLst>
          </p:cNvPr>
          <p:cNvSpPr txBox="1"/>
          <p:nvPr/>
        </p:nvSpPr>
        <p:spPr>
          <a:xfrm>
            <a:off x="4429594" y="4815443"/>
            <a:ext cx="1086644" cy="369332"/>
          </a:xfrm>
          <a:prstGeom prst="rect">
            <a:avLst/>
          </a:prstGeom>
          <a:noFill/>
        </p:spPr>
        <p:txBody>
          <a:bodyPr wrap="none" rtlCol="0">
            <a:spAutoFit/>
          </a:bodyPr>
          <a:lstStyle/>
          <a:p>
            <a:r>
              <a:rPr lang="en-US" dirty="0"/>
              <a:t>P</a:t>
            </a:r>
            <a:r>
              <a:rPr lang="en-CN" dirty="0"/>
              <a:t>roblem?</a:t>
            </a:r>
          </a:p>
        </p:txBody>
      </p:sp>
      <p:cxnSp>
        <p:nvCxnSpPr>
          <p:cNvPr id="35" name="Straight Arrow Connector 34">
            <a:extLst>
              <a:ext uri="{FF2B5EF4-FFF2-40B4-BE49-F238E27FC236}">
                <a16:creationId xmlns:a16="http://schemas.microsoft.com/office/drawing/2014/main" id="{B03B864B-03C9-D17B-C139-52F91373DFC6}"/>
              </a:ext>
            </a:extLst>
          </p:cNvPr>
          <p:cNvCxnSpPr>
            <a:cxnSpLocks/>
          </p:cNvCxnSpPr>
          <p:nvPr/>
        </p:nvCxnSpPr>
        <p:spPr>
          <a:xfrm>
            <a:off x="4457073" y="4778346"/>
            <a:ext cx="0" cy="9082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C63E56E-C69F-2A3A-9E24-1D7EDE72F946}"/>
              </a:ext>
            </a:extLst>
          </p:cNvPr>
          <p:cNvSpPr txBox="1"/>
          <p:nvPr/>
        </p:nvSpPr>
        <p:spPr>
          <a:xfrm>
            <a:off x="3852398" y="5226538"/>
            <a:ext cx="485518" cy="369332"/>
          </a:xfrm>
          <a:prstGeom prst="rect">
            <a:avLst/>
          </a:prstGeom>
          <a:noFill/>
        </p:spPr>
        <p:txBody>
          <a:bodyPr wrap="none" rtlCol="0">
            <a:spAutoFit/>
          </a:bodyPr>
          <a:lstStyle/>
          <a:p>
            <a:r>
              <a:rPr lang="en-US" dirty="0"/>
              <a:t>Yes</a:t>
            </a:r>
            <a:endParaRPr lang="en-CN" dirty="0"/>
          </a:p>
        </p:txBody>
      </p:sp>
      <p:cxnSp>
        <p:nvCxnSpPr>
          <p:cNvPr id="38" name="Straight Arrow Connector 37">
            <a:extLst>
              <a:ext uri="{FF2B5EF4-FFF2-40B4-BE49-F238E27FC236}">
                <a16:creationId xmlns:a16="http://schemas.microsoft.com/office/drawing/2014/main" id="{CA4E69E9-95A7-D307-A088-C20A52EA6F93}"/>
              </a:ext>
            </a:extLst>
          </p:cNvPr>
          <p:cNvCxnSpPr>
            <a:cxnSpLocks/>
          </p:cNvCxnSpPr>
          <p:nvPr/>
        </p:nvCxnSpPr>
        <p:spPr>
          <a:xfrm>
            <a:off x="4454576" y="5226538"/>
            <a:ext cx="1526499" cy="3237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0425F9F-8AC0-912D-198F-8B2B82AE396E}"/>
              </a:ext>
            </a:extLst>
          </p:cNvPr>
          <p:cNvSpPr txBox="1"/>
          <p:nvPr/>
        </p:nvSpPr>
        <p:spPr>
          <a:xfrm>
            <a:off x="5000460" y="5335928"/>
            <a:ext cx="455574" cy="369332"/>
          </a:xfrm>
          <a:prstGeom prst="rect">
            <a:avLst/>
          </a:prstGeom>
          <a:noFill/>
        </p:spPr>
        <p:txBody>
          <a:bodyPr wrap="none" rtlCol="0">
            <a:spAutoFit/>
          </a:bodyPr>
          <a:lstStyle/>
          <a:p>
            <a:r>
              <a:rPr lang="en-US" dirty="0"/>
              <a:t>No</a:t>
            </a:r>
            <a:endParaRPr lang="en-CN" dirty="0"/>
          </a:p>
        </p:txBody>
      </p:sp>
      <p:sp>
        <p:nvSpPr>
          <p:cNvPr id="43" name="Oval 42">
            <a:extLst>
              <a:ext uri="{FF2B5EF4-FFF2-40B4-BE49-F238E27FC236}">
                <a16:creationId xmlns:a16="http://schemas.microsoft.com/office/drawing/2014/main" id="{52B7D8DB-638F-6018-B0A2-9A168E7DFC65}"/>
              </a:ext>
            </a:extLst>
          </p:cNvPr>
          <p:cNvSpPr/>
          <p:nvPr/>
        </p:nvSpPr>
        <p:spPr>
          <a:xfrm>
            <a:off x="5962825" y="5060670"/>
            <a:ext cx="2056907" cy="919847"/>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Downstream analyses</a:t>
            </a:r>
            <a:endParaRPr lang="en-CN" dirty="0"/>
          </a:p>
        </p:txBody>
      </p:sp>
    </p:spTree>
    <p:extLst>
      <p:ext uri="{BB962C8B-B14F-4D97-AF65-F5344CB8AC3E}">
        <p14:creationId xmlns:p14="http://schemas.microsoft.com/office/powerpoint/2010/main" val="33844325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85692-391D-09F2-93D3-E1C3C8424009}"/>
              </a:ext>
            </a:extLst>
          </p:cNvPr>
          <p:cNvSpPr>
            <a:spLocks noGrp="1"/>
          </p:cNvSpPr>
          <p:nvPr>
            <p:ph type="title"/>
          </p:nvPr>
        </p:nvSpPr>
        <p:spPr/>
        <p:txBody>
          <a:bodyPr/>
          <a:lstStyle/>
          <a:p>
            <a:r>
              <a:rPr lang="en-CN" dirty="0"/>
              <a:t>Quality control (1): based on the sequenced reads</a:t>
            </a:r>
          </a:p>
        </p:txBody>
      </p:sp>
      <p:sp>
        <p:nvSpPr>
          <p:cNvPr id="3" name="Content Placeholder 2">
            <a:extLst>
              <a:ext uri="{FF2B5EF4-FFF2-40B4-BE49-F238E27FC236}">
                <a16:creationId xmlns:a16="http://schemas.microsoft.com/office/drawing/2014/main" id="{0AE91BE6-81D7-83C5-9B9A-30FC715926E2}"/>
              </a:ext>
            </a:extLst>
          </p:cNvPr>
          <p:cNvSpPr>
            <a:spLocks noGrp="1"/>
          </p:cNvSpPr>
          <p:nvPr>
            <p:ph idx="1"/>
          </p:nvPr>
        </p:nvSpPr>
        <p:spPr/>
        <p:txBody>
          <a:bodyPr/>
          <a:lstStyle/>
          <a:p>
            <a:r>
              <a:rPr lang="en-US" dirty="0"/>
              <a:t>F</a:t>
            </a:r>
            <a:r>
              <a:rPr lang="en-CN" dirty="0"/>
              <a:t>astQC</a:t>
            </a:r>
          </a:p>
        </p:txBody>
      </p:sp>
      <p:pic>
        <p:nvPicPr>
          <p:cNvPr id="8" name="Picture 7">
            <a:extLst>
              <a:ext uri="{FF2B5EF4-FFF2-40B4-BE49-F238E27FC236}">
                <a16:creationId xmlns:a16="http://schemas.microsoft.com/office/drawing/2014/main" id="{5A13682A-5826-D79D-07F1-DAB1DAE22624}"/>
              </a:ext>
            </a:extLst>
          </p:cNvPr>
          <p:cNvPicPr>
            <a:picLocks noChangeAspect="1"/>
          </p:cNvPicPr>
          <p:nvPr/>
        </p:nvPicPr>
        <p:blipFill>
          <a:blip r:embed="rId2"/>
          <a:stretch>
            <a:fillRect/>
          </a:stretch>
        </p:blipFill>
        <p:spPr>
          <a:xfrm>
            <a:off x="1274164" y="1528215"/>
            <a:ext cx="6969875" cy="4785018"/>
          </a:xfrm>
          <a:prstGeom prst="rect">
            <a:avLst/>
          </a:prstGeom>
        </p:spPr>
      </p:pic>
      <p:sp>
        <p:nvSpPr>
          <p:cNvPr id="10" name="TextBox 9">
            <a:extLst>
              <a:ext uri="{FF2B5EF4-FFF2-40B4-BE49-F238E27FC236}">
                <a16:creationId xmlns:a16="http://schemas.microsoft.com/office/drawing/2014/main" id="{473F98A2-1FE3-A63F-A095-E9C98A9716FA}"/>
              </a:ext>
            </a:extLst>
          </p:cNvPr>
          <p:cNvSpPr txBox="1"/>
          <p:nvPr/>
        </p:nvSpPr>
        <p:spPr>
          <a:xfrm>
            <a:off x="5411449" y="6544105"/>
            <a:ext cx="3732551" cy="261610"/>
          </a:xfrm>
          <a:prstGeom prst="rect">
            <a:avLst/>
          </a:prstGeom>
          <a:noFill/>
        </p:spPr>
        <p:txBody>
          <a:bodyPr wrap="square">
            <a:spAutoFit/>
          </a:bodyPr>
          <a:lstStyle/>
          <a:p>
            <a:r>
              <a:rPr lang="en-CN" sz="1100" dirty="0"/>
              <a:t>https://www.bioinformatics.babraham.ac.uk/projects/fastqc/</a:t>
            </a:r>
          </a:p>
        </p:txBody>
      </p:sp>
    </p:spTree>
    <p:extLst>
      <p:ext uri="{BB962C8B-B14F-4D97-AF65-F5344CB8AC3E}">
        <p14:creationId xmlns:p14="http://schemas.microsoft.com/office/powerpoint/2010/main" val="3325157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85692-391D-09F2-93D3-E1C3C8424009}"/>
              </a:ext>
            </a:extLst>
          </p:cNvPr>
          <p:cNvSpPr>
            <a:spLocks noGrp="1"/>
          </p:cNvSpPr>
          <p:nvPr>
            <p:ph type="title"/>
          </p:nvPr>
        </p:nvSpPr>
        <p:spPr/>
        <p:txBody>
          <a:bodyPr/>
          <a:lstStyle/>
          <a:p>
            <a:r>
              <a:rPr lang="en-CN" dirty="0"/>
              <a:t>Quality control (1): based on the sequenced reads</a:t>
            </a:r>
          </a:p>
        </p:txBody>
      </p:sp>
      <p:sp>
        <p:nvSpPr>
          <p:cNvPr id="3" name="Content Placeholder 2">
            <a:extLst>
              <a:ext uri="{FF2B5EF4-FFF2-40B4-BE49-F238E27FC236}">
                <a16:creationId xmlns:a16="http://schemas.microsoft.com/office/drawing/2014/main" id="{0AE91BE6-81D7-83C5-9B9A-30FC715926E2}"/>
              </a:ext>
            </a:extLst>
          </p:cNvPr>
          <p:cNvSpPr>
            <a:spLocks noGrp="1"/>
          </p:cNvSpPr>
          <p:nvPr>
            <p:ph idx="1"/>
          </p:nvPr>
        </p:nvSpPr>
        <p:spPr/>
        <p:txBody>
          <a:bodyPr/>
          <a:lstStyle/>
          <a:p>
            <a:r>
              <a:rPr lang="en-US" dirty="0"/>
              <a:t>F</a:t>
            </a:r>
            <a:r>
              <a:rPr lang="en-CN" dirty="0"/>
              <a:t>astQC</a:t>
            </a:r>
          </a:p>
        </p:txBody>
      </p:sp>
      <p:sp>
        <p:nvSpPr>
          <p:cNvPr id="10" name="TextBox 9">
            <a:extLst>
              <a:ext uri="{FF2B5EF4-FFF2-40B4-BE49-F238E27FC236}">
                <a16:creationId xmlns:a16="http://schemas.microsoft.com/office/drawing/2014/main" id="{473F98A2-1FE3-A63F-A095-E9C98A9716FA}"/>
              </a:ext>
            </a:extLst>
          </p:cNvPr>
          <p:cNvSpPr txBox="1"/>
          <p:nvPr/>
        </p:nvSpPr>
        <p:spPr>
          <a:xfrm>
            <a:off x="5156617" y="6544105"/>
            <a:ext cx="3987384" cy="261610"/>
          </a:xfrm>
          <a:prstGeom prst="rect">
            <a:avLst/>
          </a:prstGeom>
          <a:noFill/>
        </p:spPr>
        <p:txBody>
          <a:bodyPr wrap="square">
            <a:spAutoFit/>
          </a:bodyPr>
          <a:lstStyle/>
          <a:p>
            <a:r>
              <a:rPr lang="en-US" sz="1100" dirty="0"/>
              <a:t>https://</a:t>
            </a:r>
            <a:r>
              <a:rPr lang="en-US" sz="1100" dirty="0" err="1"/>
              <a:t>mugenomicscore.missouri.edu</a:t>
            </a:r>
            <a:r>
              <a:rPr lang="en-US" sz="1100" dirty="0"/>
              <a:t>/PDF/</a:t>
            </a:r>
            <a:r>
              <a:rPr lang="en-US" sz="1100" dirty="0" err="1"/>
              <a:t>FastQC_Manual.pdf</a:t>
            </a:r>
            <a:endParaRPr lang="en-CN" sz="1100" dirty="0"/>
          </a:p>
        </p:txBody>
      </p:sp>
      <p:pic>
        <p:nvPicPr>
          <p:cNvPr id="5" name="Picture 4">
            <a:extLst>
              <a:ext uri="{FF2B5EF4-FFF2-40B4-BE49-F238E27FC236}">
                <a16:creationId xmlns:a16="http://schemas.microsoft.com/office/drawing/2014/main" id="{81E095EC-2CF5-1CBE-6070-90D37A3447E4}"/>
              </a:ext>
            </a:extLst>
          </p:cNvPr>
          <p:cNvPicPr>
            <a:picLocks noChangeAspect="1"/>
          </p:cNvPicPr>
          <p:nvPr/>
        </p:nvPicPr>
        <p:blipFill>
          <a:blip r:embed="rId2"/>
          <a:stretch>
            <a:fillRect/>
          </a:stretch>
        </p:blipFill>
        <p:spPr>
          <a:xfrm>
            <a:off x="1270635" y="1760454"/>
            <a:ext cx="3067043" cy="2245282"/>
          </a:xfrm>
          <a:prstGeom prst="rect">
            <a:avLst/>
          </a:prstGeom>
        </p:spPr>
      </p:pic>
      <p:pic>
        <p:nvPicPr>
          <p:cNvPr id="7" name="Picture 6">
            <a:extLst>
              <a:ext uri="{FF2B5EF4-FFF2-40B4-BE49-F238E27FC236}">
                <a16:creationId xmlns:a16="http://schemas.microsoft.com/office/drawing/2014/main" id="{D3F052DA-BC5B-F573-4768-5771C15EC677}"/>
              </a:ext>
            </a:extLst>
          </p:cNvPr>
          <p:cNvPicPr>
            <a:picLocks noChangeAspect="1"/>
          </p:cNvPicPr>
          <p:nvPr/>
        </p:nvPicPr>
        <p:blipFill>
          <a:blip r:embed="rId3"/>
          <a:stretch>
            <a:fillRect/>
          </a:stretch>
        </p:blipFill>
        <p:spPr>
          <a:xfrm>
            <a:off x="4905010" y="4408415"/>
            <a:ext cx="3168523" cy="2196233"/>
          </a:xfrm>
          <a:prstGeom prst="rect">
            <a:avLst/>
          </a:prstGeom>
        </p:spPr>
      </p:pic>
      <p:pic>
        <p:nvPicPr>
          <p:cNvPr id="11" name="Picture 10">
            <a:extLst>
              <a:ext uri="{FF2B5EF4-FFF2-40B4-BE49-F238E27FC236}">
                <a16:creationId xmlns:a16="http://schemas.microsoft.com/office/drawing/2014/main" id="{0192C5AB-6D42-DCA8-EC54-AB3686FE1F60}"/>
              </a:ext>
            </a:extLst>
          </p:cNvPr>
          <p:cNvPicPr>
            <a:picLocks noChangeAspect="1"/>
          </p:cNvPicPr>
          <p:nvPr/>
        </p:nvPicPr>
        <p:blipFill>
          <a:blip r:embed="rId4"/>
          <a:stretch>
            <a:fillRect/>
          </a:stretch>
        </p:blipFill>
        <p:spPr>
          <a:xfrm>
            <a:off x="1368610" y="4313157"/>
            <a:ext cx="3131749" cy="2361753"/>
          </a:xfrm>
          <a:prstGeom prst="rect">
            <a:avLst/>
          </a:prstGeom>
        </p:spPr>
      </p:pic>
      <p:pic>
        <p:nvPicPr>
          <p:cNvPr id="13" name="Picture 12">
            <a:extLst>
              <a:ext uri="{FF2B5EF4-FFF2-40B4-BE49-F238E27FC236}">
                <a16:creationId xmlns:a16="http://schemas.microsoft.com/office/drawing/2014/main" id="{EEB2982D-A494-9D29-EC8F-F6E0B50C252C}"/>
              </a:ext>
            </a:extLst>
          </p:cNvPr>
          <p:cNvPicPr>
            <a:picLocks noChangeAspect="1"/>
          </p:cNvPicPr>
          <p:nvPr/>
        </p:nvPicPr>
        <p:blipFill>
          <a:blip r:embed="rId5"/>
          <a:stretch>
            <a:fillRect/>
          </a:stretch>
        </p:blipFill>
        <p:spPr>
          <a:xfrm>
            <a:off x="4971764" y="1760454"/>
            <a:ext cx="3131749" cy="2239859"/>
          </a:xfrm>
          <a:prstGeom prst="rect">
            <a:avLst/>
          </a:prstGeom>
        </p:spPr>
      </p:pic>
      <p:sp>
        <p:nvSpPr>
          <p:cNvPr id="15" name="TextBox 14">
            <a:extLst>
              <a:ext uri="{FF2B5EF4-FFF2-40B4-BE49-F238E27FC236}">
                <a16:creationId xmlns:a16="http://schemas.microsoft.com/office/drawing/2014/main" id="{0DAF582E-9CB8-35E9-C7B5-BA50FE90A73B}"/>
              </a:ext>
            </a:extLst>
          </p:cNvPr>
          <p:cNvSpPr txBox="1"/>
          <p:nvPr/>
        </p:nvSpPr>
        <p:spPr>
          <a:xfrm>
            <a:off x="1308896" y="1439518"/>
            <a:ext cx="3251175" cy="369332"/>
          </a:xfrm>
          <a:prstGeom prst="rect">
            <a:avLst/>
          </a:prstGeom>
          <a:noFill/>
        </p:spPr>
        <p:txBody>
          <a:bodyPr wrap="square">
            <a:spAutoFit/>
          </a:bodyPr>
          <a:lstStyle/>
          <a:p>
            <a:r>
              <a:rPr lang="en-US" sz="1800" dirty="0">
                <a:effectLst/>
                <a:latin typeface="Arial,Bold"/>
              </a:rPr>
              <a:t>Per Sequence Quality Scores </a:t>
            </a:r>
            <a:endParaRPr lang="en-US" dirty="0"/>
          </a:p>
        </p:txBody>
      </p:sp>
      <p:sp>
        <p:nvSpPr>
          <p:cNvPr id="17" name="TextBox 16">
            <a:extLst>
              <a:ext uri="{FF2B5EF4-FFF2-40B4-BE49-F238E27FC236}">
                <a16:creationId xmlns:a16="http://schemas.microsoft.com/office/drawing/2014/main" id="{BA14A4B9-E12A-A758-F80C-FC4EC186AE88}"/>
              </a:ext>
            </a:extLst>
          </p:cNvPr>
          <p:cNvSpPr txBox="1"/>
          <p:nvPr/>
        </p:nvSpPr>
        <p:spPr>
          <a:xfrm>
            <a:off x="4971764" y="1439518"/>
            <a:ext cx="3251175" cy="369332"/>
          </a:xfrm>
          <a:prstGeom prst="rect">
            <a:avLst/>
          </a:prstGeom>
          <a:noFill/>
        </p:spPr>
        <p:txBody>
          <a:bodyPr wrap="square">
            <a:spAutoFit/>
          </a:bodyPr>
          <a:lstStyle/>
          <a:p>
            <a:r>
              <a:rPr lang="en-US" sz="1800" dirty="0">
                <a:effectLst/>
                <a:latin typeface="Arial,Bold"/>
              </a:rPr>
              <a:t>Per Base Sequence Content </a:t>
            </a:r>
            <a:endParaRPr lang="en-US" dirty="0"/>
          </a:p>
        </p:txBody>
      </p:sp>
      <p:sp>
        <p:nvSpPr>
          <p:cNvPr id="19" name="TextBox 18">
            <a:extLst>
              <a:ext uri="{FF2B5EF4-FFF2-40B4-BE49-F238E27FC236}">
                <a16:creationId xmlns:a16="http://schemas.microsoft.com/office/drawing/2014/main" id="{5D6DB060-D32B-D4D0-A11C-BDD94E64BB89}"/>
              </a:ext>
            </a:extLst>
          </p:cNvPr>
          <p:cNvSpPr txBox="1"/>
          <p:nvPr/>
        </p:nvSpPr>
        <p:spPr>
          <a:xfrm>
            <a:off x="1683312" y="4044289"/>
            <a:ext cx="2512661" cy="369332"/>
          </a:xfrm>
          <a:prstGeom prst="rect">
            <a:avLst/>
          </a:prstGeom>
          <a:noFill/>
        </p:spPr>
        <p:txBody>
          <a:bodyPr wrap="square">
            <a:spAutoFit/>
          </a:bodyPr>
          <a:lstStyle/>
          <a:p>
            <a:r>
              <a:rPr lang="en-US" sz="1800" dirty="0">
                <a:effectLst/>
                <a:latin typeface="Arial,Bold"/>
              </a:rPr>
              <a:t>Per Base GC Content</a:t>
            </a:r>
            <a:endParaRPr lang="en-US" dirty="0"/>
          </a:p>
        </p:txBody>
      </p:sp>
      <p:sp>
        <p:nvSpPr>
          <p:cNvPr id="21" name="TextBox 20">
            <a:extLst>
              <a:ext uri="{FF2B5EF4-FFF2-40B4-BE49-F238E27FC236}">
                <a16:creationId xmlns:a16="http://schemas.microsoft.com/office/drawing/2014/main" id="{D36E6981-1BBA-B09E-E931-4816D1C668C2}"/>
              </a:ext>
            </a:extLst>
          </p:cNvPr>
          <p:cNvSpPr txBox="1"/>
          <p:nvPr/>
        </p:nvSpPr>
        <p:spPr>
          <a:xfrm>
            <a:off x="5035034" y="4044289"/>
            <a:ext cx="3131749" cy="369332"/>
          </a:xfrm>
          <a:prstGeom prst="rect">
            <a:avLst/>
          </a:prstGeom>
          <a:noFill/>
        </p:spPr>
        <p:txBody>
          <a:bodyPr wrap="square">
            <a:spAutoFit/>
          </a:bodyPr>
          <a:lstStyle/>
          <a:p>
            <a:r>
              <a:rPr lang="en-US" sz="1800" dirty="0">
                <a:effectLst/>
                <a:latin typeface="Arial,Bold"/>
              </a:rPr>
              <a:t>Per Sequence GC Content </a:t>
            </a:r>
            <a:endParaRPr lang="en-US" dirty="0"/>
          </a:p>
        </p:txBody>
      </p:sp>
    </p:spTree>
    <p:extLst>
      <p:ext uri="{BB962C8B-B14F-4D97-AF65-F5344CB8AC3E}">
        <p14:creationId xmlns:p14="http://schemas.microsoft.com/office/powerpoint/2010/main" val="2911167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21B3-6E82-E5DC-2108-6F87E02C2728}"/>
              </a:ext>
            </a:extLst>
          </p:cNvPr>
          <p:cNvSpPr>
            <a:spLocks noGrp="1"/>
          </p:cNvSpPr>
          <p:nvPr>
            <p:ph type="title"/>
          </p:nvPr>
        </p:nvSpPr>
        <p:spPr/>
        <p:txBody>
          <a:bodyPr/>
          <a:lstStyle/>
          <a:p>
            <a:r>
              <a:rPr lang="en-CN" dirty="0"/>
              <a:t>Quality control (1): based on the sequenced reads</a:t>
            </a:r>
          </a:p>
        </p:txBody>
      </p:sp>
      <p:sp>
        <p:nvSpPr>
          <p:cNvPr id="3" name="Content Placeholder 2">
            <a:extLst>
              <a:ext uri="{FF2B5EF4-FFF2-40B4-BE49-F238E27FC236}">
                <a16:creationId xmlns:a16="http://schemas.microsoft.com/office/drawing/2014/main" id="{B879F69B-7A86-366B-D4A2-2914A2164774}"/>
              </a:ext>
            </a:extLst>
          </p:cNvPr>
          <p:cNvSpPr>
            <a:spLocks noGrp="1"/>
          </p:cNvSpPr>
          <p:nvPr>
            <p:ph idx="1"/>
          </p:nvPr>
        </p:nvSpPr>
        <p:spPr/>
        <p:txBody>
          <a:bodyPr/>
          <a:lstStyle/>
          <a:p>
            <a:r>
              <a:rPr lang="en-US" dirty="0"/>
              <a:t>F</a:t>
            </a:r>
            <a:r>
              <a:rPr lang="en-CN" dirty="0"/>
              <a:t>astQC</a:t>
            </a:r>
          </a:p>
          <a:p>
            <a:endParaRPr lang="en-CN" dirty="0"/>
          </a:p>
        </p:txBody>
      </p:sp>
      <p:pic>
        <p:nvPicPr>
          <p:cNvPr id="5" name="Picture 4">
            <a:extLst>
              <a:ext uri="{FF2B5EF4-FFF2-40B4-BE49-F238E27FC236}">
                <a16:creationId xmlns:a16="http://schemas.microsoft.com/office/drawing/2014/main" id="{7F7A0860-6FFD-A68E-CDCB-593CF5C00D9C}"/>
              </a:ext>
            </a:extLst>
          </p:cNvPr>
          <p:cNvPicPr>
            <a:picLocks noChangeAspect="1"/>
          </p:cNvPicPr>
          <p:nvPr/>
        </p:nvPicPr>
        <p:blipFill>
          <a:blip r:embed="rId2"/>
          <a:stretch>
            <a:fillRect/>
          </a:stretch>
        </p:blipFill>
        <p:spPr>
          <a:xfrm>
            <a:off x="966596" y="1738778"/>
            <a:ext cx="2953220" cy="2119307"/>
          </a:xfrm>
          <a:prstGeom prst="rect">
            <a:avLst/>
          </a:prstGeom>
        </p:spPr>
      </p:pic>
      <p:pic>
        <p:nvPicPr>
          <p:cNvPr id="7" name="Picture 6">
            <a:extLst>
              <a:ext uri="{FF2B5EF4-FFF2-40B4-BE49-F238E27FC236}">
                <a16:creationId xmlns:a16="http://schemas.microsoft.com/office/drawing/2014/main" id="{D909A817-6451-F97A-F602-9EECDCDDA61B}"/>
              </a:ext>
            </a:extLst>
          </p:cNvPr>
          <p:cNvPicPr>
            <a:picLocks noChangeAspect="1"/>
          </p:cNvPicPr>
          <p:nvPr/>
        </p:nvPicPr>
        <p:blipFill>
          <a:blip r:embed="rId3"/>
          <a:stretch>
            <a:fillRect/>
          </a:stretch>
        </p:blipFill>
        <p:spPr>
          <a:xfrm>
            <a:off x="4584779" y="4381246"/>
            <a:ext cx="2970901" cy="2130788"/>
          </a:xfrm>
          <a:prstGeom prst="rect">
            <a:avLst/>
          </a:prstGeom>
        </p:spPr>
      </p:pic>
      <p:pic>
        <p:nvPicPr>
          <p:cNvPr id="9" name="Picture 8">
            <a:extLst>
              <a:ext uri="{FF2B5EF4-FFF2-40B4-BE49-F238E27FC236}">
                <a16:creationId xmlns:a16="http://schemas.microsoft.com/office/drawing/2014/main" id="{02FEFD5B-B166-C635-AD82-0BD63E2F4C0B}"/>
              </a:ext>
            </a:extLst>
          </p:cNvPr>
          <p:cNvPicPr>
            <a:picLocks noChangeAspect="1"/>
          </p:cNvPicPr>
          <p:nvPr/>
        </p:nvPicPr>
        <p:blipFill>
          <a:blip r:embed="rId4"/>
          <a:stretch>
            <a:fillRect/>
          </a:stretch>
        </p:blipFill>
        <p:spPr>
          <a:xfrm>
            <a:off x="966596" y="4308885"/>
            <a:ext cx="2970901" cy="2119307"/>
          </a:xfrm>
          <a:prstGeom prst="rect">
            <a:avLst/>
          </a:prstGeom>
        </p:spPr>
      </p:pic>
      <p:pic>
        <p:nvPicPr>
          <p:cNvPr id="11" name="Picture 10">
            <a:extLst>
              <a:ext uri="{FF2B5EF4-FFF2-40B4-BE49-F238E27FC236}">
                <a16:creationId xmlns:a16="http://schemas.microsoft.com/office/drawing/2014/main" id="{596F0F43-4E27-1BAA-A6D2-F0472379C968}"/>
              </a:ext>
            </a:extLst>
          </p:cNvPr>
          <p:cNvPicPr>
            <a:picLocks noChangeAspect="1"/>
          </p:cNvPicPr>
          <p:nvPr/>
        </p:nvPicPr>
        <p:blipFill>
          <a:blip r:embed="rId5"/>
          <a:stretch>
            <a:fillRect/>
          </a:stretch>
        </p:blipFill>
        <p:spPr>
          <a:xfrm>
            <a:off x="4585440" y="1738779"/>
            <a:ext cx="2953220" cy="2129296"/>
          </a:xfrm>
          <a:prstGeom prst="rect">
            <a:avLst/>
          </a:prstGeom>
        </p:spPr>
      </p:pic>
      <p:sp>
        <p:nvSpPr>
          <p:cNvPr id="13" name="TextBox 12">
            <a:extLst>
              <a:ext uri="{FF2B5EF4-FFF2-40B4-BE49-F238E27FC236}">
                <a16:creationId xmlns:a16="http://schemas.microsoft.com/office/drawing/2014/main" id="{6DED6EA5-5E0E-20E0-8F46-315D96059F0A}"/>
              </a:ext>
            </a:extLst>
          </p:cNvPr>
          <p:cNvSpPr txBox="1"/>
          <p:nvPr/>
        </p:nvSpPr>
        <p:spPr>
          <a:xfrm>
            <a:off x="1257645" y="1477802"/>
            <a:ext cx="2265044" cy="369332"/>
          </a:xfrm>
          <a:prstGeom prst="rect">
            <a:avLst/>
          </a:prstGeom>
          <a:noFill/>
        </p:spPr>
        <p:txBody>
          <a:bodyPr wrap="square">
            <a:spAutoFit/>
          </a:bodyPr>
          <a:lstStyle/>
          <a:p>
            <a:r>
              <a:rPr lang="en-US" sz="1800" dirty="0">
                <a:effectLst/>
                <a:latin typeface="Arial,Bold"/>
              </a:rPr>
              <a:t>Per Base N Content </a:t>
            </a:r>
            <a:endParaRPr lang="en-US" dirty="0"/>
          </a:p>
        </p:txBody>
      </p:sp>
      <p:sp>
        <p:nvSpPr>
          <p:cNvPr id="15" name="TextBox 14">
            <a:extLst>
              <a:ext uri="{FF2B5EF4-FFF2-40B4-BE49-F238E27FC236}">
                <a16:creationId xmlns:a16="http://schemas.microsoft.com/office/drawing/2014/main" id="{B53763EA-4555-B6D9-2084-32827FF5989C}"/>
              </a:ext>
            </a:extLst>
          </p:cNvPr>
          <p:cNvSpPr txBox="1"/>
          <p:nvPr/>
        </p:nvSpPr>
        <p:spPr>
          <a:xfrm>
            <a:off x="4531424" y="1477802"/>
            <a:ext cx="3488314" cy="369332"/>
          </a:xfrm>
          <a:prstGeom prst="rect">
            <a:avLst/>
          </a:prstGeom>
          <a:noFill/>
        </p:spPr>
        <p:txBody>
          <a:bodyPr wrap="square">
            <a:spAutoFit/>
          </a:bodyPr>
          <a:lstStyle/>
          <a:p>
            <a:r>
              <a:rPr lang="en-US" sz="1800" dirty="0">
                <a:effectLst/>
                <a:latin typeface="Arial,Bold"/>
              </a:rPr>
              <a:t>Sequence Length Distribution </a:t>
            </a:r>
            <a:endParaRPr lang="en-US" dirty="0"/>
          </a:p>
        </p:txBody>
      </p:sp>
      <p:sp>
        <p:nvSpPr>
          <p:cNvPr id="17" name="TextBox 16">
            <a:extLst>
              <a:ext uri="{FF2B5EF4-FFF2-40B4-BE49-F238E27FC236}">
                <a16:creationId xmlns:a16="http://schemas.microsoft.com/office/drawing/2014/main" id="{320DC716-15E0-9C5A-A55E-E175BC21A180}"/>
              </a:ext>
            </a:extLst>
          </p:cNvPr>
          <p:cNvSpPr txBox="1"/>
          <p:nvPr/>
        </p:nvSpPr>
        <p:spPr>
          <a:xfrm>
            <a:off x="1229194" y="4091650"/>
            <a:ext cx="2690622" cy="369332"/>
          </a:xfrm>
          <a:prstGeom prst="rect">
            <a:avLst/>
          </a:prstGeom>
          <a:noFill/>
        </p:spPr>
        <p:txBody>
          <a:bodyPr wrap="square">
            <a:spAutoFit/>
          </a:bodyPr>
          <a:lstStyle/>
          <a:p>
            <a:r>
              <a:rPr lang="en-US" sz="1800" dirty="0">
                <a:effectLst/>
                <a:latin typeface="Arial,Bold"/>
              </a:rPr>
              <a:t>Duplicate Sequences </a:t>
            </a:r>
            <a:endParaRPr lang="en-US" dirty="0"/>
          </a:p>
        </p:txBody>
      </p:sp>
      <p:sp>
        <p:nvSpPr>
          <p:cNvPr id="19" name="TextBox 18">
            <a:extLst>
              <a:ext uri="{FF2B5EF4-FFF2-40B4-BE49-F238E27FC236}">
                <a16:creationId xmlns:a16="http://schemas.microsoft.com/office/drawing/2014/main" id="{E92459DD-1FF5-F610-2B37-BBC492F61F6A}"/>
              </a:ext>
            </a:extLst>
          </p:cNvPr>
          <p:cNvSpPr txBox="1"/>
          <p:nvPr/>
        </p:nvSpPr>
        <p:spPr>
          <a:xfrm>
            <a:off x="4847377" y="4091650"/>
            <a:ext cx="2708303" cy="369332"/>
          </a:xfrm>
          <a:prstGeom prst="rect">
            <a:avLst/>
          </a:prstGeom>
          <a:noFill/>
        </p:spPr>
        <p:txBody>
          <a:bodyPr wrap="square">
            <a:spAutoFit/>
          </a:bodyPr>
          <a:lstStyle/>
          <a:p>
            <a:r>
              <a:rPr lang="en-US" sz="1800" dirty="0">
                <a:effectLst/>
                <a:latin typeface="Arial,Bold"/>
              </a:rPr>
              <a:t>Overrepresented </a:t>
            </a:r>
            <a:r>
              <a:rPr lang="en-US" sz="1800" dirty="0" err="1">
                <a:effectLst/>
                <a:latin typeface="Arial,Bold"/>
              </a:rPr>
              <a:t>Kmers</a:t>
            </a:r>
            <a:r>
              <a:rPr lang="en-US" sz="1800" dirty="0">
                <a:effectLst/>
                <a:latin typeface="Arial,Bold"/>
              </a:rPr>
              <a:t> </a:t>
            </a:r>
            <a:endParaRPr lang="en-US" dirty="0"/>
          </a:p>
        </p:txBody>
      </p:sp>
      <p:sp>
        <p:nvSpPr>
          <p:cNvPr id="20" name="TextBox 19">
            <a:extLst>
              <a:ext uri="{FF2B5EF4-FFF2-40B4-BE49-F238E27FC236}">
                <a16:creationId xmlns:a16="http://schemas.microsoft.com/office/drawing/2014/main" id="{487ACA13-D292-C6B0-0125-7332F73587C1}"/>
              </a:ext>
            </a:extLst>
          </p:cNvPr>
          <p:cNvSpPr txBox="1"/>
          <p:nvPr/>
        </p:nvSpPr>
        <p:spPr>
          <a:xfrm>
            <a:off x="5156617" y="6544105"/>
            <a:ext cx="3987384" cy="261610"/>
          </a:xfrm>
          <a:prstGeom prst="rect">
            <a:avLst/>
          </a:prstGeom>
          <a:noFill/>
        </p:spPr>
        <p:txBody>
          <a:bodyPr wrap="square">
            <a:spAutoFit/>
          </a:bodyPr>
          <a:lstStyle/>
          <a:p>
            <a:r>
              <a:rPr lang="en-US" sz="1100" dirty="0"/>
              <a:t>https://</a:t>
            </a:r>
            <a:r>
              <a:rPr lang="en-US" sz="1100" dirty="0" err="1"/>
              <a:t>mugenomicscore.missouri.edu</a:t>
            </a:r>
            <a:r>
              <a:rPr lang="en-US" sz="1100" dirty="0"/>
              <a:t>/PDF/</a:t>
            </a:r>
            <a:r>
              <a:rPr lang="en-US" sz="1100" dirty="0" err="1"/>
              <a:t>FastQC_Manual.pdf</a:t>
            </a:r>
            <a:endParaRPr lang="en-CN" sz="1100" dirty="0"/>
          </a:p>
        </p:txBody>
      </p:sp>
    </p:spTree>
    <p:extLst>
      <p:ext uri="{BB962C8B-B14F-4D97-AF65-F5344CB8AC3E}">
        <p14:creationId xmlns:p14="http://schemas.microsoft.com/office/powerpoint/2010/main" val="706792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85692-391D-09F2-93D3-E1C3C8424009}"/>
              </a:ext>
            </a:extLst>
          </p:cNvPr>
          <p:cNvSpPr>
            <a:spLocks noGrp="1"/>
          </p:cNvSpPr>
          <p:nvPr>
            <p:ph type="title"/>
          </p:nvPr>
        </p:nvSpPr>
        <p:spPr/>
        <p:txBody>
          <a:bodyPr/>
          <a:lstStyle/>
          <a:p>
            <a:r>
              <a:rPr lang="en-CN" dirty="0"/>
              <a:t>Quality control (2): based on the identified variants</a:t>
            </a:r>
          </a:p>
        </p:txBody>
      </p:sp>
      <p:sp>
        <p:nvSpPr>
          <p:cNvPr id="3" name="Content Placeholder 2">
            <a:extLst>
              <a:ext uri="{FF2B5EF4-FFF2-40B4-BE49-F238E27FC236}">
                <a16:creationId xmlns:a16="http://schemas.microsoft.com/office/drawing/2014/main" id="{0AE91BE6-81D7-83C5-9B9A-30FC715926E2}"/>
              </a:ext>
            </a:extLst>
          </p:cNvPr>
          <p:cNvSpPr>
            <a:spLocks noGrp="1"/>
          </p:cNvSpPr>
          <p:nvPr>
            <p:ph idx="1"/>
          </p:nvPr>
        </p:nvSpPr>
        <p:spPr/>
        <p:txBody>
          <a:bodyPr/>
          <a:lstStyle/>
          <a:p>
            <a:r>
              <a:rPr lang="en-US" dirty="0"/>
              <a:t>For sample inclusion/exclusion:</a:t>
            </a:r>
          </a:p>
          <a:p>
            <a:pPr lvl="1"/>
            <a:r>
              <a:rPr lang="en-US" b="1" dirty="0"/>
              <a:t>Gender estimation</a:t>
            </a:r>
            <a:r>
              <a:rPr lang="en-US" dirty="0"/>
              <a:t>: indication of problems if different from the sample information</a:t>
            </a:r>
          </a:p>
          <a:p>
            <a:pPr lvl="1"/>
            <a:r>
              <a:rPr lang="en-US" b="1" dirty="0"/>
              <a:t>K</a:t>
            </a:r>
            <a:r>
              <a:rPr lang="en-CN" b="1" dirty="0"/>
              <a:t>inship analysis</a:t>
            </a:r>
            <a:r>
              <a:rPr lang="en-CN" dirty="0"/>
              <a:t>: </a:t>
            </a:r>
            <a:r>
              <a:rPr lang="en-US" dirty="0"/>
              <a:t>indication of problems if different from the sample information</a:t>
            </a:r>
          </a:p>
          <a:p>
            <a:pPr lvl="1"/>
            <a:r>
              <a:rPr lang="en-US" b="1" dirty="0"/>
              <a:t>Mutation rate/quantity</a:t>
            </a:r>
            <a:r>
              <a:rPr lang="en-US" dirty="0"/>
              <a:t>: outliers indicating sample quality issues</a:t>
            </a:r>
          </a:p>
          <a:p>
            <a:pPr lvl="1"/>
            <a:r>
              <a:rPr lang="en-US" b="1" dirty="0"/>
              <a:t>Contamination analysis</a:t>
            </a:r>
            <a:r>
              <a:rPr lang="en-US" dirty="0"/>
              <a:t>: indication of contamination</a:t>
            </a:r>
          </a:p>
          <a:p>
            <a:pPr lvl="1"/>
            <a:r>
              <a:rPr lang="en-US" b="1" dirty="0"/>
              <a:t>Fraction of high-quality variants</a:t>
            </a:r>
            <a:r>
              <a:rPr lang="en-US" dirty="0"/>
              <a:t>: outliers indicating sample quality issues (high-quality SNPs: e.g. GQ&gt;20)</a:t>
            </a:r>
          </a:p>
          <a:p>
            <a:pPr lvl="1"/>
            <a:endParaRPr lang="en-US" dirty="0"/>
          </a:p>
          <a:p>
            <a:r>
              <a:rPr lang="en-US" i="1" dirty="0"/>
              <a:t>Various tools can perform the above analyses.</a:t>
            </a:r>
          </a:p>
          <a:p>
            <a:pPr lvl="1"/>
            <a:endParaRPr lang="en-CN" dirty="0"/>
          </a:p>
        </p:txBody>
      </p:sp>
    </p:spTree>
    <p:extLst>
      <p:ext uri="{BB962C8B-B14F-4D97-AF65-F5344CB8AC3E}">
        <p14:creationId xmlns:p14="http://schemas.microsoft.com/office/powerpoint/2010/main" val="399009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FD06-AE52-604B-EB64-90C217AA58E6}"/>
              </a:ext>
            </a:extLst>
          </p:cNvPr>
          <p:cNvSpPr>
            <a:spLocks noGrp="1"/>
          </p:cNvSpPr>
          <p:nvPr>
            <p:ph type="title"/>
          </p:nvPr>
        </p:nvSpPr>
        <p:spPr/>
        <p:txBody>
          <a:bodyPr/>
          <a:lstStyle/>
          <a:p>
            <a:r>
              <a:rPr lang="en-US" dirty="0"/>
              <a:t>G</a:t>
            </a:r>
            <a:r>
              <a:rPr lang="en-CN" dirty="0"/>
              <a:t>enomic structural variation</a:t>
            </a:r>
          </a:p>
        </p:txBody>
      </p:sp>
      <p:sp>
        <p:nvSpPr>
          <p:cNvPr id="3" name="Content Placeholder 2">
            <a:extLst>
              <a:ext uri="{FF2B5EF4-FFF2-40B4-BE49-F238E27FC236}">
                <a16:creationId xmlns:a16="http://schemas.microsoft.com/office/drawing/2014/main" id="{0F02C286-30B5-E9F5-2E52-2738D92F9339}"/>
              </a:ext>
            </a:extLst>
          </p:cNvPr>
          <p:cNvSpPr>
            <a:spLocks noGrp="1"/>
          </p:cNvSpPr>
          <p:nvPr>
            <p:ph idx="1"/>
          </p:nvPr>
        </p:nvSpPr>
        <p:spPr/>
        <p:txBody>
          <a:bodyPr/>
          <a:lstStyle/>
          <a:p>
            <a:r>
              <a:rPr lang="en-US" dirty="0"/>
              <a:t>S</a:t>
            </a:r>
            <a:r>
              <a:rPr lang="en-CN" dirty="0"/>
              <a:t>tructural Variant (SV), &gt;50bp</a:t>
            </a:r>
          </a:p>
          <a:p>
            <a:pPr lvl="1"/>
            <a:r>
              <a:rPr lang="en-US" dirty="0"/>
              <a:t>C</a:t>
            </a:r>
            <a:r>
              <a:rPr lang="en-CN" dirty="0"/>
              <a:t>opy number variantion (CNV)</a:t>
            </a:r>
            <a:r>
              <a:rPr lang="zh-CN" altLang="en-US" dirty="0"/>
              <a:t> </a:t>
            </a:r>
            <a:r>
              <a:rPr lang="en-US" altLang="zh-CN" dirty="0"/>
              <a:t>(</a:t>
            </a:r>
            <a:r>
              <a:rPr lang="en-CN" dirty="0"/>
              <a:t>deletion, duplication), Insertion, </a:t>
            </a:r>
            <a:r>
              <a:rPr lang="en-US" dirty="0"/>
              <a:t>I</a:t>
            </a:r>
            <a:r>
              <a:rPr lang="en-CN" dirty="0"/>
              <a:t>nversion, </a:t>
            </a:r>
            <a:r>
              <a:rPr lang="en-US" dirty="0"/>
              <a:t>T</a:t>
            </a:r>
            <a:r>
              <a:rPr lang="en-CN" dirty="0"/>
              <a:t>ranslocation, </a:t>
            </a:r>
            <a:r>
              <a:rPr lang="en-US" dirty="0"/>
              <a:t>C</a:t>
            </a:r>
            <a:r>
              <a:rPr lang="en-CN" dirty="0"/>
              <a:t>omplex (a combination of multiple types)</a:t>
            </a:r>
          </a:p>
          <a:p>
            <a:endParaRPr lang="en-CN" dirty="0"/>
          </a:p>
          <a:p>
            <a:endParaRPr lang="en-CN" dirty="0"/>
          </a:p>
          <a:p>
            <a:endParaRPr lang="en-CN" dirty="0"/>
          </a:p>
          <a:p>
            <a:endParaRPr lang="en-CN" dirty="0"/>
          </a:p>
          <a:p>
            <a:endParaRPr lang="en-CN" dirty="0"/>
          </a:p>
        </p:txBody>
      </p:sp>
      <p:grpSp>
        <p:nvGrpSpPr>
          <p:cNvPr id="4" name="Group 3">
            <a:extLst>
              <a:ext uri="{FF2B5EF4-FFF2-40B4-BE49-F238E27FC236}">
                <a16:creationId xmlns:a16="http://schemas.microsoft.com/office/drawing/2014/main" id="{D113D646-02D8-3007-5486-2A4ECF9804B3}"/>
              </a:ext>
            </a:extLst>
          </p:cNvPr>
          <p:cNvGrpSpPr>
            <a:grpSpLocks noChangeAspect="1"/>
          </p:cNvGrpSpPr>
          <p:nvPr/>
        </p:nvGrpSpPr>
        <p:grpSpPr>
          <a:xfrm>
            <a:off x="684182" y="2341715"/>
            <a:ext cx="7494346" cy="4464000"/>
            <a:chOff x="616688" y="255575"/>
            <a:chExt cx="8888819" cy="5294620"/>
          </a:xfrm>
        </p:grpSpPr>
        <p:sp>
          <p:nvSpPr>
            <p:cNvPr id="5" name="Rectangle 4">
              <a:extLst>
                <a:ext uri="{FF2B5EF4-FFF2-40B4-BE49-F238E27FC236}">
                  <a16:creationId xmlns:a16="http://schemas.microsoft.com/office/drawing/2014/main" id="{8654B092-4C64-11D2-51B0-B7222F806760}"/>
                </a:ext>
              </a:extLst>
            </p:cNvPr>
            <p:cNvSpPr/>
            <p:nvPr/>
          </p:nvSpPr>
          <p:spPr>
            <a:xfrm>
              <a:off x="616688" y="255575"/>
              <a:ext cx="8888819" cy="5294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681A30-05B5-00BC-934C-49BA2BE8A904}"/>
                </a:ext>
              </a:extLst>
            </p:cNvPr>
            <p:cNvSpPr/>
            <p:nvPr/>
          </p:nvSpPr>
          <p:spPr>
            <a:xfrm>
              <a:off x="6681056" y="1693720"/>
              <a:ext cx="2088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164CD5D2-C3A8-09B5-9E7D-53B56B95503C}"/>
                </a:ext>
              </a:extLst>
            </p:cNvPr>
            <p:cNvSpPr/>
            <p:nvPr/>
          </p:nvSpPr>
          <p:spPr>
            <a:xfrm>
              <a:off x="7005056" y="944553"/>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82E172E-CA7B-352D-E7F3-46B94F94910C}"/>
                </a:ext>
              </a:extLst>
            </p:cNvPr>
            <p:cNvCxnSpPr>
              <a:cxnSpLocks/>
              <a:stCxn id="7" idx="2"/>
            </p:cNvCxnSpPr>
            <p:nvPr/>
          </p:nvCxnSpPr>
          <p:spPr>
            <a:xfrm flipH="1">
              <a:off x="7439080" y="1124553"/>
              <a:ext cx="285976" cy="572473"/>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EE08B676-28DC-6C3D-C61D-440B5BCC1B8F}"/>
                </a:ext>
              </a:extLst>
            </p:cNvPr>
            <p:cNvCxnSpPr>
              <a:cxnSpLocks/>
              <a:stCxn id="7" idx="2"/>
            </p:cNvCxnSpPr>
            <p:nvPr/>
          </p:nvCxnSpPr>
          <p:spPr>
            <a:xfrm>
              <a:off x="7725056" y="1124553"/>
              <a:ext cx="374288" cy="572473"/>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157C81C9-CB3C-9BF9-CD0B-481EC2D6B551}"/>
                </a:ext>
              </a:extLst>
            </p:cNvPr>
            <p:cNvCxnSpPr>
              <a:cxnSpLocks/>
            </p:cNvCxnSpPr>
            <p:nvPr/>
          </p:nvCxnSpPr>
          <p:spPr>
            <a:xfrm>
              <a:off x="7737248" y="944553"/>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11" name="TextBox 10">
              <a:extLst>
                <a:ext uri="{FF2B5EF4-FFF2-40B4-BE49-F238E27FC236}">
                  <a16:creationId xmlns:a16="http://schemas.microsoft.com/office/drawing/2014/main" id="{43D90337-E284-777B-EE8F-D265356A7887}"/>
                </a:ext>
              </a:extLst>
            </p:cNvPr>
            <p:cNvSpPr txBox="1"/>
            <p:nvPr/>
          </p:nvSpPr>
          <p:spPr>
            <a:xfrm>
              <a:off x="6894758" y="2072016"/>
              <a:ext cx="1950936" cy="401549"/>
            </a:xfrm>
            <a:prstGeom prst="rect">
              <a:avLst/>
            </a:prstGeom>
            <a:noFill/>
          </p:spPr>
          <p:txBody>
            <a:bodyPr wrap="none" rtlCol="0">
              <a:spAutoFit/>
            </a:bodyPr>
            <a:lstStyle/>
            <a:p>
              <a:r>
                <a:rPr lang="en-US" altLang="zh-CN" sz="1600" b="1" dirty="0">
                  <a:latin typeface="Microsoft YaHei" panose="020B0503020204020204" pitchFamily="34" charset="-122"/>
                  <a:ea typeface="Microsoft YaHei" panose="020B0503020204020204" pitchFamily="34" charset="-122"/>
                </a:rPr>
                <a:t>Insertion, </a:t>
              </a:r>
              <a:r>
                <a:rPr lang="zh-CN" altLang="en-US" sz="1600" b="1" dirty="0">
                  <a:latin typeface="Microsoft YaHei" panose="020B0503020204020204" pitchFamily="34" charset="-122"/>
                  <a:ea typeface="Microsoft YaHei" panose="020B0503020204020204" pitchFamily="34" charset="-122"/>
                </a:rPr>
                <a:t>插入</a:t>
              </a:r>
              <a:endParaRPr lang="en-US" sz="1600" b="1"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059897D1-5DD3-BDBC-4DC1-2B4F476932A4}"/>
                </a:ext>
              </a:extLst>
            </p:cNvPr>
            <p:cNvSpPr txBox="1"/>
            <p:nvPr/>
          </p:nvSpPr>
          <p:spPr>
            <a:xfrm>
              <a:off x="976792" y="944553"/>
              <a:ext cx="1455996" cy="365045"/>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Ref genome</a:t>
              </a:r>
              <a:endParaRPr lang="en-US" sz="14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B6A79E23-70D2-224E-867D-CAB42F8DBDD6}"/>
                </a:ext>
              </a:extLst>
            </p:cNvPr>
            <p:cNvSpPr txBox="1"/>
            <p:nvPr/>
          </p:nvSpPr>
          <p:spPr>
            <a:xfrm>
              <a:off x="976325" y="1652046"/>
              <a:ext cx="700049" cy="365045"/>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Case</a:t>
              </a:r>
              <a:endParaRPr lang="en-US" sz="1400" dirty="0">
                <a:latin typeface="Microsoft YaHei" panose="020B0503020204020204" pitchFamily="34" charset="-122"/>
                <a:ea typeface="Microsoft YaHei" panose="020B0503020204020204" pitchFamily="34" charset="-122"/>
              </a:endParaRPr>
            </a:p>
          </p:txBody>
        </p:sp>
        <p:cxnSp>
          <p:nvCxnSpPr>
            <p:cNvPr id="14" name="Straight Connector 13">
              <a:extLst>
                <a:ext uri="{FF2B5EF4-FFF2-40B4-BE49-F238E27FC236}">
                  <a16:creationId xmlns:a16="http://schemas.microsoft.com/office/drawing/2014/main" id="{5EFC5774-BD00-4870-682C-55C473316516}"/>
                </a:ext>
              </a:extLst>
            </p:cNvPr>
            <p:cNvCxnSpPr>
              <a:cxnSpLocks/>
            </p:cNvCxnSpPr>
            <p:nvPr/>
          </p:nvCxnSpPr>
          <p:spPr>
            <a:xfrm flipH="1">
              <a:off x="2780549" y="1153747"/>
              <a:ext cx="239494" cy="549923"/>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9A3F63B-A95E-D25A-5CA6-940CD060F399}"/>
                </a:ext>
              </a:extLst>
            </p:cNvPr>
            <p:cNvCxnSpPr>
              <a:cxnSpLocks/>
              <a:endCxn id="57" idx="0"/>
            </p:cNvCxnSpPr>
            <p:nvPr/>
          </p:nvCxnSpPr>
          <p:spPr>
            <a:xfrm flipH="1">
              <a:off x="3292272" y="1151973"/>
              <a:ext cx="230017" cy="545601"/>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ECD25B12-CE7F-8DD8-2423-0EC7197ED00C}"/>
                </a:ext>
              </a:extLst>
            </p:cNvPr>
            <p:cNvSpPr txBox="1"/>
            <p:nvPr/>
          </p:nvSpPr>
          <p:spPr>
            <a:xfrm>
              <a:off x="2254641" y="2072016"/>
              <a:ext cx="2190648" cy="401549"/>
            </a:xfrm>
            <a:prstGeom prst="rect">
              <a:avLst/>
            </a:prstGeom>
            <a:noFill/>
          </p:spPr>
          <p:txBody>
            <a:bodyPr wrap="none" rtlCol="0">
              <a:spAutoFit/>
            </a:bodyPr>
            <a:lstStyle/>
            <a:p>
              <a:r>
                <a:rPr lang="en-US" altLang="zh-CN" sz="1600" b="1" dirty="0">
                  <a:latin typeface="Microsoft YaHei" panose="020B0503020204020204" pitchFamily="34" charset="-122"/>
                  <a:ea typeface="Microsoft YaHei" panose="020B0503020204020204" pitchFamily="34" charset="-122"/>
                </a:rPr>
                <a:t>Duplication </a:t>
              </a:r>
              <a:r>
                <a:rPr lang="zh-CN" altLang="en-US" sz="1600" b="1" dirty="0">
                  <a:latin typeface="Microsoft YaHei" panose="020B0503020204020204" pitchFamily="34" charset="-122"/>
                  <a:ea typeface="Microsoft YaHei" panose="020B0503020204020204" pitchFamily="34" charset="-122"/>
                </a:rPr>
                <a:t>重复</a:t>
              </a:r>
              <a:endParaRPr lang="en-US" sz="1600" b="1" dirty="0">
                <a:latin typeface="Microsoft YaHei" panose="020B0503020204020204" pitchFamily="34" charset="-122"/>
                <a:ea typeface="Microsoft YaHei" panose="020B0503020204020204" pitchFamily="34" charset="-122"/>
              </a:endParaRPr>
            </a:p>
          </p:txBody>
        </p:sp>
        <p:sp>
          <p:nvSpPr>
            <p:cNvPr id="17" name="Rectangle 16">
              <a:extLst>
                <a:ext uri="{FF2B5EF4-FFF2-40B4-BE49-F238E27FC236}">
                  <a16:creationId xmlns:a16="http://schemas.microsoft.com/office/drawing/2014/main" id="{9540210D-A510-58CD-CD37-7BD67F90CBCB}"/>
                </a:ext>
              </a:extLst>
            </p:cNvPr>
            <p:cNvSpPr/>
            <p:nvPr/>
          </p:nvSpPr>
          <p:spPr>
            <a:xfrm>
              <a:off x="7439080" y="1697026"/>
              <a:ext cx="648000" cy="18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5181707-584B-BC74-E325-6CBB21C0A9A8}"/>
                </a:ext>
              </a:extLst>
            </p:cNvPr>
            <p:cNvCxnSpPr>
              <a:cxnSpLocks/>
              <a:endCxn id="57" idx="0"/>
            </p:cNvCxnSpPr>
            <p:nvPr/>
          </p:nvCxnSpPr>
          <p:spPr>
            <a:xfrm>
              <a:off x="3033723" y="1153747"/>
              <a:ext cx="258549" cy="543827"/>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36E6E70F-2645-2A63-83EE-176308703625}"/>
                </a:ext>
              </a:extLst>
            </p:cNvPr>
            <p:cNvCxnSpPr>
              <a:cxnSpLocks/>
            </p:cNvCxnSpPr>
            <p:nvPr/>
          </p:nvCxnSpPr>
          <p:spPr>
            <a:xfrm>
              <a:off x="3528088" y="1153747"/>
              <a:ext cx="264352" cy="535957"/>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F0807B68-C90C-64D1-4308-4F8D00DEBE86}"/>
                </a:ext>
              </a:extLst>
            </p:cNvPr>
            <p:cNvCxnSpPr>
              <a:cxnSpLocks/>
              <a:endCxn id="63" idx="0"/>
            </p:cNvCxnSpPr>
            <p:nvPr/>
          </p:nvCxnSpPr>
          <p:spPr>
            <a:xfrm flipH="1">
              <a:off x="5461864" y="1121511"/>
              <a:ext cx="277601" cy="562103"/>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3E1F48A0-5820-32F3-3B17-8EDFE293F582}"/>
                </a:ext>
              </a:extLst>
            </p:cNvPr>
            <p:cNvSpPr txBox="1"/>
            <p:nvPr/>
          </p:nvSpPr>
          <p:spPr>
            <a:xfrm>
              <a:off x="4695684" y="2076383"/>
              <a:ext cx="1817999" cy="401549"/>
            </a:xfrm>
            <a:prstGeom prst="rect">
              <a:avLst/>
            </a:prstGeom>
            <a:noFill/>
          </p:spPr>
          <p:txBody>
            <a:bodyPr wrap="none" rtlCol="0">
              <a:spAutoFit/>
            </a:bodyPr>
            <a:lstStyle/>
            <a:p>
              <a:r>
                <a:rPr lang="en-US" altLang="zh-CN" sz="1600" b="1" dirty="0">
                  <a:latin typeface="Microsoft YaHei" panose="020B0503020204020204" pitchFamily="34" charset="-122"/>
                  <a:ea typeface="Microsoft YaHei" panose="020B0503020204020204" pitchFamily="34" charset="-122"/>
                </a:rPr>
                <a:t>Deletion </a:t>
              </a:r>
              <a:r>
                <a:rPr lang="zh-CN" altLang="en-US" sz="1600" b="1" dirty="0">
                  <a:latin typeface="Microsoft YaHei" panose="020B0503020204020204" pitchFamily="34" charset="-122"/>
                  <a:ea typeface="Microsoft YaHei" panose="020B0503020204020204" pitchFamily="34" charset="-122"/>
                </a:rPr>
                <a:t>缺失</a:t>
              </a:r>
              <a:endParaRPr lang="en-US" sz="1600" b="1" dirty="0">
                <a:latin typeface="Microsoft YaHei" panose="020B0503020204020204" pitchFamily="34" charset="-122"/>
                <a:ea typeface="Microsoft YaHei" panose="020B0503020204020204" pitchFamily="34" charset="-122"/>
              </a:endParaRPr>
            </a:p>
          </p:txBody>
        </p:sp>
        <p:cxnSp>
          <p:nvCxnSpPr>
            <p:cNvPr id="22" name="Straight Connector 21">
              <a:extLst>
                <a:ext uri="{FF2B5EF4-FFF2-40B4-BE49-F238E27FC236}">
                  <a16:creationId xmlns:a16="http://schemas.microsoft.com/office/drawing/2014/main" id="{E29E84CC-D351-32A6-3806-E95447EC6713}"/>
                </a:ext>
              </a:extLst>
            </p:cNvPr>
            <p:cNvCxnSpPr>
              <a:cxnSpLocks/>
              <a:endCxn id="63" idx="0"/>
            </p:cNvCxnSpPr>
            <p:nvPr/>
          </p:nvCxnSpPr>
          <p:spPr>
            <a:xfrm>
              <a:off x="5237990" y="1136814"/>
              <a:ext cx="223874" cy="546800"/>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grpSp>
          <p:nvGrpSpPr>
            <p:cNvPr id="23" name="Group 22">
              <a:extLst>
                <a:ext uri="{FF2B5EF4-FFF2-40B4-BE49-F238E27FC236}">
                  <a16:creationId xmlns:a16="http://schemas.microsoft.com/office/drawing/2014/main" id="{9EE4B55C-0D54-6835-4FA9-99B6EC6DF17D}"/>
                </a:ext>
              </a:extLst>
            </p:cNvPr>
            <p:cNvGrpSpPr/>
            <p:nvPr/>
          </p:nvGrpSpPr>
          <p:grpSpPr>
            <a:xfrm>
              <a:off x="4768956" y="941511"/>
              <a:ext cx="1440000" cy="187870"/>
              <a:chOff x="4975549" y="399655"/>
              <a:chExt cx="1440000" cy="187870"/>
            </a:xfrm>
          </p:grpSpPr>
          <p:sp>
            <p:nvSpPr>
              <p:cNvPr id="65" name="Rectangle 64">
                <a:extLst>
                  <a:ext uri="{FF2B5EF4-FFF2-40B4-BE49-F238E27FC236}">
                    <a16:creationId xmlns:a16="http://schemas.microsoft.com/office/drawing/2014/main" id="{744685CA-3720-9039-6585-3DDA64BD4576}"/>
                  </a:ext>
                </a:extLst>
              </p:cNvPr>
              <p:cNvSpPr/>
              <p:nvPr/>
            </p:nvSpPr>
            <p:spPr>
              <a:xfrm>
                <a:off x="4975549" y="399655"/>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D534BA8B-A8DC-70ED-9748-1DCA40D72546}"/>
                  </a:ext>
                </a:extLst>
              </p:cNvPr>
              <p:cNvCxnSpPr>
                <a:cxnSpLocks/>
              </p:cNvCxnSpPr>
              <p:nvPr/>
            </p:nvCxnSpPr>
            <p:spPr>
              <a:xfrm>
                <a:off x="5440090" y="40752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FBF4AF91-93F7-7254-934B-2B641B5300F6}"/>
                  </a:ext>
                </a:extLst>
              </p:cNvPr>
              <p:cNvCxnSpPr>
                <a:cxnSpLocks/>
              </p:cNvCxnSpPr>
              <p:nvPr/>
            </p:nvCxnSpPr>
            <p:spPr>
              <a:xfrm>
                <a:off x="5946058" y="401429"/>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grpSp>
          <p:nvGrpSpPr>
            <p:cNvPr id="24" name="Group 23">
              <a:extLst>
                <a:ext uri="{FF2B5EF4-FFF2-40B4-BE49-F238E27FC236}">
                  <a16:creationId xmlns:a16="http://schemas.microsoft.com/office/drawing/2014/main" id="{2D876EFD-A6B1-4301-7B55-DB91FB4931B3}"/>
                </a:ext>
              </a:extLst>
            </p:cNvPr>
            <p:cNvGrpSpPr/>
            <p:nvPr/>
          </p:nvGrpSpPr>
          <p:grpSpPr>
            <a:xfrm>
              <a:off x="5065864" y="1683614"/>
              <a:ext cx="792000" cy="181012"/>
              <a:chOff x="5299549" y="1141758"/>
              <a:chExt cx="792000" cy="181012"/>
            </a:xfrm>
          </p:grpSpPr>
          <p:sp>
            <p:nvSpPr>
              <p:cNvPr id="63" name="Rectangle 62">
                <a:extLst>
                  <a:ext uri="{FF2B5EF4-FFF2-40B4-BE49-F238E27FC236}">
                    <a16:creationId xmlns:a16="http://schemas.microsoft.com/office/drawing/2014/main" id="{817263F5-8564-2FDB-02CC-AF06FF2A6971}"/>
                  </a:ext>
                </a:extLst>
              </p:cNvPr>
              <p:cNvSpPr/>
              <p:nvPr/>
            </p:nvSpPr>
            <p:spPr>
              <a:xfrm>
                <a:off x="5299549" y="1141758"/>
                <a:ext cx="792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9DD9EBE5-DA6B-7BED-B5DF-78763340D43F}"/>
                  </a:ext>
                </a:extLst>
              </p:cNvPr>
              <p:cNvCxnSpPr>
                <a:cxnSpLocks/>
              </p:cNvCxnSpPr>
              <p:nvPr/>
            </p:nvCxnSpPr>
            <p:spPr>
              <a:xfrm>
                <a:off x="5699847" y="1142770"/>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grpSp>
          <p:nvGrpSpPr>
            <p:cNvPr id="25" name="Group 24">
              <a:extLst>
                <a:ext uri="{FF2B5EF4-FFF2-40B4-BE49-F238E27FC236}">
                  <a16:creationId xmlns:a16="http://schemas.microsoft.com/office/drawing/2014/main" id="{54CE77A4-CF0F-8651-450F-D838B8712CDB}"/>
                </a:ext>
              </a:extLst>
            </p:cNvPr>
            <p:cNvGrpSpPr/>
            <p:nvPr/>
          </p:nvGrpSpPr>
          <p:grpSpPr>
            <a:xfrm>
              <a:off x="2557579" y="965877"/>
              <a:ext cx="1440000" cy="187870"/>
              <a:chOff x="4975549" y="399655"/>
              <a:chExt cx="1440000" cy="187870"/>
            </a:xfrm>
          </p:grpSpPr>
          <p:sp>
            <p:nvSpPr>
              <p:cNvPr id="60" name="Rectangle 59">
                <a:extLst>
                  <a:ext uri="{FF2B5EF4-FFF2-40B4-BE49-F238E27FC236}">
                    <a16:creationId xmlns:a16="http://schemas.microsoft.com/office/drawing/2014/main" id="{303BC7E7-DA80-2F93-7DB6-A0B9F46DE457}"/>
                  </a:ext>
                </a:extLst>
              </p:cNvPr>
              <p:cNvSpPr/>
              <p:nvPr/>
            </p:nvSpPr>
            <p:spPr>
              <a:xfrm>
                <a:off x="4975549" y="399655"/>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8F39337B-5445-FB8B-6B79-775E1D2A731B}"/>
                  </a:ext>
                </a:extLst>
              </p:cNvPr>
              <p:cNvCxnSpPr>
                <a:cxnSpLocks/>
              </p:cNvCxnSpPr>
              <p:nvPr/>
            </p:nvCxnSpPr>
            <p:spPr>
              <a:xfrm>
                <a:off x="5440090" y="40752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2" name="Straight Connector 61">
                <a:extLst>
                  <a:ext uri="{FF2B5EF4-FFF2-40B4-BE49-F238E27FC236}">
                    <a16:creationId xmlns:a16="http://schemas.microsoft.com/office/drawing/2014/main" id="{470F8E08-F394-6268-6D75-447F0E5CEE73}"/>
                  </a:ext>
                </a:extLst>
              </p:cNvPr>
              <p:cNvCxnSpPr>
                <a:cxnSpLocks/>
              </p:cNvCxnSpPr>
              <p:nvPr/>
            </p:nvCxnSpPr>
            <p:spPr>
              <a:xfrm>
                <a:off x="5946058" y="401429"/>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grpSp>
          <p:nvGrpSpPr>
            <p:cNvPr id="26" name="Group 25">
              <a:extLst>
                <a:ext uri="{FF2B5EF4-FFF2-40B4-BE49-F238E27FC236}">
                  <a16:creationId xmlns:a16="http://schemas.microsoft.com/office/drawing/2014/main" id="{5EC42643-26DE-BA45-424E-02EC214713E8}"/>
                </a:ext>
              </a:extLst>
            </p:cNvPr>
            <p:cNvGrpSpPr/>
            <p:nvPr/>
          </p:nvGrpSpPr>
          <p:grpSpPr>
            <a:xfrm>
              <a:off x="2248272" y="1697574"/>
              <a:ext cx="2088000" cy="187870"/>
              <a:chOff x="1198410" y="1138785"/>
              <a:chExt cx="2088000" cy="187870"/>
            </a:xfrm>
          </p:grpSpPr>
          <p:grpSp>
            <p:nvGrpSpPr>
              <p:cNvPr id="55" name="Group 54">
                <a:extLst>
                  <a:ext uri="{FF2B5EF4-FFF2-40B4-BE49-F238E27FC236}">
                    <a16:creationId xmlns:a16="http://schemas.microsoft.com/office/drawing/2014/main" id="{DD57E2B7-F62E-F143-1F8D-44AFD9BF9DF3}"/>
                  </a:ext>
                </a:extLst>
              </p:cNvPr>
              <p:cNvGrpSpPr/>
              <p:nvPr/>
            </p:nvGrpSpPr>
            <p:grpSpPr>
              <a:xfrm>
                <a:off x="1198410" y="1138785"/>
                <a:ext cx="2088000" cy="187870"/>
                <a:chOff x="4975549" y="399655"/>
                <a:chExt cx="2088000" cy="187870"/>
              </a:xfrm>
            </p:grpSpPr>
            <p:sp>
              <p:nvSpPr>
                <p:cNvPr id="57" name="Rectangle 56">
                  <a:extLst>
                    <a:ext uri="{FF2B5EF4-FFF2-40B4-BE49-F238E27FC236}">
                      <a16:creationId xmlns:a16="http://schemas.microsoft.com/office/drawing/2014/main" id="{B1DA9188-FA34-3646-943A-966BC98A3D18}"/>
                    </a:ext>
                  </a:extLst>
                </p:cNvPr>
                <p:cNvSpPr/>
                <p:nvPr/>
              </p:nvSpPr>
              <p:spPr>
                <a:xfrm>
                  <a:off x="4975549" y="399655"/>
                  <a:ext cx="2088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45FBF3E-0A45-F4FE-DC88-A0C9F55CA003}"/>
                    </a:ext>
                  </a:extLst>
                </p:cNvPr>
                <p:cNvCxnSpPr>
                  <a:cxnSpLocks/>
                </p:cNvCxnSpPr>
                <p:nvPr/>
              </p:nvCxnSpPr>
              <p:spPr>
                <a:xfrm>
                  <a:off x="5507826" y="40752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59" name="Straight Connector 58">
                  <a:extLst>
                    <a:ext uri="{FF2B5EF4-FFF2-40B4-BE49-F238E27FC236}">
                      <a16:creationId xmlns:a16="http://schemas.microsoft.com/office/drawing/2014/main" id="{C2B28F53-4F2C-D4E1-0381-6E1EDC6BC94B}"/>
                    </a:ext>
                  </a:extLst>
                </p:cNvPr>
                <p:cNvCxnSpPr>
                  <a:cxnSpLocks/>
                </p:cNvCxnSpPr>
                <p:nvPr/>
              </p:nvCxnSpPr>
              <p:spPr>
                <a:xfrm>
                  <a:off x="6013794" y="401429"/>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cxnSp>
            <p:nvCxnSpPr>
              <p:cNvPr id="56" name="Straight Connector 55">
                <a:extLst>
                  <a:ext uri="{FF2B5EF4-FFF2-40B4-BE49-F238E27FC236}">
                    <a16:creationId xmlns:a16="http://schemas.microsoft.com/office/drawing/2014/main" id="{15D554ED-B3D4-F013-4DA9-761A2ADD118E}"/>
                  </a:ext>
                </a:extLst>
              </p:cNvPr>
              <p:cNvCxnSpPr>
                <a:cxnSpLocks/>
              </p:cNvCxnSpPr>
              <p:nvPr/>
            </p:nvCxnSpPr>
            <p:spPr>
              <a:xfrm>
                <a:off x="2744656" y="114055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sp>
          <p:nvSpPr>
            <p:cNvPr id="27" name="TextBox 26">
              <a:extLst>
                <a:ext uri="{FF2B5EF4-FFF2-40B4-BE49-F238E27FC236}">
                  <a16:creationId xmlns:a16="http://schemas.microsoft.com/office/drawing/2014/main" id="{91591D3C-DB82-B6BD-E0AD-319C75AEC67A}"/>
                </a:ext>
              </a:extLst>
            </p:cNvPr>
            <p:cNvSpPr txBox="1"/>
            <p:nvPr/>
          </p:nvSpPr>
          <p:spPr>
            <a:xfrm>
              <a:off x="4200512" y="255575"/>
              <a:ext cx="2476792" cy="438054"/>
            </a:xfrm>
            <a:prstGeom prst="rect">
              <a:avLst/>
            </a:prstGeom>
            <a:noFill/>
          </p:spPr>
          <p:txBody>
            <a:bodyPr wrap="square" rtlCol="0">
              <a:spAutoFit/>
            </a:bodyPr>
            <a:lstStyle/>
            <a:p>
              <a:pPr algn="ct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SV, non-balanced</a:t>
              </a:r>
              <a:endParaRPr lang="en-US"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8" name="TextBox 27">
              <a:extLst>
                <a:ext uri="{FF2B5EF4-FFF2-40B4-BE49-F238E27FC236}">
                  <a16:creationId xmlns:a16="http://schemas.microsoft.com/office/drawing/2014/main" id="{E338FF69-DCB1-57BE-7EDC-0298701DBFF4}"/>
                </a:ext>
              </a:extLst>
            </p:cNvPr>
            <p:cNvSpPr txBox="1"/>
            <p:nvPr/>
          </p:nvSpPr>
          <p:spPr>
            <a:xfrm>
              <a:off x="4902898" y="2971766"/>
              <a:ext cx="1719969" cy="438054"/>
            </a:xfrm>
            <a:prstGeom prst="rect">
              <a:avLst/>
            </a:prstGeom>
            <a:noFill/>
          </p:spPr>
          <p:txBody>
            <a:bodyPr wrap="none" rtlCol="0">
              <a:spAutoFit/>
            </a:bodyPr>
            <a:lstStyle/>
            <a:p>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SV, balanced</a:t>
              </a:r>
              <a:endParaRPr lang="en-US"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9" name="TextBox 28">
              <a:extLst>
                <a:ext uri="{FF2B5EF4-FFF2-40B4-BE49-F238E27FC236}">
                  <a16:creationId xmlns:a16="http://schemas.microsoft.com/office/drawing/2014/main" id="{5D96B7E3-6730-75B7-03B2-D48BD61A1AC3}"/>
                </a:ext>
              </a:extLst>
            </p:cNvPr>
            <p:cNvSpPr txBox="1"/>
            <p:nvPr/>
          </p:nvSpPr>
          <p:spPr>
            <a:xfrm>
              <a:off x="977413" y="3605372"/>
              <a:ext cx="1455996" cy="365045"/>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Ref genome</a:t>
              </a:r>
              <a:endParaRPr lang="en-US" sz="1400" dirty="0">
                <a:latin typeface="Microsoft YaHei" panose="020B0503020204020204" pitchFamily="34" charset="-122"/>
                <a:ea typeface="Microsoft YaHei" panose="020B0503020204020204" pitchFamily="34" charset="-122"/>
              </a:endParaRPr>
            </a:p>
          </p:txBody>
        </p:sp>
        <p:sp>
          <p:nvSpPr>
            <p:cNvPr id="30" name="TextBox 29">
              <a:extLst>
                <a:ext uri="{FF2B5EF4-FFF2-40B4-BE49-F238E27FC236}">
                  <a16:creationId xmlns:a16="http://schemas.microsoft.com/office/drawing/2014/main" id="{E0E76837-8D66-D826-3155-D8550585FC4C}"/>
                </a:ext>
              </a:extLst>
            </p:cNvPr>
            <p:cNvSpPr txBox="1"/>
            <p:nvPr/>
          </p:nvSpPr>
          <p:spPr>
            <a:xfrm>
              <a:off x="976945" y="4312866"/>
              <a:ext cx="700049" cy="365045"/>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Case</a:t>
              </a:r>
              <a:endParaRPr lang="en-US" sz="1400" dirty="0">
                <a:latin typeface="Microsoft YaHei" panose="020B0503020204020204" pitchFamily="34" charset="-122"/>
                <a:ea typeface="Microsoft YaHei" panose="020B0503020204020204" pitchFamily="34" charset="-122"/>
              </a:endParaRPr>
            </a:p>
          </p:txBody>
        </p:sp>
        <p:grpSp>
          <p:nvGrpSpPr>
            <p:cNvPr id="31" name="Group 30">
              <a:extLst>
                <a:ext uri="{FF2B5EF4-FFF2-40B4-BE49-F238E27FC236}">
                  <a16:creationId xmlns:a16="http://schemas.microsoft.com/office/drawing/2014/main" id="{99925CC5-2DFC-6ADD-04A2-5D3F3142EAAB}"/>
                </a:ext>
              </a:extLst>
            </p:cNvPr>
            <p:cNvGrpSpPr/>
            <p:nvPr/>
          </p:nvGrpSpPr>
          <p:grpSpPr>
            <a:xfrm>
              <a:off x="2974915" y="3623419"/>
              <a:ext cx="1440000" cy="187870"/>
              <a:chOff x="4975549" y="399655"/>
              <a:chExt cx="1440000" cy="187870"/>
            </a:xfrm>
          </p:grpSpPr>
          <p:sp>
            <p:nvSpPr>
              <p:cNvPr id="52" name="Rectangle 51">
                <a:extLst>
                  <a:ext uri="{FF2B5EF4-FFF2-40B4-BE49-F238E27FC236}">
                    <a16:creationId xmlns:a16="http://schemas.microsoft.com/office/drawing/2014/main" id="{5E0F234C-F0F5-A981-FC61-9A7B811E9E02}"/>
                  </a:ext>
                </a:extLst>
              </p:cNvPr>
              <p:cNvSpPr/>
              <p:nvPr/>
            </p:nvSpPr>
            <p:spPr>
              <a:xfrm>
                <a:off x="4975549" y="399655"/>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744E03C-BEE8-8577-8E60-7FC3734723FF}"/>
                  </a:ext>
                </a:extLst>
              </p:cNvPr>
              <p:cNvCxnSpPr>
                <a:cxnSpLocks/>
              </p:cNvCxnSpPr>
              <p:nvPr/>
            </p:nvCxnSpPr>
            <p:spPr>
              <a:xfrm>
                <a:off x="5440090" y="40752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E4522D8E-A00B-7E62-AF53-F46B64AFBC46}"/>
                  </a:ext>
                </a:extLst>
              </p:cNvPr>
              <p:cNvCxnSpPr>
                <a:cxnSpLocks/>
              </p:cNvCxnSpPr>
              <p:nvPr/>
            </p:nvCxnSpPr>
            <p:spPr>
              <a:xfrm>
                <a:off x="5946058" y="401429"/>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grpSp>
          <p:nvGrpSpPr>
            <p:cNvPr id="32" name="Group 31">
              <a:extLst>
                <a:ext uri="{FF2B5EF4-FFF2-40B4-BE49-F238E27FC236}">
                  <a16:creationId xmlns:a16="http://schemas.microsoft.com/office/drawing/2014/main" id="{B0C5B834-E530-D5D8-5947-8918D32970AE}"/>
                </a:ext>
              </a:extLst>
            </p:cNvPr>
            <p:cNvGrpSpPr/>
            <p:nvPr/>
          </p:nvGrpSpPr>
          <p:grpSpPr>
            <a:xfrm>
              <a:off x="2974915" y="4357430"/>
              <a:ext cx="1440000" cy="187870"/>
              <a:chOff x="4975549" y="399655"/>
              <a:chExt cx="1440000" cy="187870"/>
            </a:xfrm>
          </p:grpSpPr>
          <p:sp>
            <p:nvSpPr>
              <p:cNvPr id="49" name="Rectangle 48">
                <a:extLst>
                  <a:ext uri="{FF2B5EF4-FFF2-40B4-BE49-F238E27FC236}">
                    <a16:creationId xmlns:a16="http://schemas.microsoft.com/office/drawing/2014/main" id="{5999E670-1DA8-C8B5-1E65-1EFDD03B19E6}"/>
                  </a:ext>
                </a:extLst>
              </p:cNvPr>
              <p:cNvSpPr/>
              <p:nvPr/>
            </p:nvSpPr>
            <p:spPr>
              <a:xfrm>
                <a:off x="4975549" y="399655"/>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C59DD1CC-D89E-3C66-D4D3-3B72B2DEAB33}"/>
                  </a:ext>
                </a:extLst>
              </p:cNvPr>
              <p:cNvCxnSpPr>
                <a:cxnSpLocks/>
              </p:cNvCxnSpPr>
              <p:nvPr/>
            </p:nvCxnSpPr>
            <p:spPr>
              <a:xfrm>
                <a:off x="5440090" y="40752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0DAA3694-E5C5-B6EE-6290-8F44E20761B6}"/>
                  </a:ext>
                </a:extLst>
              </p:cNvPr>
              <p:cNvCxnSpPr>
                <a:cxnSpLocks/>
              </p:cNvCxnSpPr>
              <p:nvPr/>
            </p:nvCxnSpPr>
            <p:spPr>
              <a:xfrm>
                <a:off x="5946058" y="401429"/>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cxnSp>
          <p:nvCxnSpPr>
            <p:cNvPr id="33" name="Straight Connector 32">
              <a:extLst>
                <a:ext uri="{FF2B5EF4-FFF2-40B4-BE49-F238E27FC236}">
                  <a16:creationId xmlns:a16="http://schemas.microsoft.com/office/drawing/2014/main" id="{B6819FF8-D563-4A89-643C-C6AEB1F4E8A1}"/>
                </a:ext>
              </a:extLst>
            </p:cNvPr>
            <p:cNvCxnSpPr>
              <a:cxnSpLocks/>
            </p:cNvCxnSpPr>
            <p:nvPr/>
          </p:nvCxnSpPr>
          <p:spPr>
            <a:xfrm>
              <a:off x="3426039" y="3811289"/>
              <a:ext cx="519385" cy="538271"/>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01CF8E55-78F8-CA89-B75C-3C93EB5B7325}"/>
                </a:ext>
              </a:extLst>
            </p:cNvPr>
            <p:cNvCxnSpPr>
              <a:cxnSpLocks/>
            </p:cNvCxnSpPr>
            <p:nvPr/>
          </p:nvCxnSpPr>
          <p:spPr>
            <a:xfrm flipH="1">
              <a:off x="3426507" y="3811289"/>
              <a:ext cx="518917" cy="554011"/>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sp>
          <p:nvSpPr>
            <p:cNvPr id="35" name="Right Arrow 34">
              <a:extLst>
                <a:ext uri="{FF2B5EF4-FFF2-40B4-BE49-F238E27FC236}">
                  <a16:creationId xmlns:a16="http://schemas.microsoft.com/office/drawing/2014/main" id="{75944146-0036-322A-DE8F-BF361E1A4DFF}"/>
                </a:ext>
              </a:extLst>
            </p:cNvPr>
            <p:cNvSpPr/>
            <p:nvPr/>
          </p:nvSpPr>
          <p:spPr>
            <a:xfrm>
              <a:off x="3471355" y="3631289"/>
              <a:ext cx="432000" cy="17213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Right Arrow 35">
              <a:extLst>
                <a:ext uri="{FF2B5EF4-FFF2-40B4-BE49-F238E27FC236}">
                  <a16:creationId xmlns:a16="http://schemas.microsoft.com/office/drawing/2014/main" id="{E1E30895-C2F3-DD17-D409-11C84A8C9C57}"/>
                </a:ext>
              </a:extLst>
            </p:cNvPr>
            <p:cNvSpPr/>
            <p:nvPr/>
          </p:nvSpPr>
          <p:spPr>
            <a:xfrm rot="10800000">
              <a:off x="3447199" y="4366578"/>
              <a:ext cx="468000" cy="17213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F4C959C8-A3F8-0267-0623-317F8C5AFDB2}"/>
                </a:ext>
              </a:extLst>
            </p:cNvPr>
            <p:cNvSpPr txBox="1"/>
            <p:nvPr/>
          </p:nvSpPr>
          <p:spPr>
            <a:xfrm>
              <a:off x="2759115" y="4726424"/>
              <a:ext cx="1982268" cy="401549"/>
            </a:xfrm>
            <a:prstGeom prst="rect">
              <a:avLst/>
            </a:prstGeom>
            <a:noFill/>
          </p:spPr>
          <p:txBody>
            <a:bodyPr wrap="none" rtlCol="0">
              <a:spAutoFit/>
            </a:bodyPr>
            <a:lstStyle/>
            <a:p>
              <a:r>
                <a:rPr lang="en-US" altLang="zh-CN" sz="1600" b="1" dirty="0">
                  <a:latin typeface="Microsoft YaHei" panose="020B0503020204020204" pitchFamily="34" charset="-122"/>
                  <a:ea typeface="Microsoft YaHei" panose="020B0503020204020204" pitchFamily="34" charset="-122"/>
                </a:rPr>
                <a:t>Inversion, </a:t>
              </a:r>
              <a:r>
                <a:rPr lang="zh-CN" altLang="en-US" sz="1600" b="1" dirty="0">
                  <a:latin typeface="Microsoft YaHei" panose="020B0503020204020204" pitchFamily="34" charset="-122"/>
                  <a:ea typeface="Microsoft YaHei" panose="020B0503020204020204" pitchFamily="34" charset="-122"/>
                </a:rPr>
                <a:t>倒位</a:t>
              </a:r>
              <a:endParaRPr lang="en-US" sz="1600" b="1" dirty="0">
                <a:latin typeface="Microsoft YaHei" panose="020B0503020204020204" pitchFamily="34" charset="-122"/>
                <a:ea typeface="Microsoft YaHei" panose="020B0503020204020204" pitchFamily="34" charset="-122"/>
              </a:endParaRPr>
            </a:p>
          </p:txBody>
        </p:sp>
        <p:sp>
          <p:nvSpPr>
            <p:cNvPr id="38" name="Rectangle 37">
              <a:extLst>
                <a:ext uri="{FF2B5EF4-FFF2-40B4-BE49-F238E27FC236}">
                  <a16:creationId xmlns:a16="http://schemas.microsoft.com/office/drawing/2014/main" id="{51E57617-587D-EC44-7DE8-A17A324EB869}"/>
                </a:ext>
              </a:extLst>
            </p:cNvPr>
            <p:cNvSpPr/>
            <p:nvPr/>
          </p:nvSpPr>
          <p:spPr>
            <a:xfrm>
              <a:off x="5417152" y="3631771"/>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6A6565FB-9DA8-AD36-2F50-762E0D4AB84C}"/>
                </a:ext>
              </a:extLst>
            </p:cNvPr>
            <p:cNvCxnSpPr>
              <a:cxnSpLocks/>
            </p:cNvCxnSpPr>
            <p:nvPr/>
          </p:nvCxnSpPr>
          <p:spPr>
            <a:xfrm>
              <a:off x="6149344" y="3631771"/>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40" name="Rectangle 39">
              <a:extLst>
                <a:ext uri="{FF2B5EF4-FFF2-40B4-BE49-F238E27FC236}">
                  <a16:creationId xmlns:a16="http://schemas.microsoft.com/office/drawing/2014/main" id="{E5987C44-4437-950B-9A34-ABEEA63A5615}"/>
                </a:ext>
              </a:extLst>
            </p:cNvPr>
            <p:cNvSpPr/>
            <p:nvPr/>
          </p:nvSpPr>
          <p:spPr>
            <a:xfrm>
              <a:off x="7200751" y="3616005"/>
              <a:ext cx="1440000" cy="18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9CAE5D5-54D3-E517-359E-4C96EC40153B}"/>
                </a:ext>
              </a:extLst>
            </p:cNvPr>
            <p:cNvCxnSpPr>
              <a:cxnSpLocks/>
            </p:cNvCxnSpPr>
            <p:nvPr/>
          </p:nvCxnSpPr>
          <p:spPr>
            <a:xfrm>
              <a:off x="7932943" y="3616005"/>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grpSp>
          <p:nvGrpSpPr>
            <p:cNvPr id="42" name="Group 41">
              <a:extLst>
                <a:ext uri="{FF2B5EF4-FFF2-40B4-BE49-F238E27FC236}">
                  <a16:creationId xmlns:a16="http://schemas.microsoft.com/office/drawing/2014/main" id="{43C2D79B-5C8D-6949-E0A6-81F43E36A886}"/>
                </a:ext>
              </a:extLst>
            </p:cNvPr>
            <p:cNvGrpSpPr/>
            <p:nvPr/>
          </p:nvGrpSpPr>
          <p:grpSpPr>
            <a:xfrm>
              <a:off x="6318713" y="4350106"/>
              <a:ext cx="1441559" cy="187324"/>
              <a:chOff x="6050146" y="3621987"/>
              <a:chExt cx="1441559" cy="187324"/>
            </a:xfrm>
          </p:grpSpPr>
          <p:sp>
            <p:nvSpPr>
              <p:cNvPr id="46" name="Rectangle 45">
                <a:extLst>
                  <a:ext uri="{FF2B5EF4-FFF2-40B4-BE49-F238E27FC236}">
                    <a16:creationId xmlns:a16="http://schemas.microsoft.com/office/drawing/2014/main" id="{16757FD5-C6C7-BC23-4AB8-FC87CD97C8A4}"/>
                  </a:ext>
                </a:extLst>
              </p:cNvPr>
              <p:cNvSpPr/>
              <p:nvPr/>
            </p:nvSpPr>
            <p:spPr>
              <a:xfrm>
                <a:off x="6050146" y="3629311"/>
                <a:ext cx="144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113750E-30BB-FA6C-80AC-63AF67804CBD}"/>
                  </a:ext>
                </a:extLst>
              </p:cNvPr>
              <p:cNvCxnSpPr>
                <a:cxnSpLocks/>
              </p:cNvCxnSpPr>
              <p:nvPr/>
            </p:nvCxnSpPr>
            <p:spPr>
              <a:xfrm>
                <a:off x="6782338" y="3629311"/>
                <a:ext cx="0" cy="18000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48" name="Rectangle 47">
                <a:extLst>
                  <a:ext uri="{FF2B5EF4-FFF2-40B4-BE49-F238E27FC236}">
                    <a16:creationId xmlns:a16="http://schemas.microsoft.com/office/drawing/2014/main" id="{ECB03034-4F80-ACFF-6C4F-B0324E73E103}"/>
                  </a:ext>
                </a:extLst>
              </p:cNvPr>
              <p:cNvSpPr/>
              <p:nvPr/>
            </p:nvSpPr>
            <p:spPr>
              <a:xfrm>
                <a:off x="6771705" y="3621987"/>
                <a:ext cx="720000" cy="18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cxnSp>
          <p:nvCxnSpPr>
            <p:cNvPr id="43" name="Straight Connector 42">
              <a:extLst>
                <a:ext uri="{FF2B5EF4-FFF2-40B4-BE49-F238E27FC236}">
                  <a16:creationId xmlns:a16="http://schemas.microsoft.com/office/drawing/2014/main" id="{FA815233-2632-7F6D-34E3-E3B7E65F13B1}"/>
                </a:ext>
              </a:extLst>
            </p:cNvPr>
            <p:cNvCxnSpPr>
              <a:cxnSpLocks/>
              <a:stCxn id="38" idx="2"/>
              <a:endCxn id="46" idx="0"/>
            </p:cNvCxnSpPr>
            <p:nvPr/>
          </p:nvCxnSpPr>
          <p:spPr>
            <a:xfrm>
              <a:off x="6137152" y="3811771"/>
              <a:ext cx="901561" cy="545659"/>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BCDCB7F8-F5C8-D2EE-4F87-B80753C44DE7}"/>
                </a:ext>
              </a:extLst>
            </p:cNvPr>
            <p:cNvCxnSpPr>
              <a:cxnSpLocks/>
              <a:stCxn id="40" idx="2"/>
              <a:endCxn id="46" idx="0"/>
            </p:cNvCxnSpPr>
            <p:nvPr/>
          </p:nvCxnSpPr>
          <p:spPr>
            <a:xfrm flipH="1">
              <a:off x="7038713" y="3796005"/>
              <a:ext cx="882038" cy="561425"/>
            </a:xfrm>
            <a:prstGeom prst="line">
              <a:avLst/>
            </a:prstGeom>
            <a:ln w="12700">
              <a:prstDash val="sysDash"/>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DD46553D-6163-6016-1F54-5E0E3DBC78C7}"/>
                </a:ext>
              </a:extLst>
            </p:cNvPr>
            <p:cNvSpPr txBox="1"/>
            <p:nvPr/>
          </p:nvSpPr>
          <p:spPr>
            <a:xfrm>
              <a:off x="5784881" y="4730443"/>
              <a:ext cx="2489984" cy="401549"/>
            </a:xfrm>
            <a:prstGeom prst="rect">
              <a:avLst/>
            </a:prstGeom>
            <a:noFill/>
          </p:spPr>
          <p:txBody>
            <a:bodyPr wrap="none" rtlCol="0">
              <a:spAutoFit/>
            </a:bodyPr>
            <a:lstStyle/>
            <a:p>
              <a:r>
                <a:rPr lang="en-US" altLang="zh-CN" sz="1600" b="1" dirty="0">
                  <a:latin typeface="Microsoft YaHei" panose="020B0503020204020204" pitchFamily="34" charset="-122"/>
                  <a:ea typeface="Microsoft YaHei" panose="020B0503020204020204" pitchFamily="34" charset="-122"/>
                </a:rPr>
                <a:t>Translocation, </a:t>
              </a:r>
              <a:r>
                <a:rPr lang="zh-CN" altLang="en-US" sz="1600" b="1" dirty="0">
                  <a:latin typeface="Microsoft YaHei" panose="020B0503020204020204" pitchFamily="34" charset="-122"/>
                  <a:ea typeface="Microsoft YaHei" panose="020B0503020204020204" pitchFamily="34" charset="-122"/>
                </a:rPr>
                <a:t>易位</a:t>
              </a:r>
              <a:endParaRPr lang="en-US" sz="1600" b="1"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6001841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85692-391D-09F2-93D3-E1C3C8424009}"/>
              </a:ext>
            </a:extLst>
          </p:cNvPr>
          <p:cNvSpPr>
            <a:spLocks noGrp="1"/>
          </p:cNvSpPr>
          <p:nvPr>
            <p:ph type="title"/>
          </p:nvPr>
        </p:nvSpPr>
        <p:spPr/>
        <p:txBody>
          <a:bodyPr/>
          <a:lstStyle/>
          <a:p>
            <a:r>
              <a:rPr lang="en-CN" dirty="0"/>
              <a:t>Quality control (3): validation of certain variants</a:t>
            </a:r>
          </a:p>
        </p:txBody>
      </p:sp>
      <p:sp>
        <p:nvSpPr>
          <p:cNvPr id="3" name="Content Placeholder 2">
            <a:extLst>
              <a:ext uri="{FF2B5EF4-FFF2-40B4-BE49-F238E27FC236}">
                <a16:creationId xmlns:a16="http://schemas.microsoft.com/office/drawing/2014/main" id="{0AE91BE6-81D7-83C5-9B9A-30FC715926E2}"/>
              </a:ext>
            </a:extLst>
          </p:cNvPr>
          <p:cNvSpPr>
            <a:spLocks noGrp="1"/>
          </p:cNvSpPr>
          <p:nvPr>
            <p:ph idx="1"/>
          </p:nvPr>
        </p:nvSpPr>
        <p:spPr/>
        <p:txBody>
          <a:bodyPr/>
          <a:lstStyle/>
          <a:p>
            <a:r>
              <a:rPr lang="en-CN" dirty="0"/>
              <a:t>(a) Visual check</a:t>
            </a:r>
          </a:p>
        </p:txBody>
      </p:sp>
      <p:pic>
        <p:nvPicPr>
          <p:cNvPr id="5" name="Picture 4">
            <a:extLst>
              <a:ext uri="{FF2B5EF4-FFF2-40B4-BE49-F238E27FC236}">
                <a16:creationId xmlns:a16="http://schemas.microsoft.com/office/drawing/2014/main" id="{C5DDB44F-AC16-1DB1-2D58-35D1B85DAEEE}"/>
              </a:ext>
            </a:extLst>
          </p:cNvPr>
          <p:cNvPicPr>
            <a:picLocks noChangeAspect="1"/>
          </p:cNvPicPr>
          <p:nvPr/>
        </p:nvPicPr>
        <p:blipFill>
          <a:blip r:embed="rId3"/>
          <a:stretch>
            <a:fillRect/>
          </a:stretch>
        </p:blipFill>
        <p:spPr>
          <a:xfrm>
            <a:off x="644578" y="1712481"/>
            <a:ext cx="8180108" cy="4928818"/>
          </a:xfrm>
          <a:prstGeom prst="rect">
            <a:avLst/>
          </a:prstGeom>
        </p:spPr>
      </p:pic>
      <p:sp>
        <p:nvSpPr>
          <p:cNvPr id="7" name="TextBox 6">
            <a:extLst>
              <a:ext uri="{FF2B5EF4-FFF2-40B4-BE49-F238E27FC236}">
                <a16:creationId xmlns:a16="http://schemas.microsoft.com/office/drawing/2014/main" id="{355CF85F-1E4D-CE1E-19DC-2851DB7E5CBE}"/>
              </a:ext>
            </a:extLst>
          </p:cNvPr>
          <p:cNvSpPr txBox="1"/>
          <p:nvPr/>
        </p:nvSpPr>
        <p:spPr>
          <a:xfrm>
            <a:off x="2600900" y="1368629"/>
            <a:ext cx="4586990" cy="400110"/>
          </a:xfrm>
          <a:prstGeom prst="rect">
            <a:avLst/>
          </a:prstGeom>
          <a:noFill/>
        </p:spPr>
        <p:txBody>
          <a:bodyPr wrap="square">
            <a:spAutoFit/>
          </a:bodyPr>
          <a:lstStyle/>
          <a:p>
            <a:pPr algn="l"/>
            <a:r>
              <a:rPr lang="en-US" sz="2000" b="1" i="0" u="none" strike="noStrike" dirty="0">
                <a:solidFill>
                  <a:srgbClr val="222222"/>
                </a:solidFill>
                <a:effectLst/>
                <a:latin typeface="Harding"/>
              </a:rPr>
              <a:t>IGV: Integrative genomics viewer</a:t>
            </a:r>
          </a:p>
        </p:txBody>
      </p:sp>
      <p:sp>
        <p:nvSpPr>
          <p:cNvPr id="8" name="TextBox 7">
            <a:extLst>
              <a:ext uri="{FF2B5EF4-FFF2-40B4-BE49-F238E27FC236}">
                <a16:creationId xmlns:a16="http://schemas.microsoft.com/office/drawing/2014/main" id="{D4C18C52-689A-63F2-F8CF-305D773F71E1}"/>
              </a:ext>
            </a:extLst>
          </p:cNvPr>
          <p:cNvSpPr txBox="1"/>
          <p:nvPr/>
        </p:nvSpPr>
        <p:spPr>
          <a:xfrm>
            <a:off x="4166355" y="6611002"/>
            <a:ext cx="4977645" cy="261610"/>
          </a:xfrm>
          <a:prstGeom prst="rect">
            <a:avLst/>
          </a:prstGeom>
          <a:noFill/>
        </p:spPr>
        <p:txBody>
          <a:bodyPr wrap="none" rtlCol="0">
            <a:spAutoFit/>
          </a:bodyPr>
          <a:lstStyle/>
          <a:p>
            <a:r>
              <a:rPr lang="en-CN" sz="1100" dirty="0"/>
              <a:t>Robinson et al., Nature Biotechnology, 2011; Doi: </a:t>
            </a:r>
            <a:r>
              <a:rPr lang="en-US" sz="1100" b="0" i="0" u="none" strike="noStrike" dirty="0">
                <a:solidFill>
                  <a:srgbClr val="222222"/>
                </a:solidFill>
                <a:effectLst/>
              </a:rPr>
              <a:t>https://</a:t>
            </a:r>
            <a:r>
              <a:rPr lang="en-US" sz="1100" b="0" i="0" u="none" strike="noStrike" dirty="0" err="1">
                <a:solidFill>
                  <a:srgbClr val="222222"/>
                </a:solidFill>
                <a:effectLst/>
              </a:rPr>
              <a:t>doi.org</a:t>
            </a:r>
            <a:r>
              <a:rPr lang="en-US" sz="1100" b="0" i="0" u="none" strike="noStrike" dirty="0">
                <a:solidFill>
                  <a:srgbClr val="222222"/>
                </a:solidFill>
                <a:effectLst/>
              </a:rPr>
              <a:t>/10.1038/nbt.1754</a:t>
            </a:r>
            <a:endParaRPr lang="en-CN" sz="1100" dirty="0"/>
          </a:p>
        </p:txBody>
      </p:sp>
    </p:spTree>
    <p:extLst>
      <p:ext uri="{BB962C8B-B14F-4D97-AF65-F5344CB8AC3E}">
        <p14:creationId xmlns:p14="http://schemas.microsoft.com/office/powerpoint/2010/main" val="1186232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85692-391D-09F2-93D3-E1C3C8424009}"/>
              </a:ext>
            </a:extLst>
          </p:cNvPr>
          <p:cNvSpPr>
            <a:spLocks noGrp="1"/>
          </p:cNvSpPr>
          <p:nvPr>
            <p:ph type="title"/>
          </p:nvPr>
        </p:nvSpPr>
        <p:spPr/>
        <p:txBody>
          <a:bodyPr/>
          <a:lstStyle/>
          <a:p>
            <a:r>
              <a:rPr lang="en-CN" dirty="0"/>
              <a:t>Quality control (3): validation of certain variants</a:t>
            </a:r>
          </a:p>
        </p:txBody>
      </p:sp>
      <p:sp>
        <p:nvSpPr>
          <p:cNvPr id="3" name="Content Placeholder 2">
            <a:extLst>
              <a:ext uri="{FF2B5EF4-FFF2-40B4-BE49-F238E27FC236}">
                <a16:creationId xmlns:a16="http://schemas.microsoft.com/office/drawing/2014/main" id="{0AE91BE6-81D7-83C5-9B9A-30FC715926E2}"/>
              </a:ext>
            </a:extLst>
          </p:cNvPr>
          <p:cNvSpPr>
            <a:spLocks noGrp="1"/>
          </p:cNvSpPr>
          <p:nvPr>
            <p:ph idx="1"/>
          </p:nvPr>
        </p:nvSpPr>
        <p:spPr/>
        <p:txBody>
          <a:bodyPr/>
          <a:lstStyle/>
          <a:p>
            <a:r>
              <a:rPr lang="en-CN" dirty="0"/>
              <a:t>(b) Machine-learning based methods</a:t>
            </a:r>
          </a:p>
        </p:txBody>
      </p:sp>
      <p:pic>
        <p:nvPicPr>
          <p:cNvPr id="5" name="Picture 4">
            <a:extLst>
              <a:ext uri="{FF2B5EF4-FFF2-40B4-BE49-F238E27FC236}">
                <a16:creationId xmlns:a16="http://schemas.microsoft.com/office/drawing/2014/main" id="{E37B88BE-C48F-894A-E33B-37BB5C0EDEFC}"/>
              </a:ext>
            </a:extLst>
          </p:cNvPr>
          <p:cNvPicPr>
            <a:picLocks noChangeAspect="1"/>
          </p:cNvPicPr>
          <p:nvPr/>
        </p:nvPicPr>
        <p:blipFill>
          <a:blip r:embed="rId2"/>
          <a:srcRect l="67799" b="22844"/>
          <a:stretch/>
        </p:blipFill>
        <p:spPr>
          <a:xfrm>
            <a:off x="2750997" y="1352533"/>
            <a:ext cx="3554920" cy="5221346"/>
          </a:xfrm>
          <a:prstGeom prst="rect">
            <a:avLst/>
          </a:prstGeom>
        </p:spPr>
      </p:pic>
      <p:sp>
        <p:nvSpPr>
          <p:cNvPr id="7" name="TextBox 6">
            <a:extLst>
              <a:ext uri="{FF2B5EF4-FFF2-40B4-BE49-F238E27FC236}">
                <a16:creationId xmlns:a16="http://schemas.microsoft.com/office/drawing/2014/main" id="{A700FA7E-70F8-E30B-9AB6-BB0E7CB89323}"/>
              </a:ext>
            </a:extLst>
          </p:cNvPr>
          <p:cNvSpPr txBox="1"/>
          <p:nvPr/>
        </p:nvSpPr>
        <p:spPr>
          <a:xfrm>
            <a:off x="4453507" y="6611380"/>
            <a:ext cx="4586990" cy="261610"/>
          </a:xfrm>
          <a:prstGeom prst="rect">
            <a:avLst/>
          </a:prstGeom>
          <a:noFill/>
        </p:spPr>
        <p:txBody>
          <a:bodyPr wrap="square">
            <a:spAutoFit/>
          </a:bodyPr>
          <a:lstStyle/>
          <a:p>
            <a:r>
              <a:rPr lang="en-US" sz="1100" b="0" i="0" u="none" strike="noStrike" dirty="0">
                <a:solidFill>
                  <a:srgbClr val="222222"/>
                </a:solidFill>
                <a:effectLst/>
              </a:rPr>
              <a:t>Collins et al., Nature, 2020; Doi: https://</a:t>
            </a:r>
            <a:r>
              <a:rPr lang="en-US" sz="1100" b="0" i="0" u="none" strike="noStrike" dirty="0" err="1">
                <a:solidFill>
                  <a:srgbClr val="222222"/>
                </a:solidFill>
                <a:effectLst/>
              </a:rPr>
              <a:t>doi.org</a:t>
            </a:r>
            <a:r>
              <a:rPr lang="en-US" sz="1100" b="0" i="0" u="none" strike="noStrike" dirty="0">
                <a:solidFill>
                  <a:srgbClr val="222222"/>
                </a:solidFill>
                <a:effectLst/>
              </a:rPr>
              <a:t>/10.1038/s41586-020-2287-8</a:t>
            </a:r>
            <a:endParaRPr lang="en-CN" sz="1100" dirty="0"/>
          </a:p>
        </p:txBody>
      </p:sp>
    </p:spTree>
    <p:extLst>
      <p:ext uri="{BB962C8B-B14F-4D97-AF65-F5344CB8AC3E}">
        <p14:creationId xmlns:p14="http://schemas.microsoft.com/office/powerpoint/2010/main" val="3650519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85692-391D-09F2-93D3-E1C3C8424009}"/>
              </a:ext>
            </a:extLst>
          </p:cNvPr>
          <p:cNvSpPr>
            <a:spLocks noGrp="1"/>
          </p:cNvSpPr>
          <p:nvPr>
            <p:ph type="title"/>
          </p:nvPr>
        </p:nvSpPr>
        <p:spPr/>
        <p:txBody>
          <a:bodyPr/>
          <a:lstStyle/>
          <a:p>
            <a:r>
              <a:rPr lang="en-CN" dirty="0"/>
              <a:t>Quality control (3): validation of certain variants</a:t>
            </a:r>
          </a:p>
        </p:txBody>
      </p:sp>
      <p:sp>
        <p:nvSpPr>
          <p:cNvPr id="3" name="Content Placeholder 2">
            <a:extLst>
              <a:ext uri="{FF2B5EF4-FFF2-40B4-BE49-F238E27FC236}">
                <a16:creationId xmlns:a16="http://schemas.microsoft.com/office/drawing/2014/main" id="{0AE91BE6-81D7-83C5-9B9A-30FC715926E2}"/>
              </a:ext>
            </a:extLst>
          </p:cNvPr>
          <p:cNvSpPr>
            <a:spLocks noGrp="1"/>
          </p:cNvSpPr>
          <p:nvPr>
            <p:ph idx="1"/>
          </p:nvPr>
        </p:nvSpPr>
        <p:spPr/>
        <p:txBody>
          <a:bodyPr/>
          <a:lstStyle/>
          <a:p>
            <a:r>
              <a:rPr lang="en-CN" dirty="0"/>
              <a:t>(c) Sanger sequencing</a:t>
            </a:r>
          </a:p>
          <a:p>
            <a:pPr lvl="1"/>
            <a:endParaRPr lang="en-US" dirty="0"/>
          </a:p>
          <a:p>
            <a:pPr lvl="1"/>
            <a:r>
              <a:rPr lang="en-US" dirty="0"/>
              <a:t>A</a:t>
            </a:r>
            <a:r>
              <a:rPr lang="en-CN" dirty="0"/>
              <a:t>rguably, the “golden standard” for validating variants</a:t>
            </a:r>
          </a:p>
          <a:p>
            <a:pPr lvl="1"/>
            <a:endParaRPr lang="en-CN" dirty="0"/>
          </a:p>
          <a:p>
            <a:pPr lvl="1"/>
            <a:r>
              <a:rPr lang="en-US" dirty="0"/>
              <a:t>L</a:t>
            </a:r>
            <a:r>
              <a:rPr lang="en-CN" dirty="0"/>
              <a:t>imitations:</a:t>
            </a:r>
          </a:p>
          <a:p>
            <a:pPr lvl="2"/>
            <a:r>
              <a:rPr lang="en-US" b="0" i="0" u="none" strike="noStrike" dirty="0">
                <a:solidFill>
                  <a:srgbClr val="222222"/>
                </a:solidFill>
                <a:effectLst/>
              </a:rPr>
              <a:t>Length up to ~800-900bp</a:t>
            </a:r>
          </a:p>
          <a:p>
            <a:pPr lvl="2"/>
            <a:r>
              <a:rPr lang="en-US" dirty="0">
                <a:solidFill>
                  <a:srgbClr val="222222"/>
                </a:solidFill>
              </a:rPr>
              <a:t>Has difficulty reading through short repeat sequences</a:t>
            </a:r>
          </a:p>
          <a:p>
            <a:pPr lvl="2"/>
            <a:endParaRPr lang="en-US" dirty="0">
              <a:solidFill>
                <a:srgbClr val="222222"/>
              </a:solidFill>
            </a:endParaRPr>
          </a:p>
          <a:p>
            <a:r>
              <a:rPr lang="en-US" dirty="0">
                <a:solidFill>
                  <a:srgbClr val="222222"/>
                </a:solidFill>
              </a:rPr>
              <a:t>(d)</a:t>
            </a:r>
            <a:r>
              <a:rPr lang="zh-CN" altLang="en-US" dirty="0">
                <a:solidFill>
                  <a:srgbClr val="222222"/>
                </a:solidFill>
              </a:rPr>
              <a:t> </a:t>
            </a:r>
            <a:r>
              <a:rPr lang="en-US" altLang="zh-CN" dirty="0">
                <a:solidFill>
                  <a:srgbClr val="222222"/>
                </a:solidFill>
              </a:rPr>
              <a:t>Capillary electrophoresis</a:t>
            </a:r>
          </a:p>
          <a:p>
            <a:pPr lvl="1"/>
            <a:endParaRPr lang="en-US" dirty="0">
              <a:solidFill>
                <a:srgbClr val="222222"/>
              </a:solidFill>
            </a:endParaRPr>
          </a:p>
          <a:p>
            <a:pPr lvl="1"/>
            <a:r>
              <a:rPr lang="en-US" dirty="0"/>
              <a:t>F</a:t>
            </a:r>
            <a:r>
              <a:rPr lang="en-CN" dirty="0"/>
              <a:t>or repeat sequences such as </a:t>
            </a:r>
            <a:r>
              <a:rPr lang="en-CN" b="1" dirty="0"/>
              <a:t>tandem repeats </a:t>
            </a:r>
            <a:r>
              <a:rPr lang="en-CN" i="1" dirty="0"/>
              <a:t>(sometimes difficult to sequence due to the high repetitive nature)</a:t>
            </a:r>
          </a:p>
        </p:txBody>
      </p:sp>
    </p:spTree>
    <p:extLst>
      <p:ext uri="{BB962C8B-B14F-4D97-AF65-F5344CB8AC3E}">
        <p14:creationId xmlns:p14="http://schemas.microsoft.com/office/powerpoint/2010/main" val="4341829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A2E0-DED0-125B-9353-6E62571E6594}"/>
              </a:ext>
            </a:extLst>
          </p:cNvPr>
          <p:cNvSpPr>
            <a:spLocks noGrp="1"/>
          </p:cNvSpPr>
          <p:nvPr>
            <p:ph type="title"/>
          </p:nvPr>
        </p:nvSpPr>
        <p:spPr/>
        <p:txBody>
          <a:bodyPr/>
          <a:lstStyle/>
          <a:p>
            <a:r>
              <a:rPr lang="en-US" dirty="0"/>
              <a:t>S</a:t>
            </a:r>
            <a:r>
              <a:rPr lang="en-CN" dirty="0"/>
              <a:t>ummary</a:t>
            </a:r>
          </a:p>
        </p:txBody>
      </p:sp>
      <p:sp>
        <p:nvSpPr>
          <p:cNvPr id="3" name="Content Placeholder 2">
            <a:extLst>
              <a:ext uri="{FF2B5EF4-FFF2-40B4-BE49-F238E27FC236}">
                <a16:creationId xmlns:a16="http://schemas.microsoft.com/office/drawing/2014/main" id="{3D3BD803-BA9C-0A94-717A-F1920F6A8D20}"/>
              </a:ext>
            </a:extLst>
          </p:cNvPr>
          <p:cNvSpPr>
            <a:spLocks noGrp="1"/>
          </p:cNvSpPr>
          <p:nvPr>
            <p:ph idx="1"/>
          </p:nvPr>
        </p:nvSpPr>
        <p:spPr/>
        <p:txBody>
          <a:bodyPr/>
          <a:lstStyle/>
          <a:p>
            <a:r>
              <a:rPr lang="en-CN" dirty="0"/>
              <a:t>The sources of human genomic variants</a:t>
            </a:r>
          </a:p>
          <a:p>
            <a:endParaRPr lang="en-CN" dirty="0"/>
          </a:p>
          <a:p>
            <a:r>
              <a:rPr lang="en-US" dirty="0"/>
              <a:t>Ways to detect </a:t>
            </a:r>
            <a:r>
              <a:rPr lang="en-CN" dirty="0"/>
              <a:t>genomic variants</a:t>
            </a:r>
          </a:p>
          <a:p>
            <a:endParaRPr lang="en-CN" dirty="0"/>
          </a:p>
          <a:p>
            <a:r>
              <a:rPr lang="en-US" dirty="0"/>
              <a:t>S</a:t>
            </a:r>
            <a:r>
              <a:rPr lang="en-CN" dirty="0"/>
              <a:t>equencing technologies at a glance</a:t>
            </a:r>
          </a:p>
          <a:p>
            <a:endParaRPr lang="en-CN" dirty="0"/>
          </a:p>
          <a:p>
            <a:r>
              <a:rPr lang="en-US" dirty="0"/>
              <a:t>S</a:t>
            </a:r>
            <a:r>
              <a:rPr lang="en-CN" dirty="0"/>
              <a:t>equencing-based methods for identifying genomic variants</a:t>
            </a:r>
          </a:p>
          <a:p>
            <a:pPr lvl="1"/>
            <a:r>
              <a:rPr lang="en-CN" dirty="0"/>
              <a:t>+ how to do quality control </a:t>
            </a:r>
          </a:p>
        </p:txBody>
      </p:sp>
    </p:spTree>
    <p:extLst>
      <p:ext uri="{BB962C8B-B14F-4D97-AF65-F5344CB8AC3E}">
        <p14:creationId xmlns:p14="http://schemas.microsoft.com/office/powerpoint/2010/main" val="310530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2CEDE-DB68-2C64-7FB8-09438BA4F507}"/>
              </a:ext>
            </a:extLst>
          </p:cNvPr>
          <p:cNvSpPr>
            <a:spLocks noGrp="1"/>
          </p:cNvSpPr>
          <p:nvPr>
            <p:ph type="title"/>
          </p:nvPr>
        </p:nvSpPr>
        <p:spPr/>
        <p:txBody>
          <a:bodyPr/>
          <a:lstStyle/>
          <a:p>
            <a:r>
              <a:rPr lang="en-US" dirty="0"/>
              <a:t>G</a:t>
            </a:r>
            <a:r>
              <a:rPr lang="en-CN" dirty="0"/>
              <a:t>enomic structural variation</a:t>
            </a:r>
          </a:p>
        </p:txBody>
      </p:sp>
      <p:sp>
        <p:nvSpPr>
          <p:cNvPr id="3" name="Content Placeholder 2">
            <a:extLst>
              <a:ext uri="{FF2B5EF4-FFF2-40B4-BE49-F238E27FC236}">
                <a16:creationId xmlns:a16="http://schemas.microsoft.com/office/drawing/2014/main" id="{83648E1F-37D0-45E0-A748-6320D32D5AD1}"/>
              </a:ext>
            </a:extLst>
          </p:cNvPr>
          <p:cNvSpPr>
            <a:spLocks noGrp="1"/>
          </p:cNvSpPr>
          <p:nvPr>
            <p:ph idx="1"/>
          </p:nvPr>
        </p:nvSpPr>
        <p:spPr>
          <a:xfrm>
            <a:off x="14533" y="955617"/>
            <a:ext cx="3603264" cy="5221346"/>
          </a:xfrm>
        </p:spPr>
        <p:txBody>
          <a:bodyPr/>
          <a:lstStyle/>
          <a:p>
            <a:r>
              <a:rPr lang="en-US" dirty="0"/>
              <a:t>C</a:t>
            </a:r>
            <a:r>
              <a:rPr lang="en-CN" dirty="0"/>
              <a:t>onsequences of SV</a:t>
            </a:r>
          </a:p>
          <a:p>
            <a:pPr lvl="1"/>
            <a:r>
              <a:rPr lang="en-US" dirty="0"/>
              <a:t>R</a:t>
            </a:r>
            <a:r>
              <a:rPr lang="en-CN" dirty="0"/>
              <a:t>elative to a coding gene:</a:t>
            </a:r>
          </a:p>
          <a:p>
            <a:pPr lvl="2"/>
            <a:r>
              <a:rPr lang="en-US" dirty="0"/>
              <a:t>M</a:t>
            </a:r>
            <a:r>
              <a:rPr lang="en-CN" dirty="0"/>
              <a:t>ore severe impact than SNP due to the size</a:t>
            </a:r>
          </a:p>
          <a:p>
            <a:pPr lvl="2"/>
            <a:endParaRPr lang="en-CN" dirty="0"/>
          </a:p>
          <a:p>
            <a:pPr lvl="1"/>
            <a:r>
              <a:rPr lang="en-US" dirty="0"/>
              <a:t>O</a:t>
            </a:r>
            <a:r>
              <a:rPr lang="en-CN" dirty="0"/>
              <a:t>utside of coding genes:</a:t>
            </a:r>
          </a:p>
          <a:p>
            <a:pPr lvl="2"/>
            <a:r>
              <a:rPr lang="en-CN" dirty="0"/>
              <a:t> impact regulatoru elements (figure to the right)</a:t>
            </a:r>
          </a:p>
          <a:p>
            <a:pPr lvl="2"/>
            <a:r>
              <a:rPr lang="en-US" dirty="0"/>
              <a:t>I</a:t>
            </a:r>
            <a:r>
              <a:rPr lang="en-CN" dirty="0"/>
              <a:t>mpact ncRNAs</a:t>
            </a:r>
          </a:p>
          <a:p>
            <a:pPr lvl="1"/>
            <a:endParaRPr lang="en-CN" dirty="0"/>
          </a:p>
          <a:p>
            <a:pPr lvl="1"/>
            <a:endParaRPr lang="en-CN" dirty="0"/>
          </a:p>
        </p:txBody>
      </p:sp>
      <p:grpSp>
        <p:nvGrpSpPr>
          <p:cNvPr id="140" name="Group 139">
            <a:extLst>
              <a:ext uri="{FF2B5EF4-FFF2-40B4-BE49-F238E27FC236}">
                <a16:creationId xmlns:a16="http://schemas.microsoft.com/office/drawing/2014/main" id="{1A1387F3-AEB7-CE29-324E-9BCA3BEAE57A}"/>
              </a:ext>
            </a:extLst>
          </p:cNvPr>
          <p:cNvGrpSpPr>
            <a:grpSpLocks noChangeAspect="1"/>
          </p:cNvGrpSpPr>
          <p:nvPr/>
        </p:nvGrpSpPr>
        <p:grpSpPr>
          <a:xfrm>
            <a:off x="3736162" y="955617"/>
            <a:ext cx="5407838" cy="4932000"/>
            <a:chOff x="320843" y="1776748"/>
            <a:chExt cx="10465971" cy="9545053"/>
          </a:xfrm>
        </p:grpSpPr>
        <p:sp>
          <p:nvSpPr>
            <p:cNvPr id="4" name="Rectangle 3">
              <a:extLst>
                <a:ext uri="{FF2B5EF4-FFF2-40B4-BE49-F238E27FC236}">
                  <a16:creationId xmlns:a16="http://schemas.microsoft.com/office/drawing/2014/main" id="{9F6673DD-FADE-2DD2-1BC2-9CAF3E880698}"/>
                </a:ext>
              </a:extLst>
            </p:cNvPr>
            <p:cNvSpPr/>
            <p:nvPr/>
          </p:nvSpPr>
          <p:spPr>
            <a:xfrm>
              <a:off x="320843" y="1776748"/>
              <a:ext cx="10465971" cy="9545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5" name="Rounded Rectangle 4">
              <a:extLst>
                <a:ext uri="{FF2B5EF4-FFF2-40B4-BE49-F238E27FC236}">
                  <a16:creationId xmlns:a16="http://schemas.microsoft.com/office/drawing/2014/main" id="{5F99C09D-BE4A-FCFE-DF47-A068D78D21F3}"/>
                </a:ext>
              </a:extLst>
            </p:cNvPr>
            <p:cNvSpPr/>
            <p:nvPr/>
          </p:nvSpPr>
          <p:spPr>
            <a:xfrm>
              <a:off x="1373103" y="3518464"/>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6" name="Rectangle 5">
              <a:extLst>
                <a:ext uri="{FF2B5EF4-FFF2-40B4-BE49-F238E27FC236}">
                  <a16:creationId xmlns:a16="http://schemas.microsoft.com/office/drawing/2014/main" id="{0524509C-F2DE-04D3-4D64-B5B32AD64A53}"/>
                </a:ext>
              </a:extLst>
            </p:cNvPr>
            <p:cNvSpPr/>
            <p:nvPr/>
          </p:nvSpPr>
          <p:spPr>
            <a:xfrm>
              <a:off x="2565797" y="3465453"/>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7" name="Oval 6">
              <a:extLst>
                <a:ext uri="{FF2B5EF4-FFF2-40B4-BE49-F238E27FC236}">
                  <a16:creationId xmlns:a16="http://schemas.microsoft.com/office/drawing/2014/main" id="{9A1F75FC-7DAD-6388-F2EC-0C60A6A82A3C}"/>
                </a:ext>
              </a:extLst>
            </p:cNvPr>
            <p:cNvSpPr/>
            <p:nvPr/>
          </p:nvSpPr>
          <p:spPr>
            <a:xfrm>
              <a:off x="1686557" y="3387698"/>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8" name="Curved Connector 7">
              <a:extLst>
                <a:ext uri="{FF2B5EF4-FFF2-40B4-BE49-F238E27FC236}">
                  <a16:creationId xmlns:a16="http://schemas.microsoft.com/office/drawing/2014/main" id="{70E2BBAE-BEBC-E2BE-8DC5-D70F2053288F}"/>
                </a:ext>
              </a:extLst>
            </p:cNvPr>
            <p:cNvCxnSpPr>
              <a:cxnSpLocks/>
              <a:stCxn id="7" idx="0"/>
              <a:endCxn id="6" idx="0"/>
            </p:cNvCxnSpPr>
            <p:nvPr/>
          </p:nvCxnSpPr>
          <p:spPr>
            <a:xfrm rot="16200000" flipH="1">
              <a:off x="2258305" y="2887959"/>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1D561E1-3C1C-BD09-7179-EA8D4D2A62D0}"/>
                </a:ext>
              </a:extLst>
            </p:cNvPr>
            <p:cNvSpPr>
              <a:spLocks noChangeAspect="1"/>
            </p:cNvSpPr>
            <p:nvPr/>
          </p:nvSpPr>
          <p:spPr>
            <a:xfrm>
              <a:off x="1606997" y="2242887"/>
              <a:ext cx="126000" cy="252000"/>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a:ea typeface="Microsoft YaHei Light" panose="020B0502040204020203" pitchFamily="34" charset="-122"/>
                <a:cs typeface="Times New Roman" panose="02020603050405020304" pitchFamily="18" charset="0"/>
              </a:endParaRPr>
            </a:p>
          </p:txBody>
        </p:sp>
        <p:sp>
          <p:nvSpPr>
            <p:cNvPr id="10" name="TextBox 9">
              <a:extLst>
                <a:ext uri="{FF2B5EF4-FFF2-40B4-BE49-F238E27FC236}">
                  <a16:creationId xmlns:a16="http://schemas.microsoft.com/office/drawing/2014/main" id="{6B0A1C48-9CB7-6E51-448A-A6B068398A27}"/>
                </a:ext>
              </a:extLst>
            </p:cNvPr>
            <p:cNvSpPr txBox="1"/>
            <p:nvPr/>
          </p:nvSpPr>
          <p:spPr>
            <a:xfrm>
              <a:off x="2016145" y="2063669"/>
              <a:ext cx="1393574" cy="714780"/>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Regulatory </a:t>
              </a:r>
            </a:p>
            <a:p>
              <a:r>
                <a:rPr lang="en-US" sz="900" dirty="0">
                  <a:ea typeface="Microsoft YaHei" panose="020B0503020204020204" pitchFamily="34" charset="-122"/>
                  <a:cs typeface="Times New Roman" panose="02020603050405020304" pitchFamily="18" charset="0"/>
                </a:rPr>
                <a:t>elements</a:t>
              </a:r>
            </a:p>
          </p:txBody>
        </p:sp>
        <p:sp>
          <p:nvSpPr>
            <p:cNvPr id="11" name="Rectangle 10">
              <a:extLst>
                <a:ext uri="{FF2B5EF4-FFF2-40B4-BE49-F238E27FC236}">
                  <a16:creationId xmlns:a16="http://schemas.microsoft.com/office/drawing/2014/main" id="{D80F44B6-EC8D-8129-D9BD-58EF0255415D}"/>
                </a:ext>
              </a:extLst>
            </p:cNvPr>
            <p:cNvSpPr/>
            <p:nvPr/>
          </p:nvSpPr>
          <p:spPr>
            <a:xfrm>
              <a:off x="3642563" y="2271430"/>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2" name="TextBox 11">
              <a:extLst>
                <a:ext uri="{FF2B5EF4-FFF2-40B4-BE49-F238E27FC236}">
                  <a16:creationId xmlns:a16="http://schemas.microsoft.com/office/drawing/2014/main" id="{3D22AD4A-1D1B-346B-B095-6D10E450A58E}"/>
                </a:ext>
              </a:extLst>
            </p:cNvPr>
            <p:cNvSpPr txBox="1"/>
            <p:nvPr/>
          </p:nvSpPr>
          <p:spPr>
            <a:xfrm>
              <a:off x="4275641" y="2186245"/>
              <a:ext cx="804127"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gene</a:t>
              </a:r>
            </a:p>
          </p:txBody>
        </p:sp>
        <p:cxnSp>
          <p:nvCxnSpPr>
            <p:cNvPr id="13" name="Curved Connector 12">
              <a:extLst>
                <a:ext uri="{FF2B5EF4-FFF2-40B4-BE49-F238E27FC236}">
                  <a16:creationId xmlns:a16="http://schemas.microsoft.com/office/drawing/2014/main" id="{7BA28FB7-9678-09D7-7D99-19F9A4A2A57F}"/>
                </a:ext>
              </a:extLst>
            </p:cNvPr>
            <p:cNvCxnSpPr>
              <a:cxnSpLocks/>
            </p:cNvCxnSpPr>
            <p:nvPr/>
          </p:nvCxnSpPr>
          <p:spPr>
            <a:xfrm rot="16200000" flipH="1">
              <a:off x="5780908" y="2008033"/>
              <a:ext cx="77755" cy="900000"/>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846299C-F5C5-2B33-1115-349766227DA7}"/>
                </a:ext>
              </a:extLst>
            </p:cNvPr>
            <p:cNvSpPr txBox="1"/>
            <p:nvPr/>
          </p:nvSpPr>
          <p:spPr>
            <a:xfrm>
              <a:off x="6423492" y="2186245"/>
              <a:ext cx="1291197"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regulation</a:t>
              </a:r>
            </a:p>
          </p:txBody>
        </p:sp>
        <p:sp>
          <p:nvSpPr>
            <p:cNvPr id="15" name="TextBox 14">
              <a:extLst>
                <a:ext uri="{FF2B5EF4-FFF2-40B4-BE49-F238E27FC236}">
                  <a16:creationId xmlns:a16="http://schemas.microsoft.com/office/drawing/2014/main" id="{28E57C3F-BC4A-48C9-B690-FD01B104238A}"/>
                </a:ext>
              </a:extLst>
            </p:cNvPr>
            <p:cNvSpPr txBox="1"/>
            <p:nvPr/>
          </p:nvSpPr>
          <p:spPr>
            <a:xfrm>
              <a:off x="579299" y="2172903"/>
              <a:ext cx="1238457" cy="446736"/>
            </a:xfrm>
            <a:prstGeom prst="rect">
              <a:avLst/>
            </a:prstGeom>
            <a:noFill/>
          </p:spPr>
          <p:txBody>
            <a:bodyPr wrap="none" rtlCol="0">
              <a:spAutoFit/>
            </a:bodyPr>
            <a:lstStyle/>
            <a:p>
              <a:r>
                <a:rPr lang="en-US" altLang="zh-CN" sz="900" dirty="0">
                  <a:ea typeface="Microsoft YaHei" panose="020B0503020204020204" pitchFamily="34" charset="-122"/>
                  <a:cs typeface="Times New Roman" panose="02020603050405020304" pitchFamily="18" charset="0"/>
                </a:rPr>
                <a:t>Legend</a:t>
              </a:r>
              <a:r>
                <a:rPr lang="zh-CN" altLang="en-US" sz="900" dirty="0">
                  <a:ea typeface="Microsoft YaHei" panose="020B0503020204020204" pitchFamily="34" charset="-122"/>
                  <a:cs typeface="Times New Roman" panose="02020603050405020304" pitchFamily="18" charset="0"/>
                </a:rPr>
                <a:t>：</a:t>
              </a:r>
              <a:endParaRPr lang="en-US" sz="900" dirty="0">
                <a:ea typeface="Microsoft YaHei" panose="020B0503020204020204" pitchFamily="34" charset="-122"/>
                <a:cs typeface="Times New Roman" panose="02020603050405020304" pitchFamily="18" charset="0"/>
              </a:endParaRPr>
            </a:p>
          </p:txBody>
        </p:sp>
        <p:sp>
          <p:nvSpPr>
            <p:cNvPr id="16" name="Rounded Rectangle 15">
              <a:extLst>
                <a:ext uri="{FF2B5EF4-FFF2-40B4-BE49-F238E27FC236}">
                  <a16:creationId xmlns:a16="http://schemas.microsoft.com/office/drawing/2014/main" id="{081B0582-1C1C-51D0-B54E-777FDCE0C589}"/>
                </a:ext>
              </a:extLst>
            </p:cNvPr>
            <p:cNvSpPr/>
            <p:nvPr/>
          </p:nvSpPr>
          <p:spPr>
            <a:xfrm>
              <a:off x="579299" y="2073974"/>
              <a:ext cx="9365598" cy="623976"/>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CN" sz="900"/>
            </a:p>
          </p:txBody>
        </p:sp>
        <p:sp>
          <p:nvSpPr>
            <p:cNvPr id="17" name="Rounded Rectangle 16">
              <a:extLst>
                <a:ext uri="{FF2B5EF4-FFF2-40B4-BE49-F238E27FC236}">
                  <a16:creationId xmlns:a16="http://schemas.microsoft.com/office/drawing/2014/main" id="{3BAEA3FF-920D-EFB1-06AF-97CD4B6CF15C}"/>
                </a:ext>
              </a:extLst>
            </p:cNvPr>
            <p:cNvSpPr/>
            <p:nvPr/>
          </p:nvSpPr>
          <p:spPr>
            <a:xfrm>
              <a:off x="1373103" y="3922997"/>
              <a:ext cx="540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sp>
          <p:nvSpPr>
            <p:cNvPr id="18" name="TextBox 17">
              <a:extLst>
                <a:ext uri="{FF2B5EF4-FFF2-40B4-BE49-F238E27FC236}">
                  <a16:creationId xmlns:a16="http://schemas.microsoft.com/office/drawing/2014/main" id="{54299A2A-A86F-6F36-EB94-509324CCF867}"/>
                </a:ext>
              </a:extLst>
            </p:cNvPr>
            <p:cNvSpPr txBox="1"/>
            <p:nvPr/>
          </p:nvSpPr>
          <p:spPr>
            <a:xfrm>
              <a:off x="881321" y="3915136"/>
              <a:ext cx="1132977"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Deletion</a:t>
              </a:r>
            </a:p>
          </p:txBody>
        </p:sp>
        <p:sp>
          <p:nvSpPr>
            <p:cNvPr id="19" name="Rounded Rectangle 18">
              <a:extLst>
                <a:ext uri="{FF2B5EF4-FFF2-40B4-BE49-F238E27FC236}">
                  <a16:creationId xmlns:a16="http://schemas.microsoft.com/office/drawing/2014/main" id="{279E3766-60E0-F686-BBC3-1820458972C2}"/>
                </a:ext>
              </a:extLst>
            </p:cNvPr>
            <p:cNvSpPr/>
            <p:nvPr/>
          </p:nvSpPr>
          <p:spPr>
            <a:xfrm>
              <a:off x="1915275" y="4956670"/>
              <a:ext cx="162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20" name="Rectangle 19">
              <a:extLst>
                <a:ext uri="{FF2B5EF4-FFF2-40B4-BE49-F238E27FC236}">
                  <a16:creationId xmlns:a16="http://schemas.microsoft.com/office/drawing/2014/main" id="{34485C65-A276-BF69-CD4D-0AD9A4CCFC40}"/>
                </a:ext>
              </a:extLst>
            </p:cNvPr>
            <p:cNvSpPr/>
            <p:nvPr/>
          </p:nvSpPr>
          <p:spPr>
            <a:xfrm>
              <a:off x="2565797" y="4900004"/>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21" name="Rounded Rectangle 20">
              <a:extLst>
                <a:ext uri="{FF2B5EF4-FFF2-40B4-BE49-F238E27FC236}">
                  <a16:creationId xmlns:a16="http://schemas.microsoft.com/office/drawing/2014/main" id="{6A800D83-5711-7542-665A-9290B9571173}"/>
                </a:ext>
              </a:extLst>
            </p:cNvPr>
            <p:cNvSpPr/>
            <p:nvPr/>
          </p:nvSpPr>
          <p:spPr>
            <a:xfrm>
              <a:off x="4331849" y="3518464"/>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22" name="Rectangle 21">
              <a:extLst>
                <a:ext uri="{FF2B5EF4-FFF2-40B4-BE49-F238E27FC236}">
                  <a16:creationId xmlns:a16="http://schemas.microsoft.com/office/drawing/2014/main" id="{0755EAFC-2FFC-B791-F7AB-7B74018CD21B}"/>
                </a:ext>
              </a:extLst>
            </p:cNvPr>
            <p:cNvSpPr/>
            <p:nvPr/>
          </p:nvSpPr>
          <p:spPr>
            <a:xfrm>
              <a:off x="5868486" y="3457776"/>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23" name="Oval 22">
              <a:extLst>
                <a:ext uri="{FF2B5EF4-FFF2-40B4-BE49-F238E27FC236}">
                  <a16:creationId xmlns:a16="http://schemas.microsoft.com/office/drawing/2014/main" id="{817850B3-34B4-F0B8-1365-4769CD0D1E10}"/>
                </a:ext>
              </a:extLst>
            </p:cNvPr>
            <p:cNvSpPr/>
            <p:nvPr/>
          </p:nvSpPr>
          <p:spPr>
            <a:xfrm>
              <a:off x="4645303" y="3387698"/>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24" name="Curved Connector 23">
              <a:extLst>
                <a:ext uri="{FF2B5EF4-FFF2-40B4-BE49-F238E27FC236}">
                  <a16:creationId xmlns:a16="http://schemas.microsoft.com/office/drawing/2014/main" id="{3494616B-7103-9FAD-7E91-6A1FEE34CB1F}"/>
                </a:ext>
              </a:extLst>
            </p:cNvPr>
            <p:cNvCxnSpPr>
              <a:cxnSpLocks/>
              <a:stCxn id="32" idx="4"/>
              <a:endCxn id="28" idx="2"/>
            </p:cNvCxnSpPr>
            <p:nvPr/>
          </p:nvCxnSpPr>
          <p:spPr>
            <a:xfrm rot="5400000" flipH="1" flipV="1">
              <a:off x="5407982" y="4673082"/>
              <a:ext cx="46382" cy="858037"/>
            </a:xfrm>
            <a:prstGeom prst="curvedConnector3">
              <a:avLst>
                <a:gd name="adj1" fmla="val -492864"/>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2E538EBA-33BE-36FA-8463-EBCC4880A3AE}"/>
                </a:ext>
              </a:extLst>
            </p:cNvPr>
            <p:cNvSpPr/>
            <p:nvPr/>
          </p:nvSpPr>
          <p:spPr>
            <a:xfrm>
              <a:off x="5096247" y="3906094"/>
              <a:ext cx="540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sp>
          <p:nvSpPr>
            <p:cNvPr id="26" name="TextBox 25">
              <a:extLst>
                <a:ext uri="{FF2B5EF4-FFF2-40B4-BE49-F238E27FC236}">
                  <a16:creationId xmlns:a16="http://schemas.microsoft.com/office/drawing/2014/main" id="{850252BF-F33F-73E7-0DAC-CC6AA0874F8A}"/>
                </a:ext>
              </a:extLst>
            </p:cNvPr>
            <p:cNvSpPr txBox="1"/>
            <p:nvPr/>
          </p:nvSpPr>
          <p:spPr>
            <a:xfrm>
              <a:off x="4467870" y="3874840"/>
              <a:ext cx="1132977"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Deletion</a:t>
              </a:r>
            </a:p>
          </p:txBody>
        </p:sp>
        <p:sp>
          <p:nvSpPr>
            <p:cNvPr id="27" name="Rounded Rectangle 26">
              <a:extLst>
                <a:ext uri="{FF2B5EF4-FFF2-40B4-BE49-F238E27FC236}">
                  <a16:creationId xmlns:a16="http://schemas.microsoft.com/office/drawing/2014/main" id="{D7913079-EB0A-290E-8779-C0650ABB7F1F}"/>
                </a:ext>
              </a:extLst>
            </p:cNvPr>
            <p:cNvSpPr/>
            <p:nvPr/>
          </p:nvSpPr>
          <p:spPr>
            <a:xfrm>
              <a:off x="4610141" y="4966267"/>
              <a:ext cx="162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28" name="Rectangle 27">
              <a:extLst>
                <a:ext uri="{FF2B5EF4-FFF2-40B4-BE49-F238E27FC236}">
                  <a16:creationId xmlns:a16="http://schemas.microsoft.com/office/drawing/2014/main" id="{996F9F31-E4FC-3D83-C7FE-79DA337C8383}"/>
                </a:ext>
              </a:extLst>
            </p:cNvPr>
            <p:cNvSpPr/>
            <p:nvPr/>
          </p:nvSpPr>
          <p:spPr>
            <a:xfrm>
              <a:off x="5590192" y="4906630"/>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29" name="Hexagon 28">
              <a:extLst>
                <a:ext uri="{FF2B5EF4-FFF2-40B4-BE49-F238E27FC236}">
                  <a16:creationId xmlns:a16="http://schemas.microsoft.com/office/drawing/2014/main" id="{DAC6FE0B-1E49-65D1-D6CC-4B72E6E45C2F}"/>
                </a:ext>
              </a:extLst>
            </p:cNvPr>
            <p:cNvSpPr/>
            <p:nvPr/>
          </p:nvSpPr>
          <p:spPr>
            <a:xfrm>
              <a:off x="5237424" y="3426577"/>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30" name="Hexagon 29">
              <a:extLst>
                <a:ext uri="{FF2B5EF4-FFF2-40B4-BE49-F238E27FC236}">
                  <a16:creationId xmlns:a16="http://schemas.microsoft.com/office/drawing/2014/main" id="{CD171C7A-4C93-A2F9-D6EA-B193E50A1E4C}"/>
                </a:ext>
              </a:extLst>
            </p:cNvPr>
            <p:cNvSpPr/>
            <p:nvPr/>
          </p:nvSpPr>
          <p:spPr>
            <a:xfrm>
              <a:off x="8013754" y="2242888"/>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31" name="TextBox 30">
              <a:extLst>
                <a:ext uri="{FF2B5EF4-FFF2-40B4-BE49-F238E27FC236}">
                  <a16:creationId xmlns:a16="http://schemas.microsoft.com/office/drawing/2014/main" id="{E1F2C67F-7986-D788-ECA1-9D0943FF2B20}"/>
                </a:ext>
              </a:extLst>
            </p:cNvPr>
            <p:cNvSpPr txBox="1"/>
            <p:nvPr/>
          </p:nvSpPr>
          <p:spPr>
            <a:xfrm>
              <a:off x="8287622" y="2182798"/>
              <a:ext cx="1657275"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TAD boundary</a:t>
              </a:r>
            </a:p>
          </p:txBody>
        </p:sp>
        <p:sp>
          <p:nvSpPr>
            <p:cNvPr id="32" name="Oval 31">
              <a:extLst>
                <a:ext uri="{FF2B5EF4-FFF2-40B4-BE49-F238E27FC236}">
                  <a16:creationId xmlns:a16="http://schemas.microsoft.com/office/drawing/2014/main" id="{C267FC0C-BC0A-4A21-F6F3-1254790360B7}"/>
                </a:ext>
              </a:extLst>
            </p:cNvPr>
            <p:cNvSpPr/>
            <p:nvPr/>
          </p:nvSpPr>
          <p:spPr>
            <a:xfrm>
              <a:off x="4930147" y="4837258"/>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33" name="Straight Arrow Connector 32">
              <a:extLst>
                <a:ext uri="{FF2B5EF4-FFF2-40B4-BE49-F238E27FC236}">
                  <a16:creationId xmlns:a16="http://schemas.microsoft.com/office/drawing/2014/main" id="{5E0151D2-CFA6-29D0-34D7-E62D2C697C6B}"/>
                </a:ext>
              </a:extLst>
            </p:cNvPr>
            <p:cNvCxnSpPr/>
            <p:nvPr/>
          </p:nvCxnSpPr>
          <p:spPr>
            <a:xfrm>
              <a:off x="2297180" y="4212549"/>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0A8AFB-0D9E-EB36-EEEF-38C43D89C7BD}"/>
                </a:ext>
              </a:extLst>
            </p:cNvPr>
            <p:cNvCxnSpPr/>
            <p:nvPr/>
          </p:nvCxnSpPr>
          <p:spPr>
            <a:xfrm>
              <a:off x="5343005" y="4212549"/>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3A105385-CE9C-C046-F40C-587D8B06DD11}"/>
                </a:ext>
              </a:extLst>
            </p:cNvPr>
            <p:cNvSpPr/>
            <p:nvPr/>
          </p:nvSpPr>
          <p:spPr>
            <a:xfrm>
              <a:off x="7526983" y="3498584"/>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36" name="Rectangle 35">
              <a:extLst>
                <a:ext uri="{FF2B5EF4-FFF2-40B4-BE49-F238E27FC236}">
                  <a16:creationId xmlns:a16="http://schemas.microsoft.com/office/drawing/2014/main" id="{439D5AE1-E55A-C994-0D39-7A337275DDD7}"/>
                </a:ext>
              </a:extLst>
            </p:cNvPr>
            <p:cNvSpPr/>
            <p:nvPr/>
          </p:nvSpPr>
          <p:spPr>
            <a:xfrm>
              <a:off x="8719677" y="3445573"/>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37" name="Oval 36">
              <a:extLst>
                <a:ext uri="{FF2B5EF4-FFF2-40B4-BE49-F238E27FC236}">
                  <a16:creationId xmlns:a16="http://schemas.microsoft.com/office/drawing/2014/main" id="{453BFD6C-546F-017F-D237-F0C708E3579D}"/>
                </a:ext>
              </a:extLst>
            </p:cNvPr>
            <p:cNvSpPr/>
            <p:nvPr/>
          </p:nvSpPr>
          <p:spPr>
            <a:xfrm>
              <a:off x="7840437" y="3367818"/>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38" name="Curved Connector 37">
              <a:extLst>
                <a:ext uri="{FF2B5EF4-FFF2-40B4-BE49-F238E27FC236}">
                  <a16:creationId xmlns:a16="http://schemas.microsoft.com/office/drawing/2014/main" id="{78071686-2258-C684-315C-E9D42AEA617D}"/>
                </a:ext>
              </a:extLst>
            </p:cNvPr>
            <p:cNvCxnSpPr>
              <a:cxnSpLocks/>
              <a:stCxn id="37" idx="0"/>
              <a:endCxn id="36" idx="0"/>
            </p:cNvCxnSpPr>
            <p:nvPr/>
          </p:nvCxnSpPr>
          <p:spPr>
            <a:xfrm rot="16200000" flipH="1">
              <a:off x="8412185" y="2868079"/>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6945E2CC-0E86-651F-A841-B3578B50258D}"/>
                </a:ext>
              </a:extLst>
            </p:cNvPr>
            <p:cNvSpPr/>
            <p:nvPr/>
          </p:nvSpPr>
          <p:spPr>
            <a:xfrm>
              <a:off x="7575514" y="3899635"/>
              <a:ext cx="540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sp>
          <p:nvSpPr>
            <p:cNvPr id="40" name="TextBox 39">
              <a:extLst>
                <a:ext uri="{FF2B5EF4-FFF2-40B4-BE49-F238E27FC236}">
                  <a16:creationId xmlns:a16="http://schemas.microsoft.com/office/drawing/2014/main" id="{9B327123-45F0-509D-2DD6-0970D6ED0621}"/>
                </a:ext>
              </a:extLst>
            </p:cNvPr>
            <p:cNvSpPr txBox="1"/>
            <p:nvPr/>
          </p:nvSpPr>
          <p:spPr>
            <a:xfrm>
              <a:off x="7074956" y="3946548"/>
              <a:ext cx="1396676"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Duplication</a:t>
              </a:r>
            </a:p>
          </p:txBody>
        </p:sp>
        <p:sp>
          <p:nvSpPr>
            <p:cNvPr id="41" name="Rounded Rectangle 40">
              <a:extLst>
                <a:ext uri="{FF2B5EF4-FFF2-40B4-BE49-F238E27FC236}">
                  <a16:creationId xmlns:a16="http://schemas.microsoft.com/office/drawing/2014/main" id="{243999FA-1B17-3327-33F5-15E2408D492A}"/>
                </a:ext>
              </a:extLst>
            </p:cNvPr>
            <p:cNvSpPr/>
            <p:nvPr/>
          </p:nvSpPr>
          <p:spPr>
            <a:xfrm>
              <a:off x="7526986" y="4946387"/>
              <a:ext cx="270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42" name="Rectangle 41">
              <a:extLst>
                <a:ext uri="{FF2B5EF4-FFF2-40B4-BE49-F238E27FC236}">
                  <a16:creationId xmlns:a16="http://schemas.microsoft.com/office/drawing/2014/main" id="{A719CCD0-3010-8CC9-1B9C-5B2326F6BCF9}"/>
                </a:ext>
              </a:extLst>
            </p:cNvPr>
            <p:cNvSpPr/>
            <p:nvPr/>
          </p:nvSpPr>
          <p:spPr>
            <a:xfrm>
              <a:off x="9249765" y="4893376"/>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43" name="Straight Arrow Connector 42">
              <a:extLst>
                <a:ext uri="{FF2B5EF4-FFF2-40B4-BE49-F238E27FC236}">
                  <a16:creationId xmlns:a16="http://schemas.microsoft.com/office/drawing/2014/main" id="{522A1E81-EDE0-4AFA-58E9-13D71482D6CC}"/>
                </a:ext>
              </a:extLst>
            </p:cNvPr>
            <p:cNvCxnSpPr/>
            <p:nvPr/>
          </p:nvCxnSpPr>
          <p:spPr>
            <a:xfrm>
              <a:off x="8755860" y="4179417"/>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B5D94DD-9E0B-D34B-EB14-2CE589AAEE46}"/>
                </a:ext>
              </a:extLst>
            </p:cNvPr>
            <p:cNvSpPr/>
            <p:nvPr/>
          </p:nvSpPr>
          <p:spPr>
            <a:xfrm>
              <a:off x="8374971" y="4832191"/>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45" name="Oval 44">
              <a:extLst>
                <a:ext uri="{FF2B5EF4-FFF2-40B4-BE49-F238E27FC236}">
                  <a16:creationId xmlns:a16="http://schemas.microsoft.com/office/drawing/2014/main" id="{76D3B6EB-8DAB-99B2-8697-97807F03439D}"/>
                </a:ext>
              </a:extLst>
            </p:cNvPr>
            <p:cNvSpPr/>
            <p:nvPr/>
          </p:nvSpPr>
          <p:spPr>
            <a:xfrm>
              <a:off x="7840436" y="4835501"/>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46" name="Curved Connector 45">
              <a:extLst>
                <a:ext uri="{FF2B5EF4-FFF2-40B4-BE49-F238E27FC236}">
                  <a16:creationId xmlns:a16="http://schemas.microsoft.com/office/drawing/2014/main" id="{59F925D5-7D8A-9727-B60D-C7F230164D58}"/>
                </a:ext>
              </a:extLst>
            </p:cNvPr>
            <p:cNvCxnSpPr>
              <a:cxnSpLocks/>
              <a:stCxn id="44" idx="4"/>
              <a:endCxn id="42" idx="2"/>
            </p:cNvCxnSpPr>
            <p:nvPr/>
          </p:nvCxnSpPr>
          <p:spPr>
            <a:xfrm rot="5400000" flipH="1" flipV="1">
              <a:off x="8956089" y="4556546"/>
              <a:ext cx="54569" cy="1072786"/>
            </a:xfrm>
            <a:prstGeom prst="curvedConnector3">
              <a:avLst>
                <a:gd name="adj1" fmla="val -4189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55F6D0B9-0E32-B9CD-6958-9284B2333DD8}"/>
                </a:ext>
              </a:extLst>
            </p:cNvPr>
            <p:cNvCxnSpPr>
              <a:cxnSpLocks/>
              <a:stCxn id="45" idx="4"/>
              <a:endCxn id="42" idx="2"/>
            </p:cNvCxnSpPr>
            <p:nvPr/>
          </p:nvCxnSpPr>
          <p:spPr>
            <a:xfrm rot="5400000" flipH="1" flipV="1">
              <a:off x="8687166" y="4290935"/>
              <a:ext cx="57879" cy="1607321"/>
            </a:xfrm>
            <a:prstGeom prst="curvedConnector3">
              <a:avLst>
                <a:gd name="adj1" fmla="val -39496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B3F5D3C-9A74-4ED1-3DE8-9AC2102D4DFE}"/>
                </a:ext>
              </a:extLst>
            </p:cNvPr>
            <p:cNvGrpSpPr/>
            <p:nvPr/>
          </p:nvGrpSpPr>
          <p:grpSpPr>
            <a:xfrm>
              <a:off x="556441" y="2922117"/>
              <a:ext cx="3356122" cy="2544417"/>
              <a:chOff x="484252" y="1205948"/>
              <a:chExt cx="3356122" cy="2544417"/>
            </a:xfrm>
          </p:grpSpPr>
          <p:sp>
            <p:nvSpPr>
              <p:cNvPr id="49" name="Rectangle 48">
                <a:extLst>
                  <a:ext uri="{FF2B5EF4-FFF2-40B4-BE49-F238E27FC236}">
                    <a16:creationId xmlns:a16="http://schemas.microsoft.com/office/drawing/2014/main" id="{F1AED123-0D9B-1EB8-4438-A0329181FB69}"/>
                  </a:ext>
                </a:extLst>
              </p:cNvPr>
              <p:cNvSpPr/>
              <p:nvPr/>
            </p:nvSpPr>
            <p:spPr>
              <a:xfrm>
                <a:off x="507108" y="1205948"/>
                <a:ext cx="3333266"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50" name="TextBox 49">
                <a:extLst>
                  <a:ext uri="{FF2B5EF4-FFF2-40B4-BE49-F238E27FC236}">
                    <a16:creationId xmlns:a16="http://schemas.microsoft.com/office/drawing/2014/main" id="{22E03411-3A93-675E-8353-6734BC71CCD2}"/>
                  </a:ext>
                </a:extLst>
              </p:cNvPr>
              <p:cNvSpPr txBox="1"/>
              <p:nvPr/>
            </p:nvSpPr>
            <p:spPr>
              <a:xfrm>
                <a:off x="484252" y="1233257"/>
                <a:ext cx="605577"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(a)</a:t>
                </a:r>
              </a:p>
            </p:txBody>
          </p:sp>
        </p:grpSp>
        <p:grpSp>
          <p:nvGrpSpPr>
            <p:cNvPr id="51" name="Group 50">
              <a:extLst>
                <a:ext uri="{FF2B5EF4-FFF2-40B4-BE49-F238E27FC236}">
                  <a16:creationId xmlns:a16="http://schemas.microsoft.com/office/drawing/2014/main" id="{1485A1A5-E6BF-817E-8FFC-A1EE96A313B7}"/>
                </a:ext>
              </a:extLst>
            </p:cNvPr>
            <p:cNvGrpSpPr/>
            <p:nvPr/>
          </p:nvGrpSpPr>
          <p:grpSpPr>
            <a:xfrm>
              <a:off x="3920584" y="2922116"/>
              <a:ext cx="3043099" cy="2544417"/>
              <a:chOff x="484252" y="1205948"/>
              <a:chExt cx="3043099" cy="2544417"/>
            </a:xfrm>
          </p:grpSpPr>
          <p:sp>
            <p:nvSpPr>
              <p:cNvPr id="52" name="Rectangle 51">
                <a:extLst>
                  <a:ext uri="{FF2B5EF4-FFF2-40B4-BE49-F238E27FC236}">
                    <a16:creationId xmlns:a16="http://schemas.microsoft.com/office/drawing/2014/main" id="{C1E2F82B-CBB0-95D7-B509-A02D577E120E}"/>
                  </a:ext>
                </a:extLst>
              </p:cNvPr>
              <p:cNvSpPr/>
              <p:nvPr/>
            </p:nvSpPr>
            <p:spPr>
              <a:xfrm>
                <a:off x="507108" y="1205948"/>
                <a:ext cx="3020243"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53" name="TextBox 52">
                <a:extLst>
                  <a:ext uri="{FF2B5EF4-FFF2-40B4-BE49-F238E27FC236}">
                    <a16:creationId xmlns:a16="http://schemas.microsoft.com/office/drawing/2014/main" id="{BCE5CC7B-96F6-E4B7-BB97-F751F15C9EAB}"/>
                  </a:ext>
                </a:extLst>
              </p:cNvPr>
              <p:cNvSpPr txBox="1"/>
              <p:nvPr/>
            </p:nvSpPr>
            <p:spPr>
              <a:xfrm>
                <a:off x="484252" y="1233257"/>
                <a:ext cx="614886"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(b)</a:t>
                </a:r>
              </a:p>
            </p:txBody>
          </p:sp>
        </p:grpSp>
        <p:grpSp>
          <p:nvGrpSpPr>
            <p:cNvPr id="54" name="Group 53">
              <a:extLst>
                <a:ext uri="{FF2B5EF4-FFF2-40B4-BE49-F238E27FC236}">
                  <a16:creationId xmlns:a16="http://schemas.microsoft.com/office/drawing/2014/main" id="{0F4C4EC9-9C1F-D345-9AAE-EC3EC71975F6}"/>
                </a:ext>
              </a:extLst>
            </p:cNvPr>
            <p:cNvGrpSpPr/>
            <p:nvPr/>
          </p:nvGrpSpPr>
          <p:grpSpPr>
            <a:xfrm>
              <a:off x="6969595" y="2922115"/>
              <a:ext cx="3451508" cy="2544417"/>
              <a:chOff x="484252" y="1205948"/>
              <a:chExt cx="3451508" cy="2544417"/>
            </a:xfrm>
          </p:grpSpPr>
          <p:sp>
            <p:nvSpPr>
              <p:cNvPr id="55" name="Rectangle 54">
                <a:extLst>
                  <a:ext uri="{FF2B5EF4-FFF2-40B4-BE49-F238E27FC236}">
                    <a16:creationId xmlns:a16="http://schemas.microsoft.com/office/drawing/2014/main" id="{8779F23A-F692-8AEA-A162-86758F9C72A4}"/>
                  </a:ext>
                </a:extLst>
              </p:cNvPr>
              <p:cNvSpPr/>
              <p:nvPr/>
            </p:nvSpPr>
            <p:spPr>
              <a:xfrm>
                <a:off x="507108" y="1205948"/>
                <a:ext cx="3428652"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56" name="TextBox 55">
                <a:extLst>
                  <a:ext uri="{FF2B5EF4-FFF2-40B4-BE49-F238E27FC236}">
                    <a16:creationId xmlns:a16="http://schemas.microsoft.com/office/drawing/2014/main" id="{D5047ED4-A9D9-3581-9E06-41B6357151EF}"/>
                  </a:ext>
                </a:extLst>
              </p:cNvPr>
              <p:cNvSpPr txBox="1"/>
              <p:nvPr/>
            </p:nvSpPr>
            <p:spPr>
              <a:xfrm>
                <a:off x="484252" y="1233257"/>
                <a:ext cx="586963"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(c)</a:t>
                </a:r>
              </a:p>
            </p:txBody>
          </p:sp>
        </p:grpSp>
        <p:sp>
          <p:nvSpPr>
            <p:cNvPr id="57" name="Rounded Rectangle 56">
              <a:extLst>
                <a:ext uri="{FF2B5EF4-FFF2-40B4-BE49-F238E27FC236}">
                  <a16:creationId xmlns:a16="http://schemas.microsoft.com/office/drawing/2014/main" id="{6232BE7D-F97B-ACE9-799F-C8DBD07FF44A}"/>
                </a:ext>
              </a:extLst>
            </p:cNvPr>
            <p:cNvSpPr/>
            <p:nvPr/>
          </p:nvSpPr>
          <p:spPr>
            <a:xfrm>
              <a:off x="1217180" y="6024785"/>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58" name="Rectangle 57">
              <a:extLst>
                <a:ext uri="{FF2B5EF4-FFF2-40B4-BE49-F238E27FC236}">
                  <a16:creationId xmlns:a16="http://schemas.microsoft.com/office/drawing/2014/main" id="{E244523C-89B0-4374-AB77-F1D9A0DAD97A}"/>
                </a:ext>
              </a:extLst>
            </p:cNvPr>
            <p:cNvSpPr/>
            <p:nvPr/>
          </p:nvSpPr>
          <p:spPr>
            <a:xfrm>
              <a:off x="2409874" y="5971774"/>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59" name="Oval 58">
              <a:extLst>
                <a:ext uri="{FF2B5EF4-FFF2-40B4-BE49-F238E27FC236}">
                  <a16:creationId xmlns:a16="http://schemas.microsoft.com/office/drawing/2014/main" id="{8272F303-9CD0-C424-04AC-EED5D0865D9A}"/>
                </a:ext>
              </a:extLst>
            </p:cNvPr>
            <p:cNvSpPr/>
            <p:nvPr/>
          </p:nvSpPr>
          <p:spPr>
            <a:xfrm>
              <a:off x="1530634" y="5894019"/>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60" name="TextBox 59">
              <a:extLst>
                <a:ext uri="{FF2B5EF4-FFF2-40B4-BE49-F238E27FC236}">
                  <a16:creationId xmlns:a16="http://schemas.microsoft.com/office/drawing/2014/main" id="{A5BFF741-54E8-38A1-EE16-A36C5202A105}"/>
                </a:ext>
              </a:extLst>
            </p:cNvPr>
            <p:cNvSpPr txBox="1"/>
            <p:nvPr/>
          </p:nvSpPr>
          <p:spPr>
            <a:xfrm>
              <a:off x="924179" y="6459303"/>
              <a:ext cx="1170205"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Insertion</a:t>
              </a:r>
            </a:p>
          </p:txBody>
        </p:sp>
        <p:sp>
          <p:nvSpPr>
            <p:cNvPr id="61" name="Rounded Rectangle 60">
              <a:extLst>
                <a:ext uri="{FF2B5EF4-FFF2-40B4-BE49-F238E27FC236}">
                  <a16:creationId xmlns:a16="http://schemas.microsoft.com/office/drawing/2014/main" id="{D795F204-46B2-2F39-05E4-FC541EAD7BB6}"/>
                </a:ext>
              </a:extLst>
            </p:cNvPr>
            <p:cNvSpPr/>
            <p:nvPr/>
          </p:nvSpPr>
          <p:spPr>
            <a:xfrm>
              <a:off x="1217180" y="7459335"/>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62" name="Rectangle 61">
              <a:extLst>
                <a:ext uri="{FF2B5EF4-FFF2-40B4-BE49-F238E27FC236}">
                  <a16:creationId xmlns:a16="http://schemas.microsoft.com/office/drawing/2014/main" id="{9FF8E6CF-D0F1-9FD5-27B8-0BACF7418BC0}"/>
                </a:ext>
              </a:extLst>
            </p:cNvPr>
            <p:cNvSpPr/>
            <p:nvPr/>
          </p:nvSpPr>
          <p:spPr>
            <a:xfrm>
              <a:off x="2409874" y="7406325"/>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63" name="Straight Arrow Connector 62">
              <a:extLst>
                <a:ext uri="{FF2B5EF4-FFF2-40B4-BE49-F238E27FC236}">
                  <a16:creationId xmlns:a16="http://schemas.microsoft.com/office/drawing/2014/main" id="{E1FE9CAE-6A03-F559-5C38-257B1C0A37DA}"/>
                </a:ext>
              </a:extLst>
            </p:cNvPr>
            <p:cNvCxnSpPr/>
            <p:nvPr/>
          </p:nvCxnSpPr>
          <p:spPr>
            <a:xfrm>
              <a:off x="2141257" y="6718870"/>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riangle 63">
              <a:extLst>
                <a:ext uri="{FF2B5EF4-FFF2-40B4-BE49-F238E27FC236}">
                  <a16:creationId xmlns:a16="http://schemas.microsoft.com/office/drawing/2014/main" id="{F9D36F49-26CD-4A42-2BF2-403B5FB9EA56}"/>
                </a:ext>
              </a:extLst>
            </p:cNvPr>
            <p:cNvSpPr/>
            <p:nvPr/>
          </p:nvSpPr>
          <p:spPr>
            <a:xfrm>
              <a:off x="1528880" y="6307330"/>
              <a:ext cx="155923" cy="180593"/>
            </a:xfrm>
            <a:prstGeom prst="triangl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65" name="Curved Connector 64">
              <a:extLst>
                <a:ext uri="{FF2B5EF4-FFF2-40B4-BE49-F238E27FC236}">
                  <a16:creationId xmlns:a16="http://schemas.microsoft.com/office/drawing/2014/main" id="{CF6B8C93-D1F2-E56C-0198-E96E87B20CD0}"/>
                </a:ext>
              </a:extLst>
            </p:cNvPr>
            <p:cNvCxnSpPr>
              <a:cxnSpLocks/>
            </p:cNvCxnSpPr>
            <p:nvPr/>
          </p:nvCxnSpPr>
          <p:spPr>
            <a:xfrm rot="16200000" flipH="1">
              <a:off x="2093846" y="5384582"/>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EF92CCDF-4417-BAAB-E780-8AD9552FC44F}"/>
                </a:ext>
              </a:extLst>
            </p:cNvPr>
            <p:cNvSpPr/>
            <p:nvPr/>
          </p:nvSpPr>
          <p:spPr>
            <a:xfrm>
              <a:off x="4333198" y="6021842"/>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67" name="Rectangle 66">
              <a:extLst>
                <a:ext uri="{FF2B5EF4-FFF2-40B4-BE49-F238E27FC236}">
                  <a16:creationId xmlns:a16="http://schemas.microsoft.com/office/drawing/2014/main" id="{C2B37C73-F59A-EC29-B5C3-B37FC09588F4}"/>
                </a:ext>
              </a:extLst>
            </p:cNvPr>
            <p:cNvSpPr/>
            <p:nvPr/>
          </p:nvSpPr>
          <p:spPr>
            <a:xfrm>
              <a:off x="5525892" y="5968831"/>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68" name="Oval 67">
              <a:extLst>
                <a:ext uri="{FF2B5EF4-FFF2-40B4-BE49-F238E27FC236}">
                  <a16:creationId xmlns:a16="http://schemas.microsoft.com/office/drawing/2014/main" id="{E695DDA0-6DC1-9903-9671-4EB90D983BEB}"/>
                </a:ext>
              </a:extLst>
            </p:cNvPr>
            <p:cNvSpPr/>
            <p:nvPr/>
          </p:nvSpPr>
          <p:spPr>
            <a:xfrm>
              <a:off x="4646652" y="5891076"/>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69" name="TextBox 68">
              <a:extLst>
                <a:ext uri="{FF2B5EF4-FFF2-40B4-BE49-F238E27FC236}">
                  <a16:creationId xmlns:a16="http://schemas.microsoft.com/office/drawing/2014/main" id="{BA110F8C-990B-21A2-18B7-9852A7AA07BB}"/>
                </a:ext>
              </a:extLst>
            </p:cNvPr>
            <p:cNvSpPr txBox="1"/>
            <p:nvPr/>
          </p:nvSpPr>
          <p:spPr>
            <a:xfrm>
              <a:off x="5120952" y="6191176"/>
              <a:ext cx="2038862" cy="655214"/>
            </a:xfrm>
            <a:prstGeom prst="rect">
              <a:avLst/>
            </a:prstGeom>
            <a:noFill/>
          </p:spPr>
          <p:txBody>
            <a:bodyPr wrap="none" rtlCol="0">
              <a:spAutoFit/>
            </a:bodyPr>
            <a:lstStyle/>
            <a:p>
              <a:r>
                <a:rPr lang="en-US" sz="800" dirty="0">
                  <a:ea typeface="Microsoft YaHei" panose="020B0503020204020204" pitchFamily="34" charset="-122"/>
                  <a:cs typeface="Times New Roman" panose="02020603050405020304" pitchFamily="18" charset="0"/>
                </a:rPr>
                <a:t>Insertion</a:t>
              </a:r>
            </a:p>
            <a:p>
              <a:r>
                <a:rPr lang="en-US" sz="800" dirty="0">
                  <a:ea typeface="Microsoft YaHei" panose="020B0503020204020204" pitchFamily="34" charset="-122"/>
                  <a:cs typeface="Times New Roman" panose="02020603050405020304" pitchFamily="18" charset="0"/>
                </a:rPr>
                <a:t> (of a long sequence)</a:t>
              </a:r>
            </a:p>
          </p:txBody>
        </p:sp>
        <p:sp>
          <p:nvSpPr>
            <p:cNvPr id="70" name="Rounded Rectangle 69">
              <a:extLst>
                <a:ext uri="{FF2B5EF4-FFF2-40B4-BE49-F238E27FC236}">
                  <a16:creationId xmlns:a16="http://schemas.microsoft.com/office/drawing/2014/main" id="{FE0DD393-6E8D-802A-E3CF-27CC63101CC8}"/>
                </a:ext>
              </a:extLst>
            </p:cNvPr>
            <p:cNvSpPr/>
            <p:nvPr/>
          </p:nvSpPr>
          <p:spPr>
            <a:xfrm>
              <a:off x="4107911" y="7456392"/>
              <a:ext cx="270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71" name="Rectangle 70">
              <a:extLst>
                <a:ext uri="{FF2B5EF4-FFF2-40B4-BE49-F238E27FC236}">
                  <a16:creationId xmlns:a16="http://schemas.microsoft.com/office/drawing/2014/main" id="{F024DD89-20BB-0A87-B0A9-22824701E713}"/>
                </a:ext>
              </a:extLst>
            </p:cNvPr>
            <p:cNvSpPr/>
            <p:nvPr/>
          </p:nvSpPr>
          <p:spPr>
            <a:xfrm>
              <a:off x="5974312" y="7406325"/>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72" name="Straight Arrow Connector 71">
              <a:extLst>
                <a:ext uri="{FF2B5EF4-FFF2-40B4-BE49-F238E27FC236}">
                  <a16:creationId xmlns:a16="http://schemas.microsoft.com/office/drawing/2014/main" id="{40496310-11E4-5477-4838-F471A3515D64}"/>
                </a:ext>
              </a:extLst>
            </p:cNvPr>
            <p:cNvCxnSpPr/>
            <p:nvPr/>
          </p:nvCxnSpPr>
          <p:spPr>
            <a:xfrm>
              <a:off x="5257275" y="6715927"/>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Triangle 72">
              <a:extLst>
                <a:ext uri="{FF2B5EF4-FFF2-40B4-BE49-F238E27FC236}">
                  <a16:creationId xmlns:a16="http://schemas.microsoft.com/office/drawing/2014/main" id="{0A0DDD98-3A99-8837-9342-FA12046F699F}"/>
                </a:ext>
              </a:extLst>
            </p:cNvPr>
            <p:cNvSpPr/>
            <p:nvPr/>
          </p:nvSpPr>
          <p:spPr>
            <a:xfrm>
              <a:off x="5002706" y="6304387"/>
              <a:ext cx="155923" cy="180593"/>
            </a:xfrm>
            <a:prstGeom prst="triangl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74" name="Curved Connector 73">
              <a:extLst>
                <a:ext uri="{FF2B5EF4-FFF2-40B4-BE49-F238E27FC236}">
                  <a16:creationId xmlns:a16="http://schemas.microsoft.com/office/drawing/2014/main" id="{B2368F64-A805-0880-9C44-8A719EFF6207}"/>
                </a:ext>
              </a:extLst>
            </p:cNvPr>
            <p:cNvCxnSpPr>
              <a:cxnSpLocks/>
            </p:cNvCxnSpPr>
            <p:nvPr/>
          </p:nvCxnSpPr>
          <p:spPr>
            <a:xfrm rot="16200000" flipH="1">
              <a:off x="5209864" y="5381639"/>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240C2757-D9D8-1E89-93D3-C33C39442491}"/>
                </a:ext>
              </a:extLst>
            </p:cNvPr>
            <p:cNvSpPr/>
            <p:nvPr/>
          </p:nvSpPr>
          <p:spPr>
            <a:xfrm>
              <a:off x="4366538" y="7338878"/>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76" name="Rounded Rectangle 75">
              <a:extLst>
                <a:ext uri="{FF2B5EF4-FFF2-40B4-BE49-F238E27FC236}">
                  <a16:creationId xmlns:a16="http://schemas.microsoft.com/office/drawing/2014/main" id="{E92EF920-C0AF-4734-7DCF-69ECCF9346F4}"/>
                </a:ext>
              </a:extLst>
            </p:cNvPr>
            <p:cNvSpPr/>
            <p:nvPr/>
          </p:nvSpPr>
          <p:spPr>
            <a:xfrm>
              <a:off x="7639409" y="6025816"/>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77" name="Rectangle 76">
              <a:extLst>
                <a:ext uri="{FF2B5EF4-FFF2-40B4-BE49-F238E27FC236}">
                  <a16:creationId xmlns:a16="http://schemas.microsoft.com/office/drawing/2014/main" id="{3CF7E18C-DA82-17BB-E54E-060CFA2B8B9C}"/>
                </a:ext>
              </a:extLst>
            </p:cNvPr>
            <p:cNvSpPr/>
            <p:nvPr/>
          </p:nvSpPr>
          <p:spPr>
            <a:xfrm>
              <a:off x="8832103" y="5972805"/>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78" name="Oval 77">
              <a:extLst>
                <a:ext uri="{FF2B5EF4-FFF2-40B4-BE49-F238E27FC236}">
                  <a16:creationId xmlns:a16="http://schemas.microsoft.com/office/drawing/2014/main" id="{B925AC95-6C54-27AF-870D-B7CFAC8263EA}"/>
                </a:ext>
              </a:extLst>
            </p:cNvPr>
            <p:cNvSpPr/>
            <p:nvPr/>
          </p:nvSpPr>
          <p:spPr>
            <a:xfrm>
              <a:off x="7952863" y="5895050"/>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79" name="TextBox 78">
              <a:extLst>
                <a:ext uri="{FF2B5EF4-FFF2-40B4-BE49-F238E27FC236}">
                  <a16:creationId xmlns:a16="http://schemas.microsoft.com/office/drawing/2014/main" id="{714DBDD2-AE19-2706-8108-D23BB2FDF7DA}"/>
                </a:ext>
              </a:extLst>
            </p:cNvPr>
            <p:cNvSpPr txBox="1"/>
            <p:nvPr/>
          </p:nvSpPr>
          <p:spPr>
            <a:xfrm>
              <a:off x="8631297" y="6168959"/>
              <a:ext cx="1800867" cy="982821"/>
            </a:xfrm>
            <a:prstGeom prst="rect">
              <a:avLst/>
            </a:prstGeom>
            <a:noFill/>
          </p:spPr>
          <p:txBody>
            <a:bodyPr wrap="square" rtlCol="0">
              <a:spAutoFit/>
            </a:bodyPr>
            <a:lstStyle/>
            <a:p>
              <a:r>
                <a:rPr lang="en-US" sz="900" dirty="0">
                  <a:ea typeface="Microsoft YaHei" panose="020B0503020204020204" pitchFamily="34" charset="-122"/>
                  <a:cs typeface="Times New Roman" panose="02020603050405020304" pitchFamily="18" charset="0"/>
                </a:rPr>
                <a:t>Insertion of a new regulatory element </a:t>
              </a:r>
            </a:p>
          </p:txBody>
        </p:sp>
        <p:sp>
          <p:nvSpPr>
            <p:cNvPr id="80" name="Rounded Rectangle 79">
              <a:extLst>
                <a:ext uri="{FF2B5EF4-FFF2-40B4-BE49-F238E27FC236}">
                  <a16:creationId xmlns:a16="http://schemas.microsoft.com/office/drawing/2014/main" id="{8B36D827-55C1-D3AB-1565-AC29686118E1}"/>
                </a:ext>
              </a:extLst>
            </p:cNvPr>
            <p:cNvSpPr/>
            <p:nvPr/>
          </p:nvSpPr>
          <p:spPr>
            <a:xfrm>
              <a:off x="7481357" y="7460366"/>
              <a:ext cx="270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81" name="Rectangle 80">
              <a:extLst>
                <a:ext uri="{FF2B5EF4-FFF2-40B4-BE49-F238E27FC236}">
                  <a16:creationId xmlns:a16="http://schemas.microsoft.com/office/drawing/2014/main" id="{29C86C66-159A-A67C-C4F3-CA1DE8C9604E}"/>
                </a:ext>
              </a:extLst>
            </p:cNvPr>
            <p:cNvSpPr/>
            <p:nvPr/>
          </p:nvSpPr>
          <p:spPr>
            <a:xfrm>
              <a:off x="9280523" y="7410299"/>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82" name="Straight Arrow Connector 81">
              <a:extLst>
                <a:ext uri="{FF2B5EF4-FFF2-40B4-BE49-F238E27FC236}">
                  <a16:creationId xmlns:a16="http://schemas.microsoft.com/office/drawing/2014/main" id="{773DF74D-6FCA-DEFF-DEBA-52E5F4FAA27A}"/>
                </a:ext>
              </a:extLst>
            </p:cNvPr>
            <p:cNvCxnSpPr/>
            <p:nvPr/>
          </p:nvCxnSpPr>
          <p:spPr>
            <a:xfrm>
              <a:off x="8563486" y="6719901"/>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Triangle 82">
              <a:extLst>
                <a:ext uri="{FF2B5EF4-FFF2-40B4-BE49-F238E27FC236}">
                  <a16:creationId xmlns:a16="http://schemas.microsoft.com/office/drawing/2014/main" id="{172512A3-242C-5F3B-39E2-D906AC8CEA7D}"/>
                </a:ext>
              </a:extLst>
            </p:cNvPr>
            <p:cNvSpPr/>
            <p:nvPr/>
          </p:nvSpPr>
          <p:spPr>
            <a:xfrm>
              <a:off x="8308917" y="6308361"/>
              <a:ext cx="155923" cy="180593"/>
            </a:xfrm>
            <a:prstGeom prst="triangl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84" name="Curved Connector 83">
              <a:extLst>
                <a:ext uri="{FF2B5EF4-FFF2-40B4-BE49-F238E27FC236}">
                  <a16:creationId xmlns:a16="http://schemas.microsoft.com/office/drawing/2014/main" id="{667AE1A2-88B9-7DFC-1A52-ACFA05458FC1}"/>
                </a:ext>
              </a:extLst>
            </p:cNvPr>
            <p:cNvCxnSpPr>
              <a:cxnSpLocks/>
            </p:cNvCxnSpPr>
            <p:nvPr/>
          </p:nvCxnSpPr>
          <p:spPr>
            <a:xfrm rot="16200000" flipH="1">
              <a:off x="8516075" y="5385613"/>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80988308-5E19-7E85-8FC8-EC5581E2BFC0}"/>
                </a:ext>
              </a:extLst>
            </p:cNvPr>
            <p:cNvSpPr/>
            <p:nvPr/>
          </p:nvSpPr>
          <p:spPr>
            <a:xfrm>
              <a:off x="7845514" y="7350874"/>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86" name="Oval 85">
              <a:extLst>
                <a:ext uri="{FF2B5EF4-FFF2-40B4-BE49-F238E27FC236}">
                  <a16:creationId xmlns:a16="http://schemas.microsoft.com/office/drawing/2014/main" id="{05D633FC-1E14-EA7F-394F-AA2B3C282544}"/>
                </a:ext>
              </a:extLst>
            </p:cNvPr>
            <p:cNvSpPr/>
            <p:nvPr/>
          </p:nvSpPr>
          <p:spPr>
            <a:xfrm>
              <a:off x="8374971" y="7348716"/>
              <a:ext cx="144016" cy="288032"/>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87" name="Oval 86">
              <a:extLst>
                <a:ext uri="{FF2B5EF4-FFF2-40B4-BE49-F238E27FC236}">
                  <a16:creationId xmlns:a16="http://schemas.microsoft.com/office/drawing/2014/main" id="{38C937FB-A06A-1E70-D63D-89F1772753C3}"/>
                </a:ext>
              </a:extLst>
            </p:cNvPr>
            <p:cNvSpPr>
              <a:spLocks noChangeAspect="1"/>
            </p:cNvSpPr>
            <p:nvPr/>
          </p:nvSpPr>
          <p:spPr>
            <a:xfrm>
              <a:off x="1870242" y="2249187"/>
              <a:ext cx="126000" cy="25200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a:ea typeface="Microsoft YaHei Light" panose="020B0502040204020203" pitchFamily="34" charset="-122"/>
                <a:cs typeface="Times New Roman" panose="02020603050405020304" pitchFamily="18" charset="0"/>
              </a:endParaRPr>
            </a:p>
          </p:txBody>
        </p:sp>
        <p:cxnSp>
          <p:nvCxnSpPr>
            <p:cNvPr id="88" name="Curved Connector 87">
              <a:extLst>
                <a:ext uri="{FF2B5EF4-FFF2-40B4-BE49-F238E27FC236}">
                  <a16:creationId xmlns:a16="http://schemas.microsoft.com/office/drawing/2014/main" id="{AAF89D2C-8354-5CE7-F4B8-1B5B5C58C175}"/>
                </a:ext>
              </a:extLst>
            </p:cNvPr>
            <p:cNvCxnSpPr>
              <a:cxnSpLocks/>
              <a:stCxn id="85" idx="4"/>
              <a:endCxn id="81" idx="2"/>
            </p:cNvCxnSpPr>
            <p:nvPr/>
          </p:nvCxnSpPr>
          <p:spPr>
            <a:xfrm rot="5400000" flipH="1" flipV="1">
              <a:off x="8705858" y="6794242"/>
              <a:ext cx="56329" cy="1633001"/>
            </a:xfrm>
            <a:prstGeom prst="curvedConnector3">
              <a:avLst>
                <a:gd name="adj1" fmla="val -4058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a:extLst>
                <a:ext uri="{FF2B5EF4-FFF2-40B4-BE49-F238E27FC236}">
                  <a16:creationId xmlns:a16="http://schemas.microsoft.com/office/drawing/2014/main" id="{B13DBFAF-DA15-550A-0664-E82DF3D422BE}"/>
                </a:ext>
              </a:extLst>
            </p:cNvPr>
            <p:cNvCxnSpPr>
              <a:cxnSpLocks/>
              <a:stCxn id="86" idx="4"/>
              <a:endCxn id="81" idx="2"/>
            </p:cNvCxnSpPr>
            <p:nvPr/>
          </p:nvCxnSpPr>
          <p:spPr>
            <a:xfrm rot="5400000" flipH="1" flipV="1">
              <a:off x="8971666" y="7057891"/>
              <a:ext cx="54171" cy="1103544"/>
            </a:xfrm>
            <a:prstGeom prst="curvedConnector3">
              <a:avLst>
                <a:gd name="adj1" fmla="val -421997"/>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5C778898-BFA8-042E-9B63-62A148A8410C}"/>
                </a:ext>
              </a:extLst>
            </p:cNvPr>
            <p:cNvGrpSpPr/>
            <p:nvPr/>
          </p:nvGrpSpPr>
          <p:grpSpPr>
            <a:xfrm>
              <a:off x="559518" y="5506780"/>
              <a:ext cx="3356122" cy="2544417"/>
              <a:chOff x="484252" y="1205948"/>
              <a:chExt cx="3356122" cy="2544417"/>
            </a:xfrm>
          </p:grpSpPr>
          <p:sp>
            <p:nvSpPr>
              <p:cNvPr id="91" name="Rectangle 90">
                <a:extLst>
                  <a:ext uri="{FF2B5EF4-FFF2-40B4-BE49-F238E27FC236}">
                    <a16:creationId xmlns:a16="http://schemas.microsoft.com/office/drawing/2014/main" id="{BF5308D5-8170-D8E0-985F-B3C06E520956}"/>
                  </a:ext>
                </a:extLst>
              </p:cNvPr>
              <p:cNvSpPr/>
              <p:nvPr/>
            </p:nvSpPr>
            <p:spPr>
              <a:xfrm>
                <a:off x="507108" y="1205948"/>
                <a:ext cx="3333266"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92" name="TextBox 91">
                <a:extLst>
                  <a:ext uri="{FF2B5EF4-FFF2-40B4-BE49-F238E27FC236}">
                    <a16:creationId xmlns:a16="http://schemas.microsoft.com/office/drawing/2014/main" id="{00A80D12-0302-BCF4-B503-0FDB9C62B763}"/>
                  </a:ext>
                </a:extLst>
              </p:cNvPr>
              <p:cNvSpPr txBox="1"/>
              <p:nvPr/>
            </p:nvSpPr>
            <p:spPr>
              <a:xfrm>
                <a:off x="484252" y="1233257"/>
                <a:ext cx="614886"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(d)</a:t>
                </a:r>
              </a:p>
            </p:txBody>
          </p:sp>
        </p:grpSp>
        <p:grpSp>
          <p:nvGrpSpPr>
            <p:cNvPr id="93" name="Group 92">
              <a:extLst>
                <a:ext uri="{FF2B5EF4-FFF2-40B4-BE49-F238E27FC236}">
                  <a16:creationId xmlns:a16="http://schemas.microsoft.com/office/drawing/2014/main" id="{6BB786A6-872A-9830-7A2D-FB0DB42A6564}"/>
                </a:ext>
              </a:extLst>
            </p:cNvPr>
            <p:cNvGrpSpPr/>
            <p:nvPr/>
          </p:nvGrpSpPr>
          <p:grpSpPr>
            <a:xfrm>
              <a:off x="3924740" y="5507288"/>
              <a:ext cx="3038942" cy="2544417"/>
              <a:chOff x="484252" y="1205948"/>
              <a:chExt cx="3038942" cy="2544417"/>
            </a:xfrm>
          </p:grpSpPr>
          <p:sp>
            <p:nvSpPr>
              <p:cNvPr id="94" name="Rectangle 93">
                <a:extLst>
                  <a:ext uri="{FF2B5EF4-FFF2-40B4-BE49-F238E27FC236}">
                    <a16:creationId xmlns:a16="http://schemas.microsoft.com/office/drawing/2014/main" id="{D76D4824-173A-1C45-DD3A-DDC05A9FB882}"/>
                  </a:ext>
                </a:extLst>
              </p:cNvPr>
              <p:cNvSpPr/>
              <p:nvPr/>
            </p:nvSpPr>
            <p:spPr>
              <a:xfrm>
                <a:off x="507108" y="1205948"/>
                <a:ext cx="3016086"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95" name="TextBox 94">
                <a:extLst>
                  <a:ext uri="{FF2B5EF4-FFF2-40B4-BE49-F238E27FC236}">
                    <a16:creationId xmlns:a16="http://schemas.microsoft.com/office/drawing/2014/main" id="{22E84C25-1A85-8290-1F00-ED68086DFF5F}"/>
                  </a:ext>
                </a:extLst>
              </p:cNvPr>
              <p:cNvSpPr txBox="1"/>
              <p:nvPr/>
            </p:nvSpPr>
            <p:spPr>
              <a:xfrm>
                <a:off x="484252" y="1233257"/>
                <a:ext cx="605577"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(e)</a:t>
                </a:r>
              </a:p>
            </p:txBody>
          </p:sp>
        </p:grpSp>
        <p:grpSp>
          <p:nvGrpSpPr>
            <p:cNvPr id="96" name="Group 95">
              <a:extLst>
                <a:ext uri="{FF2B5EF4-FFF2-40B4-BE49-F238E27FC236}">
                  <a16:creationId xmlns:a16="http://schemas.microsoft.com/office/drawing/2014/main" id="{6A468CA2-1D9F-CEFD-FAEE-19D3E930D217}"/>
                </a:ext>
              </a:extLst>
            </p:cNvPr>
            <p:cNvGrpSpPr/>
            <p:nvPr/>
          </p:nvGrpSpPr>
          <p:grpSpPr>
            <a:xfrm>
              <a:off x="6981673" y="5507288"/>
              <a:ext cx="3451508" cy="2544417"/>
              <a:chOff x="484252" y="1205948"/>
              <a:chExt cx="3451508" cy="2544417"/>
            </a:xfrm>
          </p:grpSpPr>
          <p:sp>
            <p:nvSpPr>
              <p:cNvPr id="97" name="Rectangle 96">
                <a:extLst>
                  <a:ext uri="{FF2B5EF4-FFF2-40B4-BE49-F238E27FC236}">
                    <a16:creationId xmlns:a16="http://schemas.microsoft.com/office/drawing/2014/main" id="{3B146C8E-D46E-E359-1A0B-48EE28BCCAA1}"/>
                  </a:ext>
                </a:extLst>
              </p:cNvPr>
              <p:cNvSpPr/>
              <p:nvPr/>
            </p:nvSpPr>
            <p:spPr>
              <a:xfrm>
                <a:off x="507108" y="1205948"/>
                <a:ext cx="3428652" cy="254441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98" name="TextBox 97">
                <a:extLst>
                  <a:ext uri="{FF2B5EF4-FFF2-40B4-BE49-F238E27FC236}">
                    <a16:creationId xmlns:a16="http://schemas.microsoft.com/office/drawing/2014/main" id="{D3DC94F2-1799-801D-03A0-4CC996C6BD77}"/>
                  </a:ext>
                </a:extLst>
              </p:cNvPr>
              <p:cNvSpPr txBox="1"/>
              <p:nvPr/>
            </p:nvSpPr>
            <p:spPr>
              <a:xfrm>
                <a:off x="484252" y="1233257"/>
                <a:ext cx="565249"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(f)</a:t>
                </a:r>
              </a:p>
            </p:txBody>
          </p:sp>
        </p:grpSp>
        <p:sp>
          <p:nvSpPr>
            <p:cNvPr id="99" name="Rounded Rectangle 98">
              <a:extLst>
                <a:ext uri="{FF2B5EF4-FFF2-40B4-BE49-F238E27FC236}">
                  <a16:creationId xmlns:a16="http://schemas.microsoft.com/office/drawing/2014/main" id="{83A94A59-8A53-9C0C-AFFB-C46D5D8A01B3}"/>
                </a:ext>
              </a:extLst>
            </p:cNvPr>
            <p:cNvSpPr/>
            <p:nvPr/>
          </p:nvSpPr>
          <p:spPr>
            <a:xfrm>
              <a:off x="960508" y="8813539"/>
              <a:ext cx="2808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100" name="Rectangle 99">
              <a:extLst>
                <a:ext uri="{FF2B5EF4-FFF2-40B4-BE49-F238E27FC236}">
                  <a16:creationId xmlns:a16="http://schemas.microsoft.com/office/drawing/2014/main" id="{55423F0B-0228-61E5-51CF-6D4591933D11}"/>
                </a:ext>
              </a:extLst>
            </p:cNvPr>
            <p:cNvSpPr/>
            <p:nvPr/>
          </p:nvSpPr>
          <p:spPr>
            <a:xfrm>
              <a:off x="3010489" y="8752851"/>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2</a:t>
              </a:r>
              <a:endParaRPr lang="en-CN" sz="900" dirty="0"/>
            </a:p>
          </p:txBody>
        </p:sp>
        <p:sp>
          <p:nvSpPr>
            <p:cNvPr id="101" name="Oval 100">
              <a:extLst>
                <a:ext uri="{FF2B5EF4-FFF2-40B4-BE49-F238E27FC236}">
                  <a16:creationId xmlns:a16="http://schemas.microsoft.com/office/drawing/2014/main" id="{6E619A78-414B-47CB-514E-B8C60D101732}"/>
                </a:ext>
              </a:extLst>
            </p:cNvPr>
            <p:cNvSpPr/>
            <p:nvPr/>
          </p:nvSpPr>
          <p:spPr>
            <a:xfrm>
              <a:off x="2525784" y="8690951"/>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102" name="Curved Connector 101">
              <a:extLst>
                <a:ext uri="{FF2B5EF4-FFF2-40B4-BE49-F238E27FC236}">
                  <a16:creationId xmlns:a16="http://schemas.microsoft.com/office/drawing/2014/main" id="{2176E0B3-AD0A-D437-4BBD-71C9950626DA}"/>
                </a:ext>
              </a:extLst>
            </p:cNvPr>
            <p:cNvCxnSpPr>
              <a:cxnSpLocks/>
              <a:stCxn id="101" idx="0"/>
              <a:endCxn id="100" idx="0"/>
            </p:cNvCxnSpPr>
            <p:nvPr/>
          </p:nvCxnSpPr>
          <p:spPr>
            <a:xfrm rot="16200000" flipH="1">
              <a:off x="2908190" y="8380554"/>
              <a:ext cx="61900" cy="682697"/>
            </a:xfrm>
            <a:prstGeom prst="curvedConnector3">
              <a:avLst>
                <a:gd name="adj1" fmla="val -369305"/>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BBA62B9D-573B-6853-FE4F-D47DFFA44FB2}"/>
                </a:ext>
              </a:extLst>
            </p:cNvPr>
            <p:cNvSpPr txBox="1"/>
            <p:nvPr/>
          </p:nvSpPr>
          <p:spPr>
            <a:xfrm>
              <a:off x="821071" y="9287675"/>
              <a:ext cx="1198126"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Inversion</a:t>
              </a:r>
            </a:p>
          </p:txBody>
        </p:sp>
        <p:sp>
          <p:nvSpPr>
            <p:cNvPr id="104" name="Hexagon 103">
              <a:extLst>
                <a:ext uri="{FF2B5EF4-FFF2-40B4-BE49-F238E27FC236}">
                  <a16:creationId xmlns:a16="http://schemas.microsoft.com/office/drawing/2014/main" id="{B8D322AB-9F28-01F2-39A2-B7D51CEF5185}"/>
                </a:ext>
              </a:extLst>
            </p:cNvPr>
            <p:cNvSpPr/>
            <p:nvPr/>
          </p:nvSpPr>
          <p:spPr>
            <a:xfrm>
              <a:off x="1980424" y="8723292"/>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cxnSp>
          <p:nvCxnSpPr>
            <p:cNvPr id="105" name="Straight Arrow Connector 104">
              <a:extLst>
                <a:ext uri="{FF2B5EF4-FFF2-40B4-BE49-F238E27FC236}">
                  <a16:creationId xmlns:a16="http://schemas.microsoft.com/office/drawing/2014/main" id="{69436CE0-76F7-39F8-22C7-F681D951AEE5}"/>
                </a:ext>
              </a:extLst>
            </p:cNvPr>
            <p:cNvCxnSpPr/>
            <p:nvPr/>
          </p:nvCxnSpPr>
          <p:spPr>
            <a:xfrm>
              <a:off x="2332184" y="9638041"/>
              <a:ext cx="0" cy="472106"/>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3464B59C-4510-501F-F3C6-431307F9D753}"/>
                </a:ext>
              </a:extLst>
            </p:cNvPr>
            <p:cNvSpPr/>
            <p:nvPr/>
          </p:nvSpPr>
          <p:spPr>
            <a:xfrm>
              <a:off x="1078788" y="8760649"/>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1</a:t>
              </a:r>
              <a:endParaRPr lang="en-CN" sz="900" dirty="0"/>
            </a:p>
          </p:txBody>
        </p:sp>
        <p:grpSp>
          <p:nvGrpSpPr>
            <p:cNvPr id="107" name="Group 106">
              <a:extLst>
                <a:ext uri="{FF2B5EF4-FFF2-40B4-BE49-F238E27FC236}">
                  <a16:creationId xmlns:a16="http://schemas.microsoft.com/office/drawing/2014/main" id="{A79E4339-176E-46E3-9AD6-665BEBF9126F}"/>
                </a:ext>
              </a:extLst>
            </p:cNvPr>
            <p:cNvGrpSpPr/>
            <p:nvPr/>
          </p:nvGrpSpPr>
          <p:grpSpPr>
            <a:xfrm>
              <a:off x="1918185" y="9173389"/>
              <a:ext cx="832215" cy="464652"/>
              <a:chOff x="4510554" y="7847811"/>
              <a:chExt cx="832215" cy="464652"/>
            </a:xfrm>
          </p:grpSpPr>
          <p:sp>
            <p:nvSpPr>
              <p:cNvPr id="108" name="Rounded Rectangle 107">
                <a:extLst>
                  <a:ext uri="{FF2B5EF4-FFF2-40B4-BE49-F238E27FC236}">
                    <a16:creationId xmlns:a16="http://schemas.microsoft.com/office/drawing/2014/main" id="{75D8293B-37E4-FB91-8B9B-9BF6A86EF5AD}"/>
                  </a:ext>
                </a:extLst>
              </p:cNvPr>
              <p:cNvSpPr/>
              <p:nvPr/>
            </p:nvSpPr>
            <p:spPr>
              <a:xfrm>
                <a:off x="4510554" y="8045829"/>
                <a:ext cx="828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sp>
            <p:nvSpPr>
              <p:cNvPr id="109" name="Bent Arrow 108">
                <a:extLst>
                  <a:ext uri="{FF2B5EF4-FFF2-40B4-BE49-F238E27FC236}">
                    <a16:creationId xmlns:a16="http://schemas.microsoft.com/office/drawing/2014/main" id="{48873E42-BE33-F7B0-9625-13B031FE396C}"/>
                  </a:ext>
                </a:extLst>
              </p:cNvPr>
              <p:cNvSpPr/>
              <p:nvPr/>
            </p:nvSpPr>
            <p:spPr>
              <a:xfrm>
                <a:off x="4510554" y="7847811"/>
                <a:ext cx="278765" cy="216000"/>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solidFill>
                    <a:schemeClr val="tx1"/>
                  </a:solidFill>
                </a:endParaRPr>
              </a:p>
            </p:txBody>
          </p:sp>
          <p:sp>
            <p:nvSpPr>
              <p:cNvPr id="110" name="Bent Arrow 109">
                <a:extLst>
                  <a:ext uri="{FF2B5EF4-FFF2-40B4-BE49-F238E27FC236}">
                    <a16:creationId xmlns:a16="http://schemas.microsoft.com/office/drawing/2014/main" id="{966ACC5E-F6EB-AD1D-5882-E31A307A42F3}"/>
                  </a:ext>
                </a:extLst>
              </p:cNvPr>
              <p:cNvSpPr/>
              <p:nvPr/>
            </p:nvSpPr>
            <p:spPr>
              <a:xfrm flipH="1" flipV="1">
                <a:off x="5064004" y="8096463"/>
                <a:ext cx="278765" cy="216000"/>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solidFill>
                    <a:schemeClr val="tx1"/>
                  </a:solidFill>
                </a:endParaRPr>
              </a:p>
            </p:txBody>
          </p:sp>
        </p:grpSp>
        <p:sp>
          <p:nvSpPr>
            <p:cNvPr id="111" name="Rounded Rectangle 110">
              <a:extLst>
                <a:ext uri="{FF2B5EF4-FFF2-40B4-BE49-F238E27FC236}">
                  <a16:creationId xmlns:a16="http://schemas.microsoft.com/office/drawing/2014/main" id="{4EF220A9-47AD-4B49-E9FD-965FF685403D}"/>
                </a:ext>
              </a:extLst>
            </p:cNvPr>
            <p:cNvSpPr/>
            <p:nvPr/>
          </p:nvSpPr>
          <p:spPr>
            <a:xfrm>
              <a:off x="960508" y="10437015"/>
              <a:ext cx="2808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112" name="Rectangle 111">
              <a:extLst>
                <a:ext uri="{FF2B5EF4-FFF2-40B4-BE49-F238E27FC236}">
                  <a16:creationId xmlns:a16="http://schemas.microsoft.com/office/drawing/2014/main" id="{61D4406D-5878-F8EB-306B-971480A45C7A}"/>
                </a:ext>
              </a:extLst>
            </p:cNvPr>
            <p:cNvSpPr/>
            <p:nvPr/>
          </p:nvSpPr>
          <p:spPr>
            <a:xfrm>
              <a:off x="3010489" y="10376208"/>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2</a:t>
              </a:r>
              <a:endParaRPr lang="en-CN" sz="900" dirty="0"/>
            </a:p>
          </p:txBody>
        </p:sp>
        <p:sp>
          <p:nvSpPr>
            <p:cNvPr id="113" name="Oval 112">
              <a:extLst>
                <a:ext uri="{FF2B5EF4-FFF2-40B4-BE49-F238E27FC236}">
                  <a16:creationId xmlns:a16="http://schemas.microsoft.com/office/drawing/2014/main" id="{2F458341-66C6-F901-4F13-5AC034BEBB49}"/>
                </a:ext>
              </a:extLst>
            </p:cNvPr>
            <p:cNvSpPr/>
            <p:nvPr/>
          </p:nvSpPr>
          <p:spPr>
            <a:xfrm>
              <a:off x="2026504" y="10309040"/>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114" name="Curved Connector 113">
              <a:extLst>
                <a:ext uri="{FF2B5EF4-FFF2-40B4-BE49-F238E27FC236}">
                  <a16:creationId xmlns:a16="http://schemas.microsoft.com/office/drawing/2014/main" id="{2030F299-66F0-40A3-BBF7-7AD8B52B723B}"/>
                </a:ext>
              </a:extLst>
            </p:cNvPr>
            <p:cNvCxnSpPr>
              <a:cxnSpLocks/>
              <a:stCxn id="113" idx="4"/>
              <a:endCxn id="116" idx="2"/>
            </p:cNvCxnSpPr>
            <p:nvPr/>
          </p:nvCxnSpPr>
          <p:spPr>
            <a:xfrm rot="5400000" flipH="1">
              <a:off x="1703256" y="10201816"/>
              <a:ext cx="40788" cy="749724"/>
            </a:xfrm>
            <a:prstGeom prst="curvedConnector3">
              <a:avLst>
                <a:gd name="adj1" fmla="val -560459"/>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Hexagon 114">
              <a:extLst>
                <a:ext uri="{FF2B5EF4-FFF2-40B4-BE49-F238E27FC236}">
                  <a16:creationId xmlns:a16="http://schemas.microsoft.com/office/drawing/2014/main" id="{2946B7A9-AE0D-BDD6-FBE1-50B9957D7905}"/>
                </a:ext>
              </a:extLst>
            </p:cNvPr>
            <p:cNvSpPr/>
            <p:nvPr/>
          </p:nvSpPr>
          <p:spPr>
            <a:xfrm>
              <a:off x="2467991" y="10347081"/>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16" name="Rectangle 115">
              <a:extLst>
                <a:ext uri="{FF2B5EF4-FFF2-40B4-BE49-F238E27FC236}">
                  <a16:creationId xmlns:a16="http://schemas.microsoft.com/office/drawing/2014/main" id="{B66BD24E-236A-B855-483E-78B1FA01ACC3}"/>
                </a:ext>
              </a:extLst>
            </p:cNvPr>
            <p:cNvSpPr/>
            <p:nvPr/>
          </p:nvSpPr>
          <p:spPr>
            <a:xfrm>
              <a:off x="1078788" y="10384006"/>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1</a:t>
              </a:r>
              <a:endParaRPr lang="en-CN" sz="900" dirty="0"/>
            </a:p>
          </p:txBody>
        </p:sp>
        <p:grpSp>
          <p:nvGrpSpPr>
            <p:cNvPr id="117" name="Group 116">
              <a:extLst>
                <a:ext uri="{FF2B5EF4-FFF2-40B4-BE49-F238E27FC236}">
                  <a16:creationId xmlns:a16="http://schemas.microsoft.com/office/drawing/2014/main" id="{366F86D4-07A7-7DBD-8CCB-321A012D5A28}"/>
                </a:ext>
              </a:extLst>
            </p:cNvPr>
            <p:cNvGrpSpPr/>
            <p:nvPr/>
          </p:nvGrpSpPr>
          <p:grpSpPr>
            <a:xfrm>
              <a:off x="554093" y="8097584"/>
              <a:ext cx="3356122" cy="2935459"/>
              <a:chOff x="484252" y="1205948"/>
              <a:chExt cx="3356122" cy="2935459"/>
            </a:xfrm>
          </p:grpSpPr>
          <p:sp>
            <p:nvSpPr>
              <p:cNvPr id="118" name="Rectangle 117">
                <a:extLst>
                  <a:ext uri="{FF2B5EF4-FFF2-40B4-BE49-F238E27FC236}">
                    <a16:creationId xmlns:a16="http://schemas.microsoft.com/office/drawing/2014/main" id="{A4B65693-BEAB-58A8-6C2C-C1974DB3A782}"/>
                  </a:ext>
                </a:extLst>
              </p:cNvPr>
              <p:cNvSpPr/>
              <p:nvPr/>
            </p:nvSpPr>
            <p:spPr>
              <a:xfrm>
                <a:off x="507108" y="1205948"/>
                <a:ext cx="3333266" cy="293545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19" name="TextBox 118">
                <a:extLst>
                  <a:ext uri="{FF2B5EF4-FFF2-40B4-BE49-F238E27FC236}">
                    <a16:creationId xmlns:a16="http://schemas.microsoft.com/office/drawing/2014/main" id="{F72A0DA4-7C52-65D9-9471-8B2CEAAC53F3}"/>
                  </a:ext>
                </a:extLst>
              </p:cNvPr>
              <p:cNvSpPr txBox="1"/>
              <p:nvPr/>
            </p:nvSpPr>
            <p:spPr>
              <a:xfrm>
                <a:off x="484252" y="1233257"/>
                <a:ext cx="599373"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(g)</a:t>
                </a:r>
              </a:p>
            </p:txBody>
          </p:sp>
        </p:grpSp>
        <p:sp>
          <p:nvSpPr>
            <p:cNvPr id="120" name="Rounded Rectangle 119">
              <a:extLst>
                <a:ext uri="{FF2B5EF4-FFF2-40B4-BE49-F238E27FC236}">
                  <a16:creationId xmlns:a16="http://schemas.microsoft.com/office/drawing/2014/main" id="{F63F69BF-DA36-B3C2-4C50-EDF5D9A544F3}"/>
                </a:ext>
              </a:extLst>
            </p:cNvPr>
            <p:cNvSpPr/>
            <p:nvPr/>
          </p:nvSpPr>
          <p:spPr>
            <a:xfrm>
              <a:off x="4431292" y="8827597"/>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121" name="Rectangle 120">
              <a:extLst>
                <a:ext uri="{FF2B5EF4-FFF2-40B4-BE49-F238E27FC236}">
                  <a16:creationId xmlns:a16="http://schemas.microsoft.com/office/drawing/2014/main" id="{FFD1C6BD-F267-7F0C-86B5-9AE72629DF79}"/>
                </a:ext>
              </a:extLst>
            </p:cNvPr>
            <p:cNvSpPr/>
            <p:nvPr/>
          </p:nvSpPr>
          <p:spPr>
            <a:xfrm>
              <a:off x="5623986" y="8774586"/>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900" dirty="0"/>
                <a:t>1</a:t>
              </a:r>
            </a:p>
          </p:txBody>
        </p:sp>
        <p:sp>
          <p:nvSpPr>
            <p:cNvPr id="122" name="Oval 121">
              <a:extLst>
                <a:ext uri="{FF2B5EF4-FFF2-40B4-BE49-F238E27FC236}">
                  <a16:creationId xmlns:a16="http://schemas.microsoft.com/office/drawing/2014/main" id="{A618FCA0-7FF5-6ADF-7472-DFDB39C089B5}"/>
                </a:ext>
              </a:extLst>
            </p:cNvPr>
            <p:cNvSpPr/>
            <p:nvPr/>
          </p:nvSpPr>
          <p:spPr>
            <a:xfrm>
              <a:off x="4744746" y="8696831"/>
              <a:ext cx="144016" cy="288032"/>
            </a:xfrm>
            <a:prstGeom prst="ellipse">
              <a:avLst/>
            </a:prstGeom>
            <a:solidFill>
              <a:srgbClr val="7030A0"/>
            </a:solidFill>
            <a:ln>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123" name="Curved Connector 122">
              <a:extLst>
                <a:ext uri="{FF2B5EF4-FFF2-40B4-BE49-F238E27FC236}">
                  <a16:creationId xmlns:a16="http://schemas.microsoft.com/office/drawing/2014/main" id="{21F74589-FF3E-6F57-2F81-9595964A22D8}"/>
                </a:ext>
              </a:extLst>
            </p:cNvPr>
            <p:cNvCxnSpPr>
              <a:cxnSpLocks/>
            </p:cNvCxnSpPr>
            <p:nvPr/>
          </p:nvCxnSpPr>
          <p:spPr>
            <a:xfrm rot="16200000" flipH="1">
              <a:off x="5307958" y="8187394"/>
              <a:ext cx="77755" cy="1077232"/>
            </a:xfrm>
            <a:prstGeom prst="curvedConnector3">
              <a:avLst>
                <a:gd name="adj1" fmla="val -29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Rounded Rectangle 123">
              <a:extLst>
                <a:ext uri="{FF2B5EF4-FFF2-40B4-BE49-F238E27FC236}">
                  <a16:creationId xmlns:a16="http://schemas.microsoft.com/office/drawing/2014/main" id="{7495AA48-6BD1-92E3-B6AD-E14B14E13588}"/>
                </a:ext>
              </a:extLst>
            </p:cNvPr>
            <p:cNvSpPr/>
            <p:nvPr/>
          </p:nvSpPr>
          <p:spPr>
            <a:xfrm>
              <a:off x="4432930" y="10403884"/>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125" name="Rectangle 124">
              <a:extLst>
                <a:ext uri="{FF2B5EF4-FFF2-40B4-BE49-F238E27FC236}">
                  <a16:creationId xmlns:a16="http://schemas.microsoft.com/office/drawing/2014/main" id="{B835FEDA-CB06-8988-EFA1-9715ADE9457D}"/>
                </a:ext>
              </a:extLst>
            </p:cNvPr>
            <p:cNvSpPr/>
            <p:nvPr/>
          </p:nvSpPr>
          <p:spPr>
            <a:xfrm>
              <a:off x="5625624" y="10350873"/>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900" dirty="0"/>
                <a:t>2</a:t>
              </a:r>
            </a:p>
          </p:txBody>
        </p:sp>
        <p:sp>
          <p:nvSpPr>
            <p:cNvPr id="126" name="Hexagon 125">
              <a:extLst>
                <a:ext uri="{FF2B5EF4-FFF2-40B4-BE49-F238E27FC236}">
                  <a16:creationId xmlns:a16="http://schemas.microsoft.com/office/drawing/2014/main" id="{88B82625-CA8B-F4AD-FFBF-BB38BBD1E506}"/>
                </a:ext>
              </a:extLst>
            </p:cNvPr>
            <p:cNvSpPr/>
            <p:nvPr/>
          </p:nvSpPr>
          <p:spPr>
            <a:xfrm>
              <a:off x="4960188" y="10312435"/>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27" name="Oval 126">
              <a:extLst>
                <a:ext uri="{FF2B5EF4-FFF2-40B4-BE49-F238E27FC236}">
                  <a16:creationId xmlns:a16="http://schemas.microsoft.com/office/drawing/2014/main" id="{1805257F-CFA9-4751-86B4-77B4EB77A706}"/>
                </a:ext>
              </a:extLst>
            </p:cNvPr>
            <p:cNvSpPr/>
            <p:nvPr/>
          </p:nvSpPr>
          <p:spPr>
            <a:xfrm>
              <a:off x="4625416" y="10296993"/>
              <a:ext cx="144016" cy="288032"/>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cxnSp>
          <p:nvCxnSpPr>
            <p:cNvPr id="128" name="Straight Connector 127">
              <a:extLst>
                <a:ext uri="{FF2B5EF4-FFF2-40B4-BE49-F238E27FC236}">
                  <a16:creationId xmlns:a16="http://schemas.microsoft.com/office/drawing/2014/main" id="{0FDA307A-0F3B-821B-816F-DCA43CD003CF}"/>
                </a:ext>
              </a:extLst>
            </p:cNvPr>
            <p:cNvCxnSpPr/>
            <p:nvPr/>
          </p:nvCxnSpPr>
          <p:spPr>
            <a:xfrm>
              <a:off x="5366247" y="8889163"/>
              <a:ext cx="8110" cy="1521226"/>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129" name="TextBox 128">
              <a:extLst>
                <a:ext uri="{FF2B5EF4-FFF2-40B4-BE49-F238E27FC236}">
                  <a16:creationId xmlns:a16="http://schemas.microsoft.com/office/drawing/2014/main" id="{9010EF8F-E7BB-0247-34FF-899215C72093}"/>
                </a:ext>
              </a:extLst>
            </p:cNvPr>
            <p:cNvSpPr txBox="1"/>
            <p:nvPr/>
          </p:nvSpPr>
          <p:spPr>
            <a:xfrm>
              <a:off x="3884563" y="9426843"/>
              <a:ext cx="1585919" cy="446736"/>
            </a:xfrm>
            <a:prstGeom prst="rect">
              <a:avLst/>
            </a:prstGeom>
            <a:noFill/>
          </p:spPr>
          <p:txBody>
            <a:bodyPr wrap="none" rtlCol="0">
              <a:spAutoFit/>
            </a:bodyPr>
            <a:lstStyle/>
            <a:p>
              <a:r>
                <a:rPr lang="en-US" sz="900" dirty="0">
                  <a:ea typeface="Microsoft YaHei" panose="020B0503020204020204" pitchFamily="34" charset="-122"/>
                  <a:cs typeface="Times New Roman" panose="02020603050405020304" pitchFamily="18" charset="0"/>
                </a:rPr>
                <a:t>Translocation</a:t>
              </a:r>
            </a:p>
          </p:txBody>
        </p:sp>
        <p:cxnSp>
          <p:nvCxnSpPr>
            <p:cNvPr id="130" name="Straight Arrow Connector 129">
              <a:extLst>
                <a:ext uri="{FF2B5EF4-FFF2-40B4-BE49-F238E27FC236}">
                  <a16:creationId xmlns:a16="http://schemas.microsoft.com/office/drawing/2014/main" id="{5C66B1B9-B783-72D1-A9E5-53CE07F0ED56}"/>
                </a:ext>
              </a:extLst>
            </p:cNvPr>
            <p:cNvCxnSpPr>
              <a:cxnSpLocks/>
            </p:cNvCxnSpPr>
            <p:nvPr/>
          </p:nvCxnSpPr>
          <p:spPr>
            <a:xfrm flipV="1">
              <a:off x="6656947" y="9649776"/>
              <a:ext cx="756000" cy="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ounded Rectangle 130">
              <a:extLst>
                <a:ext uri="{FF2B5EF4-FFF2-40B4-BE49-F238E27FC236}">
                  <a16:creationId xmlns:a16="http://schemas.microsoft.com/office/drawing/2014/main" id="{D5EC6F0B-1AFF-A802-4390-B5AC47BA3095}"/>
                </a:ext>
              </a:extLst>
            </p:cNvPr>
            <p:cNvSpPr/>
            <p:nvPr/>
          </p:nvSpPr>
          <p:spPr>
            <a:xfrm>
              <a:off x="7594218" y="9604911"/>
              <a:ext cx="2160000" cy="662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sz="900"/>
            </a:p>
          </p:txBody>
        </p:sp>
        <p:sp>
          <p:nvSpPr>
            <p:cNvPr id="132" name="Rectangle 131">
              <a:extLst>
                <a:ext uri="{FF2B5EF4-FFF2-40B4-BE49-F238E27FC236}">
                  <a16:creationId xmlns:a16="http://schemas.microsoft.com/office/drawing/2014/main" id="{FA3AE8A5-11D7-DDAA-BEC0-8FF75FCFE8F1}"/>
                </a:ext>
              </a:extLst>
            </p:cNvPr>
            <p:cNvSpPr/>
            <p:nvPr/>
          </p:nvSpPr>
          <p:spPr>
            <a:xfrm>
              <a:off x="8786912" y="9551900"/>
              <a:ext cx="540000" cy="172278"/>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1</a:t>
              </a:r>
              <a:endParaRPr lang="en-CN" sz="900" dirty="0"/>
            </a:p>
          </p:txBody>
        </p:sp>
        <p:sp>
          <p:nvSpPr>
            <p:cNvPr id="133" name="Hexagon 132">
              <a:extLst>
                <a:ext uri="{FF2B5EF4-FFF2-40B4-BE49-F238E27FC236}">
                  <a16:creationId xmlns:a16="http://schemas.microsoft.com/office/drawing/2014/main" id="{8F588DDB-D780-923C-F068-B96229E465D0}"/>
                </a:ext>
              </a:extLst>
            </p:cNvPr>
            <p:cNvSpPr/>
            <p:nvPr/>
          </p:nvSpPr>
          <p:spPr>
            <a:xfrm>
              <a:off x="8121476" y="9513462"/>
              <a:ext cx="273869" cy="2491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34" name="Oval 133">
              <a:extLst>
                <a:ext uri="{FF2B5EF4-FFF2-40B4-BE49-F238E27FC236}">
                  <a16:creationId xmlns:a16="http://schemas.microsoft.com/office/drawing/2014/main" id="{E08D709D-DEA5-6B1F-BAA0-C48D80952EE5}"/>
                </a:ext>
              </a:extLst>
            </p:cNvPr>
            <p:cNvSpPr/>
            <p:nvPr/>
          </p:nvSpPr>
          <p:spPr>
            <a:xfrm>
              <a:off x="7791570" y="9492313"/>
              <a:ext cx="144016" cy="288032"/>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dirty="0">
                <a:ea typeface="Microsoft YaHei Light" panose="020B0502040204020203" pitchFamily="34" charset="-122"/>
                <a:cs typeface="Times New Roman" panose="02020603050405020304" pitchFamily="18" charset="0"/>
              </a:endParaRPr>
            </a:p>
          </p:txBody>
        </p:sp>
        <p:sp>
          <p:nvSpPr>
            <p:cNvPr id="135" name="Rounded Rectangle 134">
              <a:extLst>
                <a:ext uri="{FF2B5EF4-FFF2-40B4-BE49-F238E27FC236}">
                  <a16:creationId xmlns:a16="http://schemas.microsoft.com/office/drawing/2014/main" id="{B0EB766A-8BBE-F5D6-4726-5014584111E2}"/>
                </a:ext>
              </a:extLst>
            </p:cNvPr>
            <p:cNvSpPr/>
            <p:nvPr/>
          </p:nvSpPr>
          <p:spPr>
            <a:xfrm>
              <a:off x="4496975" y="9929231"/>
              <a:ext cx="864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sp>
          <p:nvSpPr>
            <p:cNvPr id="136" name="Rounded Rectangle 135">
              <a:extLst>
                <a:ext uri="{FF2B5EF4-FFF2-40B4-BE49-F238E27FC236}">
                  <a16:creationId xmlns:a16="http://schemas.microsoft.com/office/drawing/2014/main" id="{5856F024-80D8-0330-6830-F3AA0FDB4DEA}"/>
                </a:ext>
              </a:extLst>
            </p:cNvPr>
            <p:cNvSpPr/>
            <p:nvPr/>
          </p:nvSpPr>
          <p:spPr>
            <a:xfrm>
              <a:off x="5373049" y="9328988"/>
              <a:ext cx="1152000" cy="662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N" sz="900"/>
            </a:p>
          </p:txBody>
        </p:sp>
        <p:grpSp>
          <p:nvGrpSpPr>
            <p:cNvPr id="137" name="Group 136">
              <a:extLst>
                <a:ext uri="{FF2B5EF4-FFF2-40B4-BE49-F238E27FC236}">
                  <a16:creationId xmlns:a16="http://schemas.microsoft.com/office/drawing/2014/main" id="{0C2BF3B7-E30A-9426-0397-86935F5D08A7}"/>
                </a:ext>
              </a:extLst>
            </p:cNvPr>
            <p:cNvGrpSpPr/>
            <p:nvPr/>
          </p:nvGrpSpPr>
          <p:grpSpPr>
            <a:xfrm>
              <a:off x="3931292" y="8102076"/>
              <a:ext cx="6501888" cy="2935459"/>
              <a:chOff x="484252" y="1205948"/>
              <a:chExt cx="6501888" cy="2935459"/>
            </a:xfrm>
          </p:grpSpPr>
          <p:sp>
            <p:nvSpPr>
              <p:cNvPr id="138" name="Rectangle 137">
                <a:extLst>
                  <a:ext uri="{FF2B5EF4-FFF2-40B4-BE49-F238E27FC236}">
                    <a16:creationId xmlns:a16="http://schemas.microsoft.com/office/drawing/2014/main" id="{AA644696-BF76-3216-6C1D-35FCE80C394A}"/>
                  </a:ext>
                </a:extLst>
              </p:cNvPr>
              <p:cNvSpPr/>
              <p:nvPr/>
            </p:nvSpPr>
            <p:spPr>
              <a:xfrm>
                <a:off x="507107" y="1205948"/>
                <a:ext cx="6479033" cy="293545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900"/>
              </a:p>
            </p:txBody>
          </p:sp>
          <p:sp>
            <p:nvSpPr>
              <p:cNvPr id="139" name="TextBox 138">
                <a:extLst>
                  <a:ext uri="{FF2B5EF4-FFF2-40B4-BE49-F238E27FC236}">
                    <a16:creationId xmlns:a16="http://schemas.microsoft.com/office/drawing/2014/main" id="{66FA3014-085E-3EA4-3DC3-F49C8C0A1EC4}"/>
                  </a:ext>
                </a:extLst>
              </p:cNvPr>
              <p:cNvSpPr txBox="1"/>
              <p:nvPr/>
            </p:nvSpPr>
            <p:spPr>
              <a:xfrm>
                <a:off x="484252" y="1233257"/>
                <a:ext cx="614886" cy="446736"/>
              </a:xfrm>
              <a:prstGeom prst="rect">
                <a:avLst/>
              </a:prstGeom>
              <a:noFill/>
            </p:spPr>
            <p:txBody>
              <a:bodyPr wrap="none" rtlCol="0">
                <a:spAutoFit/>
              </a:bodyPr>
              <a:lstStyle/>
              <a:p>
                <a:r>
                  <a:rPr lang="en-US" sz="900" b="1" dirty="0">
                    <a:ea typeface="Microsoft YaHei" panose="020B0503020204020204" pitchFamily="34" charset="-122"/>
                    <a:cs typeface="Times New Roman" panose="02020603050405020304" pitchFamily="18" charset="0"/>
                  </a:rPr>
                  <a:t>(h)</a:t>
                </a:r>
              </a:p>
            </p:txBody>
          </p:sp>
        </p:grpSp>
      </p:grpSp>
      <p:cxnSp>
        <p:nvCxnSpPr>
          <p:cNvPr id="142" name="Straight Connector 141">
            <a:extLst>
              <a:ext uri="{FF2B5EF4-FFF2-40B4-BE49-F238E27FC236}">
                <a16:creationId xmlns:a16="http://schemas.microsoft.com/office/drawing/2014/main" id="{D187F1CA-21B0-5FB9-B67D-9E703CA99301}"/>
              </a:ext>
            </a:extLst>
          </p:cNvPr>
          <p:cNvCxnSpPr/>
          <p:nvPr/>
        </p:nvCxnSpPr>
        <p:spPr>
          <a:xfrm flipV="1">
            <a:off x="3370997" y="1167207"/>
            <a:ext cx="365165" cy="2697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AB8FB00-4570-E1F0-BD2A-09611DFFC1B9}"/>
              </a:ext>
            </a:extLst>
          </p:cNvPr>
          <p:cNvCxnSpPr>
            <a:cxnSpLocks/>
          </p:cNvCxnSpPr>
          <p:nvPr/>
        </p:nvCxnSpPr>
        <p:spPr>
          <a:xfrm>
            <a:off x="3370997" y="3864461"/>
            <a:ext cx="365165" cy="1873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299F6BB-46AB-674B-82B1-896A0DC0EEF1}"/>
              </a:ext>
            </a:extLst>
          </p:cNvPr>
          <p:cNvCxnSpPr>
            <a:cxnSpLocks/>
          </p:cNvCxnSpPr>
          <p:nvPr/>
        </p:nvCxnSpPr>
        <p:spPr>
          <a:xfrm flipH="1">
            <a:off x="2920621" y="3864461"/>
            <a:ext cx="45037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54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1636-34B4-5DD3-9E62-F1DE619D7CE1}"/>
              </a:ext>
            </a:extLst>
          </p:cNvPr>
          <p:cNvSpPr>
            <a:spLocks noGrp="1"/>
          </p:cNvSpPr>
          <p:nvPr>
            <p:ph type="title"/>
          </p:nvPr>
        </p:nvSpPr>
        <p:spPr/>
        <p:txBody>
          <a:bodyPr/>
          <a:lstStyle/>
          <a:p>
            <a:r>
              <a:rPr lang="en-US" dirty="0"/>
              <a:t>T</a:t>
            </a:r>
            <a:r>
              <a:rPr lang="en-CN" dirty="0"/>
              <a:t>he sources of human genomic variants</a:t>
            </a:r>
          </a:p>
        </p:txBody>
      </p:sp>
      <p:sp>
        <p:nvSpPr>
          <p:cNvPr id="3" name="Content Placeholder 2">
            <a:extLst>
              <a:ext uri="{FF2B5EF4-FFF2-40B4-BE49-F238E27FC236}">
                <a16:creationId xmlns:a16="http://schemas.microsoft.com/office/drawing/2014/main" id="{8491DEA5-BAFB-B1CA-0AC9-EB56096A7A4A}"/>
              </a:ext>
            </a:extLst>
          </p:cNvPr>
          <p:cNvSpPr>
            <a:spLocks noGrp="1"/>
          </p:cNvSpPr>
          <p:nvPr>
            <p:ph idx="1"/>
          </p:nvPr>
        </p:nvSpPr>
        <p:spPr/>
        <p:txBody>
          <a:bodyPr/>
          <a:lstStyle/>
          <a:p>
            <a:r>
              <a:rPr lang="en-US" dirty="0"/>
              <a:t>During DNA Replication </a:t>
            </a:r>
            <a:endParaRPr lang="en-CN" dirty="0"/>
          </a:p>
        </p:txBody>
      </p:sp>
      <p:pic>
        <p:nvPicPr>
          <p:cNvPr id="5" name="Picture 4">
            <a:extLst>
              <a:ext uri="{FF2B5EF4-FFF2-40B4-BE49-F238E27FC236}">
                <a16:creationId xmlns:a16="http://schemas.microsoft.com/office/drawing/2014/main" id="{3A2732E2-D227-5180-A269-E01F4BE828BD}"/>
              </a:ext>
            </a:extLst>
          </p:cNvPr>
          <p:cNvPicPr>
            <a:picLocks noChangeAspect="1"/>
          </p:cNvPicPr>
          <p:nvPr/>
        </p:nvPicPr>
        <p:blipFill>
          <a:blip r:embed="rId3"/>
          <a:stretch>
            <a:fillRect/>
          </a:stretch>
        </p:blipFill>
        <p:spPr>
          <a:xfrm>
            <a:off x="1280101" y="1618553"/>
            <a:ext cx="5067300" cy="2374900"/>
          </a:xfrm>
          <a:prstGeom prst="rect">
            <a:avLst/>
          </a:prstGeom>
        </p:spPr>
      </p:pic>
      <p:sp>
        <p:nvSpPr>
          <p:cNvPr id="6" name="TextBox 5">
            <a:extLst>
              <a:ext uri="{FF2B5EF4-FFF2-40B4-BE49-F238E27FC236}">
                <a16:creationId xmlns:a16="http://schemas.microsoft.com/office/drawing/2014/main" id="{0FA9A5EA-43C2-B8AF-837C-6464C76268DA}"/>
              </a:ext>
            </a:extLst>
          </p:cNvPr>
          <p:cNvSpPr txBox="1"/>
          <p:nvPr/>
        </p:nvSpPr>
        <p:spPr>
          <a:xfrm>
            <a:off x="3550802" y="6551799"/>
            <a:ext cx="5593198" cy="253916"/>
          </a:xfrm>
          <a:prstGeom prst="rect">
            <a:avLst/>
          </a:prstGeom>
          <a:noFill/>
        </p:spPr>
        <p:txBody>
          <a:bodyPr wrap="none" rtlCol="0">
            <a:spAutoFit/>
          </a:bodyPr>
          <a:lstStyle/>
          <a:p>
            <a:r>
              <a:rPr lang="en-US" sz="1050" dirty="0"/>
              <a:t>https://</a:t>
            </a:r>
            <a:r>
              <a:rPr lang="en-US" sz="1050" dirty="0" err="1"/>
              <a:t>evolution.berkeley.edu</a:t>
            </a:r>
            <a:r>
              <a:rPr lang="en-US" sz="1050" dirty="0"/>
              <a:t>/evolution-101/mechanisms-the-processes-of-evolution/mutations/</a:t>
            </a:r>
            <a:endParaRPr lang="en-CN" sz="1050" dirty="0"/>
          </a:p>
        </p:txBody>
      </p:sp>
      <p:sp>
        <p:nvSpPr>
          <p:cNvPr id="4" name="Down Arrow 3">
            <a:extLst>
              <a:ext uri="{FF2B5EF4-FFF2-40B4-BE49-F238E27FC236}">
                <a16:creationId xmlns:a16="http://schemas.microsoft.com/office/drawing/2014/main" id="{1774D58A-8FF0-E296-C163-C3AA73E12BC7}"/>
              </a:ext>
            </a:extLst>
          </p:cNvPr>
          <p:cNvSpPr/>
          <p:nvPr/>
        </p:nvSpPr>
        <p:spPr>
          <a:xfrm>
            <a:off x="3815255" y="3993453"/>
            <a:ext cx="551793" cy="2632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EE37134A-B790-9C2B-EE1D-F813389854D8}"/>
              </a:ext>
            </a:extLst>
          </p:cNvPr>
          <p:cNvSpPr/>
          <p:nvPr/>
        </p:nvSpPr>
        <p:spPr>
          <a:xfrm>
            <a:off x="2372709" y="4368289"/>
            <a:ext cx="3436883" cy="5675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a:t>
            </a:r>
            <a:r>
              <a:rPr lang="en-CN" dirty="0"/>
              <a:t>opied by further replications</a:t>
            </a:r>
          </a:p>
        </p:txBody>
      </p:sp>
      <p:sp>
        <p:nvSpPr>
          <p:cNvPr id="8" name="Down Arrow 7">
            <a:extLst>
              <a:ext uri="{FF2B5EF4-FFF2-40B4-BE49-F238E27FC236}">
                <a16:creationId xmlns:a16="http://schemas.microsoft.com/office/drawing/2014/main" id="{DF5996C5-2CFD-10BA-E48B-44C612F0355E}"/>
              </a:ext>
            </a:extLst>
          </p:cNvPr>
          <p:cNvSpPr/>
          <p:nvPr/>
        </p:nvSpPr>
        <p:spPr>
          <a:xfrm>
            <a:off x="3813751" y="5072118"/>
            <a:ext cx="551793" cy="2632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BB5DB94D-8657-4702-1623-725FCE9112E5}"/>
              </a:ext>
            </a:extLst>
          </p:cNvPr>
          <p:cNvSpPr/>
          <p:nvPr/>
        </p:nvSpPr>
        <p:spPr>
          <a:xfrm>
            <a:off x="2371205" y="5471620"/>
            <a:ext cx="3436883" cy="5675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Kept in the organism </a:t>
            </a:r>
            <a:endParaRPr lang="en-CN" dirty="0"/>
          </a:p>
        </p:txBody>
      </p:sp>
      <p:sp>
        <p:nvSpPr>
          <p:cNvPr id="10" name="TextBox 9">
            <a:extLst>
              <a:ext uri="{FF2B5EF4-FFF2-40B4-BE49-F238E27FC236}">
                <a16:creationId xmlns:a16="http://schemas.microsoft.com/office/drawing/2014/main" id="{CCD267C1-9E91-4721-21A8-0B7934105E01}"/>
              </a:ext>
            </a:extLst>
          </p:cNvPr>
          <p:cNvSpPr txBox="1"/>
          <p:nvPr/>
        </p:nvSpPr>
        <p:spPr>
          <a:xfrm>
            <a:off x="4862123" y="3844431"/>
            <a:ext cx="1648849" cy="369332"/>
          </a:xfrm>
          <a:prstGeom prst="rect">
            <a:avLst/>
          </a:prstGeom>
          <a:noFill/>
        </p:spPr>
        <p:txBody>
          <a:bodyPr wrap="none" rtlCol="0">
            <a:spAutoFit/>
          </a:bodyPr>
          <a:lstStyle/>
          <a:p>
            <a:r>
              <a:rPr lang="en-US" b="1" i="1" dirty="0"/>
              <a:t>If n</a:t>
            </a:r>
            <a:r>
              <a:rPr lang="en-CN" b="1" i="1" dirty="0"/>
              <a:t>ot corrected</a:t>
            </a:r>
          </a:p>
        </p:txBody>
      </p:sp>
    </p:spTree>
    <p:extLst>
      <p:ext uri="{BB962C8B-B14F-4D97-AF65-F5344CB8AC3E}">
        <p14:creationId xmlns:p14="http://schemas.microsoft.com/office/powerpoint/2010/main" val="16286506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上课模版2024" id="{754F4C6B-2F2D-1F40-8573-B8F8465AEA39}" vid="{2B311630-5BBA-AD43-B03D-B9E0445F4D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9561</TotalTime>
  <Words>5608</Words>
  <Application>Microsoft Macintosh PowerPoint</Application>
  <PresentationFormat>On-screen Show (4:3)</PresentationFormat>
  <Paragraphs>769</Paragraphs>
  <Slides>73</Slides>
  <Notes>12</Notes>
  <HiddenSlides>9</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91" baseType="lpstr">
      <vt:lpstr>Arial,Bold</vt:lpstr>
      <vt:lpstr>Harding</vt:lpstr>
      <vt:lpstr>Microsoft YaHei</vt:lpstr>
      <vt:lpstr>Microsoft YaHei Light</vt:lpstr>
      <vt:lpstr>宋体</vt:lpstr>
      <vt:lpstr>Songti TC</vt:lpstr>
      <vt:lpstr>Arial</vt:lpstr>
      <vt:lpstr>Calibri</vt:lpstr>
      <vt:lpstr>Cambria</vt:lpstr>
      <vt:lpstr>Cambria Math</vt:lpstr>
      <vt:lpstr>Helvetica Light</vt:lpstr>
      <vt:lpstr>Helvetica Neue</vt:lpstr>
      <vt:lpstr>IBM Plex Sans</vt:lpstr>
      <vt:lpstr>Lucida Grande</vt:lpstr>
      <vt:lpstr>Times New Roman</vt:lpstr>
      <vt:lpstr>Wingdings</vt:lpstr>
      <vt:lpstr>Office Theme</vt:lpstr>
      <vt:lpstr>Photo Editor 照片</vt:lpstr>
      <vt:lpstr>The Human Genome and Variation II Identification of genomic variants</vt:lpstr>
      <vt:lpstr>Genomic variation</vt:lpstr>
      <vt:lpstr>Review: DNA</vt:lpstr>
      <vt:lpstr>Review: DNA</vt:lpstr>
      <vt:lpstr>Genomic base-level variation</vt:lpstr>
      <vt:lpstr>Genomic base-level variation</vt:lpstr>
      <vt:lpstr>Genomic structural variation</vt:lpstr>
      <vt:lpstr>Genomic structural variation</vt:lpstr>
      <vt:lpstr>The sources of human genomic variants</vt:lpstr>
      <vt:lpstr>The sources of human genomic variants</vt:lpstr>
      <vt:lpstr>The sources of human genomic variants</vt:lpstr>
      <vt:lpstr>The sources of human genomic variants</vt:lpstr>
      <vt:lpstr>The sources of human genomic variants</vt:lpstr>
      <vt:lpstr>The sources of human genomic variants</vt:lpstr>
      <vt:lpstr>The sources of human genomic variants</vt:lpstr>
      <vt:lpstr>The nature of human genomic variants</vt:lpstr>
      <vt:lpstr>How to detect variants (big and small) on a genomic scale? (1)</vt:lpstr>
      <vt:lpstr>How to detect variants (big and small) on a genomic scale? (2)</vt:lpstr>
      <vt:lpstr>How to detect variants (big and small) on a genomic scale? (3)</vt:lpstr>
      <vt:lpstr>Example: the power of whole-exome sequencing</vt:lpstr>
      <vt:lpstr>The development of sequencing technology (1)</vt:lpstr>
      <vt:lpstr>The development of sequencing technology (1-&gt;2)</vt:lpstr>
      <vt:lpstr>The development of sequencing technology (2)</vt:lpstr>
      <vt:lpstr>Next Generation Sequencing, NGS (2nd generation sequencing) platforms: most common ones</vt:lpstr>
      <vt:lpstr>Next Generation Sequencing (2nd generation sequencing) platforms</vt:lpstr>
      <vt:lpstr>Next Generation Sequencing, NGS (2nd generation sequencing) platforms: others</vt:lpstr>
      <vt:lpstr>Next Generation Sequencing (2nd generation sequencing)</vt:lpstr>
      <vt:lpstr>PowerPoint Presentation</vt:lpstr>
      <vt:lpstr>延伸知识 ：二代测序各大平台的通量比较</vt:lpstr>
      <vt:lpstr>延伸知识 ：二代测序各大平台的测序价格比较</vt:lpstr>
      <vt:lpstr>Next Generation Sequencing (2nd generation sequencing)</vt:lpstr>
      <vt:lpstr>The development of sequencing technology (3)</vt:lpstr>
      <vt:lpstr>The development of sequencing technology (4)</vt:lpstr>
      <vt:lpstr>延伸知识：Pacific BioSciences</vt:lpstr>
      <vt:lpstr>The development of sequencing technology (5)</vt:lpstr>
      <vt:lpstr>延伸阅读：Nanopore测序原理</vt:lpstr>
      <vt:lpstr>Determine genomic variants based on sequencing data</vt:lpstr>
      <vt:lpstr>Determine genomic variants based on sequencing data</vt:lpstr>
      <vt:lpstr>Determine genomic variants based on sequencing data</vt:lpstr>
      <vt:lpstr>PowerPoint Presentation</vt:lpstr>
      <vt:lpstr>Determine genomic variants based on sequencing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Determine genomic variants based on sequencing data</vt:lpstr>
      <vt:lpstr>Determine genomic variants based on sequencing data</vt:lpstr>
      <vt:lpstr>Determine genomic variants based on sequencing data</vt:lpstr>
      <vt:lpstr>Determine genomic variants based on sequencing data</vt:lpstr>
      <vt:lpstr>Determine genomic variants based on sequencing data</vt:lpstr>
      <vt:lpstr>Determine genomic variants based on sequencing data</vt:lpstr>
      <vt:lpstr>Determine genomic variants based on sequencing data</vt:lpstr>
      <vt:lpstr>Determine genomic variants based on sequencing data</vt:lpstr>
      <vt:lpstr>Determine genomic variants based on sequencing data</vt:lpstr>
      <vt:lpstr>Determine genomic variants based on sequencing data</vt:lpstr>
      <vt:lpstr>Determine genomic variants based on sequencing data</vt:lpstr>
      <vt:lpstr>Determine genomic variants based on sequencing data</vt:lpstr>
      <vt:lpstr>Determine genomic variants based on sequencing data</vt:lpstr>
      <vt:lpstr>Determine genomic variants based on sequencing data</vt:lpstr>
      <vt:lpstr>One big issue: how reliable are the variants?</vt:lpstr>
      <vt:lpstr>Quality control (1): based on the sequenced reads</vt:lpstr>
      <vt:lpstr>Quality control (1): based on the sequenced reads</vt:lpstr>
      <vt:lpstr>Quality control (1): based on the sequenced reads</vt:lpstr>
      <vt:lpstr>Quality control (1): based on the sequenced reads</vt:lpstr>
      <vt:lpstr>Quality control (2): based on the identified variants</vt:lpstr>
      <vt:lpstr>Quality control (3): validation of certain variants</vt:lpstr>
      <vt:lpstr>Quality control (3): validation of certain variants</vt:lpstr>
      <vt:lpstr>Quality control (3): validation of certain variants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Human Genome and Variation II Identification of genomic variants</dc:title>
  <dc:creator>J Chen</dc:creator>
  <cp:lastModifiedBy>J Chen</cp:lastModifiedBy>
  <cp:revision>127</cp:revision>
  <dcterms:created xsi:type="dcterms:W3CDTF">2024-08-02T01:24:49Z</dcterms:created>
  <dcterms:modified xsi:type="dcterms:W3CDTF">2024-10-16T09:09:04Z</dcterms:modified>
</cp:coreProperties>
</file>